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4"/>
  </p:notesMasterIdLst>
  <p:handoutMasterIdLst>
    <p:handoutMasterId r:id="rId15"/>
  </p:handoutMasterIdLst>
  <p:sldIdLst>
    <p:sldId id="278" r:id="rId2"/>
    <p:sldId id="520" r:id="rId3"/>
    <p:sldId id="575" r:id="rId4"/>
    <p:sldId id="513" r:id="rId5"/>
    <p:sldId id="581" r:id="rId6"/>
    <p:sldId id="514" r:id="rId7"/>
    <p:sldId id="523" r:id="rId8"/>
    <p:sldId id="515" r:id="rId9"/>
    <p:sldId id="579" r:id="rId10"/>
    <p:sldId id="580" r:id="rId11"/>
    <p:sldId id="576" r:id="rId12"/>
    <p:sldId id="578" r:id="rId13"/>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81F"/>
    <a:srgbClr val="A2C9F4"/>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7292" autoAdjust="0"/>
  </p:normalViewPr>
  <p:slideViewPr>
    <p:cSldViewPr snapToGrid="0">
      <p:cViewPr varScale="1">
        <p:scale>
          <a:sx n="93" d="100"/>
          <a:sy n="93" d="100"/>
        </p:scale>
        <p:origin x="786" y="84"/>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60279209221482E-3"/>
          <c:y val="0.21962232970537382"/>
          <c:w val="0.6616141796212468"/>
          <c:h val="0.4291677108056044"/>
        </c:manualLayout>
      </c:layout>
      <c:pie3DChart>
        <c:varyColors val="1"/>
        <c:ser>
          <c:idx val="0"/>
          <c:order val="0"/>
          <c:tx>
            <c:strRef>
              <c:f>Лист1!$H$6</c:f>
              <c:strCache>
                <c:ptCount val="1"/>
                <c:pt idx="0">
                  <c:v>Информация об имуществе, содержащемся в перечнях государственного и муниципального имущества для субъектов МСП</c:v>
                </c:pt>
              </c:strCache>
            </c:strRef>
          </c:tx>
          <c:dPt>
            <c:idx val="0"/>
            <c:bubble3D val="0"/>
            <c:spPr>
              <a:solidFill>
                <a:schemeClr val="tx1">
                  <a:lumMod val="65000"/>
                  <a:lumOff val="3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C0D-47C6-858F-9FF4A01A11DC}"/>
              </c:ext>
            </c:extLst>
          </c:dPt>
          <c:dPt>
            <c:idx val="1"/>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C0D-47C6-858F-9FF4A01A11DC}"/>
              </c:ext>
            </c:extLst>
          </c:dPt>
          <c:dPt>
            <c:idx val="2"/>
            <c:bubble3D val="0"/>
            <c:spPr>
              <a:solidFill>
                <a:schemeClr val="accent1">
                  <a:tint val="6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C0D-47C6-858F-9FF4A01A11DC}"/>
              </c:ext>
            </c:extLst>
          </c:dPt>
          <c:dLbls>
            <c:dLbl>
              <c:idx val="0"/>
              <c:layout>
                <c:manualLayout>
                  <c:x val="7.1886915801583948E-2"/>
                  <c:y val="5.7084970494810587E-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Федеральное имущество - </a:t>
                    </a:r>
                    <a:r>
                      <a:rPr lang="ru-RU" sz="1200" dirty="0" smtClean="0"/>
                      <a:t>719</a:t>
                    </a:r>
                    <a:endParaRPr lang="ru-RU" sz="1200" dirty="0"/>
                  </a:p>
                </c:rich>
              </c:tx>
              <c:spPr>
                <a:xfrm>
                  <a:off x="2997204" y="500889"/>
                  <a:ext cx="2056005" cy="435110"/>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C0D-47C6-858F-9FF4A01A11DC}"/>
                </c:ext>
                <c:ext xmlns:c15="http://schemas.microsoft.com/office/drawing/2012/chart" uri="{CE6537A1-D6FC-4f65-9D91-7224C49458BB}">
                  <c15:spPr xmlns:c15="http://schemas.microsoft.com/office/drawing/2012/chart">
                    <a:prstGeom prst="wedgeRectCallout">
                      <a:avLst>
                        <a:gd name="adj1" fmla="val -77712"/>
                        <a:gd name="adj2" fmla="val 23876"/>
                      </a:avLst>
                    </a:prstGeom>
                    <a:noFill/>
                    <a:ln>
                      <a:noFill/>
                    </a:ln>
                  </c15:spPr>
                  <c15:layout>
                    <c:manualLayout>
                      <c:w val="0.40687107798805117"/>
                      <c:h val="0.14032904809037874"/>
                    </c:manualLayout>
                  </c15:layout>
                </c:ext>
              </c:extLst>
            </c:dLbl>
            <c:dLbl>
              <c:idx val="1"/>
              <c:layout>
                <c:manualLayout>
                  <c:x val="0.14919598790728114"/>
                  <c:y val="3.3215712492997394E-3"/>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Государственное (субъектов РФ) имущество -  7 </a:t>
                    </a:r>
                    <a:r>
                      <a:rPr lang="ru-RU" sz="1200" dirty="0" smtClean="0"/>
                      <a:t>999</a:t>
                    </a:r>
                    <a:endParaRPr lang="ru-RU" sz="1200" dirty="0"/>
                  </a:p>
                </c:rich>
              </c:tx>
              <c:spPr>
                <a:xfrm>
                  <a:off x="3657654" y="1023754"/>
                  <a:ext cx="1395555" cy="548943"/>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C0D-47C6-858F-9FF4A01A11DC}"/>
                </c:ext>
                <c:ext xmlns:c15="http://schemas.microsoft.com/office/drawing/2012/chart" uri="{CE6537A1-D6FC-4f65-9D91-7224C49458BB}">
                  <c15:spPr xmlns:c15="http://schemas.microsoft.com/office/drawing/2012/chart">
                    <a:prstGeom prst="wedgeRectCallout">
                      <a:avLst>
                        <a:gd name="adj1" fmla="val -115189"/>
                        <a:gd name="adj2" fmla="val -10723"/>
                      </a:avLst>
                    </a:prstGeom>
                    <a:noFill/>
                    <a:ln>
                      <a:noFill/>
                    </a:ln>
                  </c15:spPr>
                  <c15:layout>
                    <c:manualLayout>
                      <c:w val="0.27617206048742793"/>
                      <c:h val="0.21390512477903761"/>
                    </c:manualLayout>
                  </c15:layout>
                </c:ext>
              </c:extLst>
            </c:dLbl>
            <c:dLbl>
              <c:idx val="2"/>
              <c:layout>
                <c:manualLayout>
                  <c:x val="0.70126876671840188"/>
                  <c:y val="0.1997198321250348"/>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Муниципальное имущество -  </a:t>
                    </a:r>
                    <a:r>
                      <a:rPr lang="ru-RU" sz="1200" dirty="0" smtClean="0"/>
                      <a:t>33 960</a:t>
                    </a:r>
                    <a:endParaRPr lang="ru-RU" sz="1200" dirty="0"/>
                  </a:p>
                </c:rich>
              </c:tx>
              <c:spPr>
                <a:xfrm>
                  <a:off x="3592514" y="1641731"/>
                  <a:ext cx="1459854" cy="457169"/>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C0D-47C6-858F-9FF4A01A11DC}"/>
                </c:ext>
                <c:ext xmlns:c15="http://schemas.microsoft.com/office/drawing/2012/chart" uri="{CE6537A1-D6FC-4f65-9D91-7224C49458BB}">
                  <c15:spPr xmlns:c15="http://schemas.microsoft.com/office/drawing/2012/chart">
                    <a:prstGeom prst="wedgeRectCallout">
                      <a:avLst>
                        <a:gd name="adj1" fmla="val -128866"/>
                        <a:gd name="adj2" fmla="val -41012"/>
                      </a:avLst>
                    </a:prstGeom>
                    <a:noFill/>
                    <a:ln>
                      <a:noFill/>
                    </a:ln>
                  </c15:spPr>
                  <c15:layout>
                    <c:manualLayout>
                      <c:w val="0.27439409323575004"/>
                      <c:h val="0.14744370599498619"/>
                    </c:manualLayout>
                  </c15:layout>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Лист1!$F$7:$G$9</c:f>
              <c:multiLvlStrCache>
                <c:ptCount val="3"/>
                <c:lvl>
                  <c:pt idx="0">
                    <c:v>706;</c:v>
                  </c:pt>
                  <c:pt idx="1">
                    <c:v>7 929;</c:v>
                  </c:pt>
                  <c:pt idx="2">
                    <c:v>33 416;</c:v>
                  </c:pt>
                </c:lvl>
                <c:lvl>
                  <c:pt idx="0">
                    <c:v>Федеральное имущество - </c:v>
                  </c:pt>
                  <c:pt idx="1">
                    <c:v>Государственное имущество - </c:v>
                  </c:pt>
                  <c:pt idx="2">
                    <c:v>Муниципальное имущество - </c:v>
                  </c:pt>
                </c:lvl>
              </c:multiLvlStrCache>
            </c:multiLvlStrRef>
          </c:cat>
          <c:val>
            <c:numRef>
              <c:f>Лист1!$H$7:$H$9</c:f>
              <c:numCache>
                <c:formatCode>0%</c:formatCode>
                <c:ptCount val="3"/>
                <c:pt idx="0">
                  <c:v>0.02</c:v>
                </c:pt>
                <c:pt idx="1">
                  <c:v>0.19</c:v>
                </c:pt>
                <c:pt idx="2">
                  <c:v>0.79</c:v>
                </c:pt>
              </c:numCache>
            </c:numRef>
          </c:val>
          <c:extLst xmlns:c16r2="http://schemas.microsoft.com/office/drawing/2015/06/chart">
            <c:ext xmlns:c16="http://schemas.microsoft.com/office/drawing/2014/chart" uri="{C3380CC4-5D6E-409C-BE32-E72D297353CC}">
              <c16:uniqueId val="{00000006-4C0D-47C6-858F-9FF4A01A11D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17.05.2017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17.05.2017</a:t>
            </a:fld>
            <a:endParaRPr lang="ru-RU"/>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56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25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7</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8</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8</a:t>
            </a:fld>
            <a:endParaRPr lang="ru-RU" sz="1200" dirty="0"/>
          </a:p>
        </p:txBody>
      </p:sp>
      <p:sp>
        <p:nvSpPr>
          <p:cNvPr id="1815555" name="Rectangle 2"/>
          <p:cNvSpPr>
            <a:spLocks noGrp="1" noRot="1" noChangeAspect="1" noChangeArrowheads="1" noTextEdit="1"/>
          </p:cNvSpPr>
          <p:nvPr>
            <p:ph type="sldImg"/>
          </p:nvPr>
        </p:nvSpPr>
        <p:spPr>
          <a:xfrm>
            <a:off x="687388" y="746125"/>
            <a:ext cx="5427662"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CD061E6-0AAA-49F8-B74D-B24FEDCECDE1}" type="slidenum">
              <a:rPr lang="ru-RU" altLang="ru-RU" smtClean="0"/>
              <a:pPr>
                <a:defRPr/>
              </a:pPr>
              <a:t>11</a:t>
            </a:fld>
            <a:endParaRPr lang="ru-RU" altLang="ru-RU"/>
          </a:p>
        </p:txBody>
      </p:sp>
    </p:spTree>
    <p:extLst>
      <p:ext uri="{BB962C8B-B14F-4D97-AF65-F5344CB8AC3E}">
        <p14:creationId xmlns:p14="http://schemas.microsoft.com/office/powerpoint/2010/main" val="215867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36921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987642" y="307270"/>
            <a:ext cx="98764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5918" y="8659113"/>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003572" y="2030490"/>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7" y="1164689"/>
            <a:ext cx="11135345"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7" y="422706"/>
            <a:ext cx="11135345"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987641" y="8120992"/>
            <a:ext cx="97172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1719050" y="8661766"/>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006442"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0710825"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003571" y="7199196"/>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1152188" y="7963674"/>
            <a:ext cx="1008225"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6954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593214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17.05.2017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17.05.2017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17.05.2017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17.05.2017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17.05.2017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17.05.2017</a:t>
            </a:fld>
            <a:endParaRPr lang="ru-RU"/>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455307"/>
            <a:ext cx="12599988" cy="3807938"/>
          </a:xfrm>
          <a:prstGeom prst="rect">
            <a:avLst/>
          </a:prstGeom>
          <a:noFill/>
        </p:spPr>
        <p:txBody>
          <a:bodyPr wrap="square" rtlCol="0" anchor="ctr" anchorCtr="0">
            <a:noAutofit/>
          </a:bodyPr>
          <a:lstStyle/>
          <a:p>
            <a:pPr algn="ctr"/>
            <a:r>
              <a:rPr lang="ru-RU" sz="3200" b="1" dirty="0" smtClean="0">
                <a:solidFill>
                  <a:srgbClr val="002060"/>
                </a:solidFill>
                <a:latin typeface="Arial Narrow" panose="020B0606020202030204" pitchFamily="34" charset="0"/>
              </a:rPr>
              <a:t>Материалы  о ходе оказания мер поддержки</a:t>
            </a:r>
            <a:br>
              <a:rPr lang="ru-RU" sz="3200" b="1" dirty="0" smtClean="0">
                <a:solidFill>
                  <a:srgbClr val="002060"/>
                </a:solidFill>
                <a:latin typeface="Arial Narrow" panose="020B0606020202030204" pitchFamily="34" charset="0"/>
              </a:rPr>
            </a:br>
            <a:r>
              <a:rPr lang="ru-RU" sz="3200" b="1" dirty="0" smtClean="0">
                <a:solidFill>
                  <a:srgbClr val="002060"/>
                </a:solidFill>
                <a:latin typeface="Arial Narrow" panose="020B0606020202030204" pitchFamily="34" charset="0"/>
              </a:rPr>
              <a:t> субъектам малого и среднего предпринимательства</a:t>
            </a:r>
            <a:endParaRPr lang="ru-RU" sz="3200" b="1" dirty="0">
              <a:solidFill>
                <a:srgbClr val="002060"/>
              </a:solidFill>
              <a:latin typeface="Arial Narrow" panose="020B0606020202030204" pitchFamily="34" charset="0"/>
            </a:endParaRPr>
          </a:p>
          <a:p>
            <a:pPr algn="ctr"/>
            <a:r>
              <a:rPr lang="ru-RU" sz="3200" b="1" dirty="0" smtClean="0">
                <a:solidFill>
                  <a:srgbClr val="002060"/>
                </a:solidFill>
                <a:latin typeface="Arial Narrow" panose="020B0606020202030204" pitchFamily="34" charset="0"/>
              </a:rPr>
              <a:t>Корпорацией МСП в 2017 году</a:t>
            </a:r>
            <a:endParaRPr lang="en-US" sz="3200" b="1" dirty="0" smtClean="0">
              <a:solidFill>
                <a:srgbClr val="002060"/>
              </a:solidFill>
              <a:latin typeface="Arial Narrow" panose="020B0606020202030204" pitchFamily="34" charset="0"/>
            </a:endParaRPr>
          </a:p>
          <a:p>
            <a:pPr algn="ctr"/>
            <a:endParaRPr lang="ru-RU" sz="2800" b="1" dirty="0" smtClean="0">
              <a:solidFill>
                <a:srgbClr val="002060"/>
              </a:solidFill>
              <a:latin typeface="Arial Narrow" panose="020B0606020202030204" pitchFamily="34" charset="0"/>
            </a:endParaRPr>
          </a:p>
          <a:p>
            <a:pPr algn="ctr"/>
            <a:r>
              <a:rPr lang="ru-RU" sz="2800" b="1" dirty="0" smtClean="0">
                <a:solidFill>
                  <a:srgbClr val="002060"/>
                </a:solidFill>
                <a:latin typeface="Arial Narrow" panose="020B0606020202030204" pitchFamily="34" charset="0"/>
              </a:rPr>
              <a:t>(по состоянию на 15.05.2017)</a:t>
            </a:r>
            <a:endParaRPr lang="en-US" sz="2800" b="1" dirty="0" smtClean="0">
              <a:solidFill>
                <a:srgbClr val="002060"/>
              </a:solidFill>
              <a:latin typeface="Arial Narrow" panose="020B0606020202030204" pitchFamily="34" charset="0"/>
            </a:endParaRPr>
          </a:p>
        </p:txBody>
      </p:sp>
      <p:sp>
        <p:nvSpPr>
          <p:cNvPr id="5" name="TextBox 4"/>
          <p:cNvSpPr txBox="1"/>
          <p:nvPr/>
        </p:nvSpPr>
        <p:spPr>
          <a:xfrm>
            <a:off x="5457462" y="7558267"/>
            <a:ext cx="1909822" cy="400110"/>
          </a:xfrm>
          <a:prstGeom prst="rect">
            <a:avLst/>
          </a:prstGeom>
          <a:noFill/>
        </p:spPr>
        <p:txBody>
          <a:bodyPr wrap="square" rtlCol="0">
            <a:spAutoFit/>
          </a:bodyPr>
          <a:lstStyle/>
          <a:p>
            <a:r>
              <a:rPr lang="ru-RU" sz="2000" b="1" dirty="0" smtClean="0">
                <a:solidFill>
                  <a:srgbClr val="002060"/>
                </a:solidFill>
                <a:latin typeface="Arial Narrow" panose="020B0606020202030204" pitchFamily="34" charset="0"/>
              </a:rPr>
              <a:t>Москва, 2017 г</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26077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9" name="TextBox 48"/>
          <p:cNvSpPr txBox="1"/>
          <p:nvPr/>
        </p:nvSpPr>
        <p:spPr>
          <a:xfrm>
            <a:off x="293418" y="1618095"/>
            <a:ext cx="7094353" cy="502549"/>
          </a:xfrm>
          <a:prstGeom prst="rect">
            <a:avLst/>
          </a:prstGeom>
          <a:solidFill>
            <a:schemeClr val="accent1">
              <a:lumMod val="50000"/>
            </a:schemeClr>
          </a:solidFill>
        </p:spPr>
        <p:txBody>
          <a:bodyPr wrap="square" l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Ключевые условия Программы 6,5</a:t>
            </a:r>
            <a:endParaRPr kumimoji="0" lang="ru-RU" sz="2000" b="1"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3" name="Прямоугольник 2"/>
          <p:cNvSpPr/>
          <p:nvPr/>
        </p:nvSpPr>
        <p:spPr>
          <a:xfrm>
            <a:off x="188074" y="2118942"/>
            <a:ext cx="7199697" cy="4832092"/>
          </a:xfrm>
          <a:prstGeom prst="rect">
            <a:avLst/>
          </a:prstGeom>
        </p:spPr>
        <p:txBody>
          <a:bodyPr wrap="square">
            <a:spAutoFit/>
          </a:bodyPr>
          <a:lstStyle/>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Процентная ставка –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10,6%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для субъектов малого предпринимательства и </a:t>
            </a:r>
            <a:r>
              <a:rPr lang="ru-RU" b="1" dirty="0" smtClean="0">
                <a:solidFill>
                  <a:prstClr val="black"/>
                </a:solidFill>
                <a:latin typeface="Arial Narrow" panose="020B0606020202030204" pitchFamily="34" charset="0"/>
              </a:rPr>
              <a:t>9,6</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 - для субъектов среднего предпринимательства</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Срок льготного </a:t>
            </a:r>
            <a:r>
              <a:rPr lang="ru-RU" dirty="0">
                <a:solidFill>
                  <a:prstClr val="black"/>
                </a:solidFill>
                <a:latin typeface="Arial Narrow" panose="020B0606020202030204" pitchFamily="34" charset="0"/>
              </a:rPr>
              <a:t>фондирования </a:t>
            </a:r>
            <a:r>
              <a:rPr lang="ru-RU" b="1" dirty="0">
                <a:solidFill>
                  <a:prstClr val="black"/>
                </a:solidFill>
                <a:latin typeface="Arial Narrow" panose="020B0606020202030204" pitchFamily="34" charset="0"/>
              </a:rPr>
              <a:t>до 3 лет </a:t>
            </a:r>
            <a:r>
              <a:rPr lang="ru-RU" dirty="0">
                <a:solidFill>
                  <a:prstClr val="black"/>
                </a:solidFill>
                <a:latin typeface="Arial Narrow" panose="020B0606020202030204" pitchFamily="34" charset="0"/>
              </a:rPr>
              <a:t>(срок кредита может превышать срок льготного </a:t>
            </a:r>
            <a:r>
              <a:rPr lang="ru-RU" dirty="0" smtClean="0">
                <a:solidFill>
                  <a:prstClr val="black"/>
                </a:solidFill>
                <a:latin typeface="Arial Narrow" panose="020B0606020202030204" pitchFamily="34" charset="0"/>
              </a:rPr>
              <a:t>фондирования)</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Размер </a:t>
            </a:r>
            <a:r>
              <a:rPr kumimoji="0" lang="ru-RU" b="0" i="0" u="none" strike="noStrike" kern="1200" cap="none" spc="0" normalizeH="0" baseline="0" noProof="0" dirty="0">
                <a:ln>
                  <a:noFill/>
                </a:ln>
                <a:solidFill>
                  <a:prstClr val="black"/>
                </a:solidFill>
                <a:effectLst/>
                <a:uLnTx/>
                <a:uFillTx/>
                <a:latin typeface="Arial Narrow" panose="020B0606020202030204" pitchFamily="34" charset="0"/>
              </a:rPr>
              <a:t>кредита: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от</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5 млн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до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 млрд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(общий кредитный лимит на заемщика - до</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4 млрд руб.)</a:t>
            </a:r>
          </a:p>
          <a:p>
            <a:pPr lvl="0" indent="457200" algn="just">
              <a:spcBef>
                <a:spcPts val="200"/>
              </a:spcBef>
              <a:buFont typeface="Wingdings" panose="05000000000000000000" pitchFamily="2" charset="2"/>
              <a:buChar char="§"/>
              <a:defRPr/>
            </a:pPr>
            <a:r>
              <a:rPr lang="ru-RU" b="1" dirty="0">
                <a:solidFill>
                  <a:prstClr val="black"/>
                </a:solidFill>
                <a:latin typeface="Arial Narrow" panose="020B0606020202030204" pitchFamily="34" charset="0"/>
              </a:rPr>
              <a:t>Приоритетные отрасли: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сельское хозяйство,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обрабатывающее производство,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производство и распределение электроэнергии, газа и воды,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строительство,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транспорт и связь,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туристская деятельность,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здравоохранение,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сбор, обработка и утилизация отходов,  </a:t>
            </a:r>
          </a:p>
          <a:p>
            <a:pPr marR="0" lvl="0" algn="just" defTabSz="457200" rtl="0" eaLnBrk="1" fontAlgn="auto" latinLnBrk="0" hangingPunct="1">
              <a:spcBef>
                <a:spcPts val="200"/>
              </a:spcBef>
              <a:buClrTx/>
              <a:buSzTx/>
              <a:tabLst/>
              <a:defRPr/>
            </a:pPr>
            <a:endParaRPr kumimoji="0" lang="ru-RU"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8" name="TextBox 67"/>
          <p:cNvSpPr txBox="1"/>
          <p:nvPr/>
        </p:nvSpPr>
        <p:spPr>
          <a:xfrm>
            <a:off x="7617710" y="1617054"/>
            <a:ext cx="4693443" cy="4189994"/>
          </a:xfrm>
          <a:prstGeom prst="rect">
            <a:avLst/>
          </a:prstGeom>
          <a:solidFill>
            <a:schemeClr val="accent1">
              <a:lumMod val="50000"/>
            </a:schemeClr>
          </a:solidFill>
        </p:spPr>
        <p:txBody>
          <a:bodyPr wrap="square" lIns="144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Результаты реализации Программы 6,5 </a:t>
            </a:r>
          </a:p>
          <a:p>
            <a:pPr lvl="0">
              <a:defRPr/>
            </a:pP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по состоянию на 15 мая </a:t>
            </a:r>
            <a:r>
              <a:rPr lang="ru-RU" sz="1200" dirty="0" smtClean="0">
                <a:solidFill>
                  <a:schemeClr val="bg1"/>
                </a:solidFill>
                <a:latin typeface="Arial Narrow" panose="020B0606020202030204" pitchFamily="34" charset="0"/>
              </a:rPr>
              <a:t>20</a:t>
            </a: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17 г.</a:t>
            </a:r>
            <a:endParaRPr kumimoji="0" lang="ru-RU" sz="1200" b="0" i="0" u="none" strike="noStrike" kern="1200" cap="none" spc="0" normalizeH="0" baseline="0" noProof="0" dirty="0">
              <a:ln>
                <a:noFill/>
              </a:ln>
              <a:solidFill>
                <a:schemeClr val="bg1"/>
              </a:solidFill>
              <a:effectLst/>
              <a:uLnTx/>
              <a:uFillTx/>
              <a:latin typeface="Arial Narrow" panose="020B0606020202030204" pitchFamily="34" charset="0"/>
            </a:endParaRPr>
          </a:p>
        </p:txBody>
      </p:sp>
      <p:graphicFrame>
        <p:nvGraphicFramePr>
          <p:cNvPr id="70" name="Таблица 69"/>
          <p:cNvGraphicFramePr>
            <a:graphicFrameLocks noGrp="1"/>
          </p:cNvGraphicFramePr>
          <p:nvPr>
            <p:extLst/>
          </p:nvPr>
        </p:nvGraphicFramePr>
        <p:xfrm>
          <a:off x="7744595" y="2381465"/>
          <a:ext cx="4441371" cy="3306547"/>
        </p:xfrm>
        <a:graphic>
          <a:graphicData uri="http://schemas.openxmlformats.org/drawingml/2006/table">
            <a:tbl>
              <a:tblPr>
                <a:tableStyleId>{69012ECD-51FC-41F1-AA8D-1B2483CD663E}</a:tableStyleId>
              </a:tblPr>
              <a:tblGrid>
                <a:gridCol w="3424411">
                  <a:extLst>
                    <a:ext uri="{9D8B030D-6E8A-4147-A177-3AD203B41FA5}">
                      <a16:colId xmlns:a16="http://schemas.microsoft.com/office/drawing/2014/main" xmlns="" val="4273231377"/>
                    </a:ext>
                  </a:extLst>
                </a:gridCol>
                <a:gridCol w="1016960">
                  <a:extLst>
                    <a:ext uri="{9D8B030D-6E8A-4147-A177-3AD203B41FA5}">
                      <a16:colId xmlns:a16="http://schemas.microsoft.com/office/drawing/2014/main" xmlns="" val="3077281128"/>
                    </a:ext>
                  </a:extLst>
                </a:gridCol>
              </a:tblGrid>
              <a:tr h="654960">
                <a:tc>
                  <a:txBody>
                    <a:bodyPr/>
                    <a:lstStyle/>
                    <a:p>
                      <a:pPr algn="l" fontAlgn="ctr"/>
                      <a:r>
                        <a:rPr lang="ru-RU" sz="1600" b="1" i="0" u="none" strike="noStrike" dirty="0" smtClean="0">
                          <a:solidFill>
                            <a:schemeClr val="bg1"/>
                          </a:solidFill>
                          <a:effectLst/>
                          <a:latin typeface="Arial Narrow" panose="020B0606020202030204" pitchFamily="34" charset="0"/>
                        </a:rPr>
                        <a:t>Показатель                </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b="1" i="0" u="none" strike="noStrike" dirty="0" smtClean="0">
                          <a:solidFill>
                            <a:schemeClr val="bg1"/>
                          </a:solidFill>
                          <a:effectLst/>
                          <a:latin typeface="Arial Narrow" panose="020B0606020202030204" pitchFamily="34" charset="0"/>
                        </a:rPr>
                        <a:t>Значение, </a:t>
                      </a:r>
                    </a:p>
                    <a:p>
                      <a:pPr algn="ctr" fontAlgn="ctr"/>
                      <a:r>
                        <a:rPr lang="ru-RU" sz="1600" b="0" i="0" u="none" strike="noStrike" dirty="0" smtClean="0">
                          <a:solidFill>
                            <a:schemeClr val="bg1"/>
                          </a:solidFill>
                          <a:effectLst/>
                          <a:latin typeface="Arial Narrow" panose="020B0606020202030204" pitchFamily="34" charset="0"/>
                        </a:rPr>
                        <a:t>млрд руб.</a:t>
                      </a:r>
                      <a:endParaRPr lang="ru-RU" sz="1600" b="0"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60600756"/>
                  </a:ext>
                </a:extLst>
              </a:tr>
              <a:tr h="654960">
                <a:tc>
                  <a:txBody>
                    <a:bodyPr/>
                    <a:lstStyle/>
                    <a:p>
                      <a:pPr algn="l" fontAlgn="ctr"/>
                      <a:r>
                        <a:rPr lang="ru-RU" sz="1600" b="1" i="0" u="none" strike="noStrike" dirty="0" smtClean="0">
                          <a:solidFill>
                            <a:schemeClr val="bg1"/>
                          </a:solidFill>
                          <a:effectLst/>
                          <a:latin typeface="Arial Narrow" panose="020B0606020202030204" pitchFamily="34" charset="0"/>
                        </a:rPr>
                        <a:t>Лимит,</a:t>
                      </a:r>
                      <a:r>
                        <a:rPr lang="ru-RU" sz="1600" b="1" i="0" u="none" strike="noStrike" baseline="0" dirty="0" smtClean="0">
                          <a:solidFill>
                            <a:schemeClr val="bg1"/>
                          </a:solidFill>
                          <a:effectLst/>
                          <a:latin typeface="Arial Narrow" panose="020B0606020202030204" pitchFamily="34" charset="0"/>
                        </a:rPr>
                        <a:t> </a:t>
                      </a:r>
                    </a:p>
                    <a:p>
                      <a:pPr algn="l" fontAlgn="ctr"/>
                      <a:r>
                        <a:rPr lang="ru-RU" sz="1600" b="1" i="0" u="none" strike="noStrike" baseline="0" dirty="0" smtClean="0">
                          <a:solidFill>
                            <a:schemeClr val="bg1"/>
                          </a:solidFill>
                          <a:effectLst/>
                          <a:latin typeface="Arial Narrow" panose="020B0606020202030204" pitchFamily="34" charset="0"/>
                        </a:rPr>
                        <a:t>утвержденный Банком России</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125,00</a:t>
                      </a:r>
                      <a:endParaRPr lang="ru-RU" sz="2400" b="1" i="0" u="none" strike="noStrike" dirty="0">
                        <a:solidFill>
                          <a:srgbClr val="0070C0"/>
                        </a:solidFill>
                        <a:effectLst/>
                        <a:latin typeface="Arial Narrow" panose="020B0606020202030204" pitchFamily="34"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781457916"/>
                  </a:ext>
                </a:extLst>
              </a:tr>
              <a:tr h="738028">
                <a:tc>
                  <a:txBody>
                    <a:bodyPr/>
                    <a:lstStyle/>
                    <a:p>
                      <a:pPr algn="l" fontAlgn="ctr"/>
                      <a:r>
                        <a:rPr lang="ru-RU" sz="1600" b="0" i="0" u="none" strike="noStrike" kern="1200" dirty="0" smtClean="0">
                          <a:solidFill>
                            <a:schemeClr val="accent1">
                              <a:lumMod val="50000"/>
                            </a:schemeClr>
                          </a:solidFill>
                          <a:effectLst/>
                          <a:latin typeface="Arial Narrow" panose="020B0606020202030204" pitchFamily="34" charset="0"/>
                          <a:ea typeface="+mn-ea"/>
                          <a:cs typeface="+mn-cs"/>
                        </a:rPr>
                        <a:t>Выбрано</a:t>
                      </a: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 уполномоченными банками </a:t>
                      </a:r>
                    </a:p>
                    <a:p>
                      <a:pPr algn="l" fontAlgn="ct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под поручительства Корпорации МСП </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69,01</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2132913"/>
                  </a:ext>
                </a:extLst>
              </a:tr>
              <a:tr h="603639">
                <a:tc>
                  <a:txBody>
                    <a:bodyPr/>
                    <a:lstStyle/>
                    <a:p>
                      <a:pPr algn="l" fontAlgn="ctr"/>
                      <a:r>
                        <a:rPr lang="ru-RU" sz="1600" b="0" i="0" u="none" strike="noStrike" dirty="0" smtClean="0">
                          <a:solidFill>
                            <a:schemeClr val="accent1">
                              <a:lumMod val="50000"/>
                            </a:schemeClr>
                          </a:solidFill>
                          <a:effectLst/>
                          <a:latin typeface="Arial Narrow" panose="020B0606020202030204" pitchFamily="34" charset="0"/>
                        </a:rPr>
                        <a:t>Выбрано МСП Банком</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35,95</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88483519"/>
                  </a:ext>
                </a:extLst>
              </a:tr>
              <a:tr h="654960">
                <a:tc>
                  <a:txBody>
                    <a:bodyPr/>
                    <a:lstStyle/>
                    <a:p>
                      <a:pPr algn="l" fontAlgn="ctr"/>
                      <a:r>
                        <a:rPr lang="ru-RU" sz="1600" b="1" i="0" u="none" strike="noStrike" dirty="0" smtClean="0">
                          <a:solidFill>
                            <a:schemeClr val="accent1">
                              <a:lumMod val="50000"/>
                            </a:schemeClr>
                          </a:solidFill>
                          <a:effectLst/>
                          <a:latin typeface="Arial Narrow" panose="020B0606020202030204" pitchFamily="34" charset="0"/>
                        </a:rPr>
                        <a:t>Итого выбрано </a:t>
                      </a: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Корпорацией МСП </a:t>
                      </a:r>
                    </a:p>
                    <a:p>
                      <a:pPr algn="l" fontAlgn="ct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и </a:t>
                      </a:r>
                      <a:r>
                        <a:rPr lang="ru-RU" sz="1600" b="1" i="0" u="none" strike="noStrike" dirty="0" smtClean="0">
                          <a:solidFill>
                            <a:schemeClr val="accent1">
                              <a:lumMod val="50000"/>
                            </a:schemeClr>
                          </a:solidFill>
                          <a:effectLst/>
                          <a:latin typeface="Arial Narrow" panose="020B0606020202030204" pitchFamily="34" charset="0"/>
                        </a:rPr>
                        <a:t>МСП</a:t>
                      </a:r>
                      <a:r>
                        <a:rPr lang="ru-RU" sz="1600" b="1" i="0" u="none" strike="noStrike" baseline="0" dirty="0" smtClean="0">
                          <a:solidFill>
                            <a:schemeClr val="accent1">
                              <a:lumMod val="50000"/>
                            </a:schemeClr>
                          </a:solidFill>
                          <a:effectLst/>
                          <a:latin typeface="Arial Narrow" panose="020B0606020202030204" pitchFamily="34" charset="0"/>
                        </a:rPr>
                        <a:t> Банком</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1" i="0" u="none" strike="noStrike" smtClean="0">
                          <a:solidFill>
                            <a:srgbClr val="0070C0"/>
                          </a:solidFill>
                          <a:effectLst/>
                          <a:latin typeface="Arial Narrow" panose="020B0606020202030204" pitchFamily="34" charset="0"/>
                        </a:rPr>
                        <a:t>104,96</a:t>
                      </a:r>
                      <a:endParaRPr lang="ru-RU" sz="2400" b="1" i="0" u="none" strike="noStrike" dirty="0" smtClean="0">
                        <a:solidFill>
                          <a:srgbClr val="0070C0"/>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59677027"/>
                  </a:ext>
                </a:extLst>
              </a:tr>
            </a:tbl>
          </a:graphicData>
        </a:graphic>
      </p:graphicFrame>
      <p:sp>
        <p:nvSpPr>
          <p:cNvPr id="30" name="TextBox 29"/>
          <p:cNvSpPr txBox="1"/>
          <p:nvPr/>
        </p:nvSpPr>
        <p:spPr>
          <a:xfrm>
            <a:off x="3863036" y="45337"/>
            <a:ext cx="9172701" cy="851085"/>
          </a:xfrm>
          <a:prstGeom prst="rect">
            <a:avLst/>
          </a:prstGeom>
          <a:noFill/>
        </p:spPr>
        <p:txBody>
          <a:bodyPr wrap="square" lIns="72000" tIns="36000" rIns="0" bIns="36000" rtlCol="0">
            <a:noAutofit/>
          </a:bodyPr>
          <a:lstStyle/>
          <a:p>
            <a:pPr>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стимулирования кредитования субъектов МСП</a:t>
            </a:r>
            <a:b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b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6,5»)</a:t>
            </a:r>
            <a:endParaRPr kumimoji="0" lang="ru-RU" sz="2000" b="1" u="none" strike="noStrike" kern="1200" cap="none" spc="0" normalizeH="0" baseline="0" noProof="0" dirty="0">
              <a:ln>
                <a:noFill/>
              </a:ln>
              <a:solidFill>
                <a:schemeClr val="accent5">
                  <a:lumMod val="75000"/>
                </a:schemeClr>
              </a:solidFill>
              <a:effectLst/>
              <a:uLnTx/>
              <a:uFillTx/>
              <a:latin typeface="Arial Narrow" panose="020B0606020202030204" pitchFamily="34" charset="0"/>
              <a:cs typeface="Times New Roman" panose="02020603050405020304" pitchFamily="18" charset="0"/>
            </a:endParaRPr>
          </a:p>
        </p:txBody>
      </p:sp>
      <p:sp>
        <p:nvSpPr>
          <p:cNvPr id="24" name="TextBox 23"/>
          <p:cNvSpPr txBox="1"/>
          <p:nvPr/>
        </p:nvSpPr>
        <p:spPr>
          <a:xfrm>
            <a:off x="7759337" y="5807048"/>
            <a:ext cx="4505233" cy="523220"/>
          </a:xfrm>
          <a:prstGeom prst="rect">
            <a:avLst/>
          </a:prstGeom>
          <a:noFill/>
        </p:spPr>
        <p:txBody>
          <a:bodyPr wrap="square" lIns="0" rtlCol="0">
            <a:spAutoFit/>
          </a:bodyPr>
          <a:lstStyle/>
          <a:p>
            <a:pPr lvl="0" algn="just">
              <a:defRPr/>
            </a:pPr>
            <a:r>
              <a:rPr kumimoji="0" lang="ru-RU" sz="1400" b="0" i="1" u="none" strike="noStrike" kern="1200" cap="none" spc="0" normalizeH="0" baseline="0" noProof="0" dirty="0" smtClean="0">
                <a:ln>
                  <a:noFill/>
                </a:ln>
                <a:solidFill>
                  <a:schemeClr val="tx1">
                    <a:lumMod val="75000"/>
                    <a:lumOff val="25000"/>
                  </a:schemeClr>
                </a:solidFill>
                <a:effectLst/>
                <a:uLnTx/>
                <a:uFillTx/>
                <a:latin typeface="Arial Narrow" panose="020B0606020202030204" pitchFamily="34" charset="0"/>
              </a:rPr>
              <a:t>Источник: Реестр </a:t>
            </a:r>
            <a:r>
              <a:rPr lang="ru-RU" sz="1400" i="1" dirty="0" smtClean="0">
                <a:solidFill>
                  <a:schemeClr val="tx1">
                    <a:lumMod val="75000"/>
                    <a:lumOff val="25000"/>
                  </a:schemeClr>
                </a:solidFill>
                <a:latin typeface="Arial Narrow" panose="020B0606020202030204" pitchFamily="34" charset="0"/>
              </a:rPr>
              <a:t>заявок, формируемый </a:t>
            </a:r>
            <a:r>
              <a:rPr lang="ru-RU" sz="1400" i="1" dirty="0">
                <a:solidFill>
                  <a:schemeClr val="tx1">
                    <a:lumMod val="75000"/>
                    <a:lumOff val="25000"/>
                  </a:schemeClr>
                </a:solidFill>
                <a:latin typeface="Arial Narrow" panose="020B0606020202030204" pitchFamily="34" charset="0"/>
              </a:rPr>
              <a:t>ДСГО </a:t>
            </a:r>
            <a:r>
              <a:rPr lang="ru-RU" sz="1400" i="1" dirty="0" smtClean="0">
                <a:solidFill>
                  <a:schemeClr val="tx1">
                    <a:lumMod val="75000"/>
                    <a:lumOff val="25000"/>
                  </a:schemeClr>
                </a:solidFill>
                <a:latin typeface="Arial Narrow" panose="020B0606020202030204" pitchFamily="34" charset="0"/>
              </a:rPr>
              <a:t>на ежедневной основе, оперативные данные МСП Банка</a:t>
            </a:r>
            <a:endParaRPr kumimoji="0" lang="ru-RU" sz="1400" b="0" i="1"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ndParaRPr>
          </a:p>
        </p:txBody>
      </p:sp>
      <p:sp>
        <p:nvSpPr>
          <p:cNvPr id="36" name="TextBox 35"/>
          <p:cNvSpPr txBox="1"/>
          <p:nvPr/>
        </p:nvSpPr>
        <p:spPr>
          <a:xfrm>
            <a:off x="283898" y="7743622"/>
            <a:ext cx="12035100" cy="546061"/>
          </a:xfrm>
          <a:prstGeom prst="rect">
            <a:avLst/>
          </a:prstGeom>
          <a:solidFill>
            <a:schemeClr val="accent1">
              <a:lumMod val="50000"/>
            </a:schemeClr>
          </a:solidFill>
        </p:spPr>
        <p:txBody>
          <a:bodyPr wrap="square" lIns="108000" tIns="108000" rIns="108000" bIns="108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В Программе 6,5 участвует 30 уполномоченных банков-партнеров Корпорации МСП</a:t>
            </a:r>
            <a:endParaRPr kumimoji="0" lang="ru-RU" sz="2000" b="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2" name="Прямоугольник 1"/>
          <p:cNvSpPr/>
          <p:nvPr/>
        </p:nvSpPr>
        <p:spPr>
          <a:xfrm>
            <a:off x="177800" y="890235"/>
            <a:ext cx="12153900" cy="646331"/>
          </a:xfrm>
          <a:prstGeom prst="rect">
            <a:avLst/>
          </a:prstGeom>
        </p:spPr>
        <p:txBody>
          <a:bodyPr wrap="square">
            <a:spAutoFit/>
          </a:bodyPr>
          <a:lstStyle/>
          <a:p>
            <a:pPr lvl="0" algn="ctr">
              <a:defRPr/>
            </a:pPr>
            <a:r>
              <a:rPr lang="ru-RU" b="1" dirty="0">
                <a:solidFill>
                  <a:srgbClr val="002060"/>
                </a:solidFill>
                <a:latin typeface="Arial Narrow" panose="020B0606020202030204" pitchFamily="34" charset="0"/>
                <a:ea typeface="Calibri" panose="020F0502020204030204" pitchFamily="34" charset="0"/>
              </a:rPr>
              <a:t>16 сентября 2016 года Банк России принял решение об увеличении лимита </a:t>
            </a:r>
            <a:r>
              <a:rPr lang="ru-RU" b="1" dirty="0" smtClean="0">
                <a:solidFill>
                  <a:srgbClr val="002060"/>
                </a:solidFill>
                <a:latin typeface="Arial Narrow" panose="020B0606020202030204" pitchFamily="34" charset="0"/>
                <a:ea typeface="Calibri" panose="020F0502020204030204" pitchFamily="34" charset="0"/>
              </a:rPr>
              <a:t>Программы 6,5 </a:t>
            </a:r>
            <a:r>
              <a:rPr lang="ru-RU" b="1" dirty="0">
                <a:solidFill>
                  <a:srgbClr val="002060"/>
                </a:solidFill>
                <a:latin typeface="Arial Narrow" panose="020B0606020202030204" pitchFamily="34" charset="0"/>
                <a:ea typeface="Calibri" panose="020F0502020204030204" pitchFamily="34" charset="0"/>
              </a:rPr>
              <a:t>с 75 до 125 млрд </a:t>
            </a:r>
            <a:r>
              <a:rPr lang="ru-RU" b="1" dirty="0" smtClean="0">
                <a:solidFill>
                  <a:srgbClr val="002060"/>
                </a:solidFill>
                <a:latin typeface="Arial Narrow" panose="020B0606020202030204" pitchFamily="34" charset="0"/>
                <a:ea typeface="Calibri" panose="020F0502020204030204" pitchFamily="34" charset="0"/>
              </a:rPr>
              <a:t>руб. </a:t>
            </a:r>
          </a:p>
          <a:p>
            <a:pPr lvl="0" algn="ctr">
              <a:defRPr/>
            </a:pPr>
            <a:r>
              <a:rPr lang="ru-RU" b="1" dirty="0" smtClean="0">
                <a:solidFill>
                  <a:srgbClr val="002060"/>
                </a:solidFill>
                <a:latin typeface="Arial Narrow" panose="020B0606020202030204" pitchFamily="34" charset="0"/>
                <a:ea typeface="Calibri" panose="020F0502020204030204" pitchFamily="34" charset="0"/>
              </a:rPr>
              <a:t>с </a:t>
            </a:r>
            <a:r>
              <a:rPr lang="ru-RU" b="1" dirty="0">
                <a:solidFill>
                  <a:srgbClr val="002060"/>
                </a:solidFill>
                <a:latin typeface="Arial Narrow" panose="020B0606020202030204" pitchFamily="34" charset="0"/>
                <a:ea typeface="Calibri" panose="020F0502020204030204" pitchFamily="34" charset="0"/>
              </a:rPr>
              <a:t>последующим увеличением до 175 млрд </a:t>
            </a:r>
            <a:r>
              <a:rPr lang="ru-RU" b="1" dirty="0" smtClean="0">
                <a:solidFill>
                  <a:srgbClr val="002060"/>
                </a:solidFill>
                <a:latin typeface="Arial Narrow" panose="020B0606020202030204" pitchFamily="34" charset="0"/>
                <a:ea typeface="Calibri" panose="020F0502020204030204" pitchFamily="34" charset="0"/>
              </a:rPr>
              <a:t>руб. </a:t>
            </a:r>
            <a:r>
              <a:rPr lang="ru-RU" b="1" dirty="0">
                <a:solidFill>
                  <a:srgbClr val="002060"/>
                </a:solidFill>
                <a:latin typeface="Arial Narrow" panose="020B0606020202030204" pitchFamily="34" charset="0"/>
                <a:ea typeface="Calibri" panose="020F0502020204030204" pitchFamily="34" charset="0"/>
              </a:rPr>
              <a:t>при </a:t>
            </a:r>
            <a:r>
              <a:rPr lang="ru-RU" b="1" dirty="0" smtClean="0">
                <a:solidFill>
                  <a:srgbClr val="002060"/>
                </a:solidFill>
                <a:latin typeface="Arial Narrow" panose="020B0606020202030204" pitchFamily="34" charset="0"/>
                <a:ea typeface="Calibri" panose="020F0502020204030204" pitchFamily="34" charset="0"/>
              </a:rPr>
              <a:t>условии </a:t>
            </a:r>
            <a:r>
              <a:rPr lang="ru-RU" b="1" dirty="0">
                <a:solidFill>
                  <a:srgbClr val="002060"/>
                </a:solidFill>
                <a:latin typeface="Arial Narrow" panose="020B0606020202030204" pitchFamily="34" charset="0"/>
                <a:ea typeface="Calibri" panose="020F0502020204030204" pitchFamily="34" charset="0"/>
              </a:rPr>
              <a:t>существенного расширения круга банков-участников.</a:t>
            </a:r>
          </a:p>
        </p:txBody>
      </p:sp>
      <p:sp>
        <p:nvSpPr>
          <p:cNvPr id="15" name="Прямоугольник 14"/>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10</a:t>
            </a:r>
            <a:endParaRPr lang="ru-RU" sz="1200" dirty="0">
              <a:latin typeface="Arial Narrow" panose="020B0606020202030204" pitchFamily="34" charset="0"/>
            </a:endParaRP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73559" y="6519400"/>
            <a:ext cx="12161089" cy="1200329"/>
          </a:xfrm>
          <a:prstGeom prst="rect">
            <a:avLst/>
          </a:prstGeom>
        </p:spPr>
        <p:txBody>
          <a:bodyPr wrap="square">
            <a:spAutoFit/>
          </a:bodyPr>
          <a:lstStyle/>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отрасли экономики, в которых реализуются приоритетные направления развития науки, технологий и техники в РФ, а также критические технологии РФ, перечень которых утвержден Указом Президента РФ от 07.07.2011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p:txBody>
      </p:sp>
      <p:pic>
        <p:nvPicPr>
          <p:cNvPr id="22" name="Рисунок 21"/>
          <p:cNvPicPr>
            <a:picLocks noChangeAspect="1"/>
          </p:cNvPicPr>
          <p:nvPr/>
        </p:nvPicPr>
        <p:blipFill>
          <a:blip r:embed="rId3"/>
          <a:stretch>
            <a:fillRect/>
          </a:stretch>
        </p:blipFill>
        <p:spPr>
          <a:xfrm>
            <a:off x="10769599" y="54867"/>
            <a:ext cx="1549399" cy="779127"/>
          </a:xfrm>
          <a:prstGeom prst="rect">
            <a:avLst/>
          </a:prstGeom>
        </p:spPr>
      </p:pic>
    </p:spTree>
    <p:extLst>
      <p:ext uri="{BB962C8B-B14F-4D97-AF65-F5344CB8AC3E}">
        <p14:creationId xmlns:p14="http://schemas.microsoft.com/office/powerpoint/2010/main" val="3089019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78310" y="-70123"/>
            <a:ext cx="8847748"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Предоставление услуг Корпорации МСП через МФЦ</a:t>
            </a:r>
          </a:p>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Образовательные программы для предпринимателей</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17" name="Прямоугольник 16"/>
          <p:cNvSpPr/>
          <p:nvPr/>
        </p:nvSpPr>
        <p:spPr>
          <a:xfrm>
            <a:off x="292849" y="955928"/>
            <a:ext cx="5950059" cy="492339"/>
          </a:xfrm>
          <a:prstGeom prst="rect">
            <a:avLst/>
          </a:prstGeom>
          <a:solidFill>
            <a:schemeClr val="accent1">
              <a:lumMod val="50000"/>
            </a:schemeClr>
          </a:solidFill>
          <a:ln>
            <a:noFill/>
          </a:ln>
        </p:spPr>
        <p:txBody>
          <a:bodyPr wrap="square" tIns="118800" bIns="118800" rtlCol="0" anchor="ctr" anchorCtr="0">
            <a:noAutofit/>
          </a:bodyPr>
          <a:lstStyle/>
          <a:p>
            <a:pPr algn="ctr"/>
            <a:r>
              <a:rPr lang="ru-RU" sz="2000" b="1" dirty="0" smtClean="0">
                <a:solidFill>
                  <a:schemeClr val="accent2"/>
                </a:solidFill>
                <a:latin typeface="Arial Narrow" panose="020B0606020202030204" pitchFamily="34" charset="0"/>
              </a:rPr>
              <a:t>Услуги Корпорации МСП через МФЦ</a:t>
            </a:r>
            <a:endParaRPr lang="ru-RU" sz="2000" dirty="0">
              <a:solidFill>
                <a:schemeClr val="accent2"/>
              </a:solidFill>
              <a:latin typeface="Arial Narrow" panose="020B0606020202030204" pitchFamily="34" charset="0"/>
            </a:endParaRPr>
          </a:p>
        </p:txBody>
      </p:sp>
      <p:graphicFrame>
        <p:nvGraphicFramePr>
          <p:cNvPr id="24" name="Диаграмма 23"/>
          <p:cNvGraphicFramePr>
            <a:graphicFrameLocks/>
          </p:cNvGraphicFramePr>
          <p:nvPr>
            <p:extLst/>
          </p:nvPr>
        </p:nvGraphicFramePr>
        <p:xfrm>
          <a:off x="6764131" y="1624837"/>
          <a:ext cx="5254315" cy="310064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6595426" y="945653"/>
            <a:ext cx="5706480" cy="923330"/>
          </a:xfrm>
          <a:prstGeom prst="rect">
            <a:avLst/>
          </a:prstGeom>
          <a:solidFill>
            <a:schemeClr val="accent1">
              <a:lumMod val="50000"/>
            </a:schemeClr>
          </a:solidFill>
        </p:spPr>
        <p:txBody>
          <a:bodyPr wrap="square" rtlCol="0">
            <a:spAutoFit/>
          </a:bodyPr>
          <a:lstStyle/>
          <a:p>
            <a:pPr algn="ctr"/>
            <a:r>
              <a:rPr lang="ru-RU" b="1" dirty="0">
                <a:solidFill>
                  <a:schemeClr val="accent2"/>
                </a:solidFill>
                <a:latin typeface="Arial Narrow" panose="020B0606020202030204" pitchFamily="34" charset="0"/>
              </a:rPr>
              <a:t>Информация об имуществе, содержащемся </a:t>
            </a:r>
            <a:r>
              <a:rPr lang="ru-RU" b="1" dirty="0" smtClean="0">
                <a:solidFill>
                  <a:schemeClr val="accent2"/>
                </a:solidFill>
                <a:latin typeface="Arial Narrow" panose="020B0606020202030204" pitchFamily="34" charset="0"/>
              </a:rPr>
              <a:t>в </a:t>
            </a:r>
            <a:r>
              <a:rPr lang="ru-RU" b="1" dirty="0">
                <a:solidFill>
                  <a:schemeClr val="accent2"/>
                </a:solidFill>
                <a:latin typeface="Arial Narrow" panose="020B0606020202030204" pitchFamily="34" charset="0"/>
              </a:rPr>
              <a:t>перечнях государственного </a:t>
            </a:r>
            <a:r>
              <a:rPr lang="ru-RU" b="1" dirty="0" smtClean="0">
                <a:solidFill>
                  <a:schemeClr val="accent2"/>
                </a:solidFill>
                <a:latin typeface="Arial Narrow" panose="020B0606020202030204" pitchFamily="34" charset="0"/>
              </a:rPr>
              <a:t>и </a:t>
            </a:r>
            <a:r>
              <a:rPr lang="ru-RU" b="1" dirty="0">
                <a:solidFill>
                  <a:schemeClr val="accent2"/>
                </a:solidFill>
                <a:latin typeface="Arial Narrow" panose="020B0606020202030204" pitchFamily="34" charset="0"/>
              </a:rPr>
              <a:t>муниципального </a:t>
            </a:r>
            <a:r>
              <a:rPr lang="ru-RU" b="1" dirty="0" smtClean="0">
                <a:solidFill>
                  <a:schemeClr val="accent2"/>
                </a:solidFill>
                <a:latin typeface="Arial Narrow" panose="020B0606020202030204" pitchFamily="34" charset="0"/>
              </a:rPr>
              <a:t>имущества </a:t>
            </a:r>
          </a:p>
          <a:p>
            <a:pPr algn="ctr"/>
            <a:r>
              <a:rPr lang="ru-RU" b="1" dirty="0" smtClean="0">
                <a:solidFill>
                  <a:schemeClr val="accent2"/>
                </a:solidFill>
                <a:latin typeface="Arial Narrow" panose="020B0606020202030204" pitchFamily="34" charset="0"/>
              </a:rPr>
              <a:t>для </a:t>
            </a:r>
            <a:r>
              <a:rPr lang="ru-RU" b="1" dirty="0">
                <a:solidFill>
                  <a:schemeClr val="accent2"/>
                </a:solidFill>
                <a:latin typeface="Arial Narrow" panose="020B0606020202030204" pitchFamily="34" charset="0"/>
              </a:rPr>
              <a:t>субъектов МСП</a:t>
            </a:r>
          </a:p>
        </p:txBody>
      </p:sp>
      <p:sp>
        <p:nvSpPr>
          <p:cNvPr id="3" name="Прямоугольник 2"/>
          <p:cNvSpPr/>
          <p:nvPr/>
        </p:nvSpPr>
        <p:spPr>
          <a:xfrm>
            <a:off x="6611419" y="4219259"/>
            <a:ext cx="5688945" cy="81422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lvl="0" defTabSz="914400">
              <a:lnSpc>
                <a:spcPts val="2200"/>
              </a:lnSpc>
              <a:defRPr/>
            </a:pPr>
            <a:r>
              <a:rPr lang="ru-RU" sz="1400" kern="0" dirty="0">
                <a:latin typeface="Arial Narrow" panose="020B0606020202030204" pitchFamily="34" charset="0"/>
                <a:cs typeface="Times New Roman" panose="02020603050405020304" pitchFamily="18" charset="0"/>
              </a:rPr>
              <a:t>По состоянию на </a:t>
            </a:r>
            <a:r>
              <a:rPr lang="ru-RU" sz="1400" b="1" kern="0" dirty="0" smtClean="0">
                <a:latin typeface="Arial Narrow" panose="020B0606020202030204" pitchFamily="34" charset="0"/>
                <a:cs typeface="Times New Roman" panose="02020603050405020304" pitchFamily="18" charset="0"/>
              </a:rPr>
              <a:t>15 мая </a:t>
            </a:r>
            <a:r>
              <a:rPr lang="ru-RU" sz="1400" b="1" kern="0" dirty="0">
                <a:latin typeface="Arial Narrow" panose="020B0606020202030204" pitchFamily="34" charset="0"/>
                <a:cs typeface="Times New Roman" panose="02020603050405020304" pitchFamily="18" charset="0"/>
              </a:rPr>
              <a:t>2017 года</a:t>
            </a:r>
            <a:r>
              <a:rPr lang="ru-RU" sz="1400" kern="0" dirty="0">
                <a:latin typeface="Arial Narrow" panose="020B0606020202030204" pitchFamily="34" charset="0"/>
                <a:cs typeface="Times New Roman" panose="02020603050405020304" pitchFamily="18" charset="0"/>
              </a:rPr>
              <a:t> –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42 678 </a:t>
            </a:r>
            <a:r>
              <a:rPr lang="ru-RU" sz="1400" kern="0" dirty="0" smtClean="0">
                <a:latin typeface="Arial Narrow" panose="020B0606020202030204" pitchFamily="34" charset="0"/>
                <a:cs typeface="Times New Roman" panose="02020603050405020304" pitchFamily="18" charset="0"/>
              </a:rPr>
              <a:t>объектов </a:t>
            </a:r>
            <a:r>
              <a:rPr lang="ru-RU" sz="1400" kern="0" dirty="0">
                <a:latin typeface="Arial Narrow" panose="020B0606020202030204" pitchFamily="34" charset="0"/>
                <a:cs typeface="Times New Roman" panose="02020603050405020304" pitchFamily="18" charset="0"/>
              </a:rPr>
              <a:t>имущества.</a:t>
            </a:r>
          </a:p>
          <a:p>
            <a:pPr lvl="0" defTabSz="914400">
              <a:lnSpc>
                <a:spcPts val="2200"/>
              </a:lnSpc>
              <a:defRPr/>
            </a:pPr>
            <a:r>
              <a:rPr lang="ru-RU" sz="1400" kern="0" dirty="0">
                <a:latin typeface="Arial Narrow" panose="020B0606020202030204" pitchFamily="34" charset="0"/>
                <a:cs typeface="Times New Roman" panose="02020603050405020304" pitchFamily="18" charset="0"/>
              </a:rPr>
              <a:t>С </a:t>
            </a:r>
            <a:r>
              <a:rPr lang="ru-RU" sz="1400" b="1" kern="0" dirty="0">
                <a:latin typeface="Arial Narrow" panose="020B0606020202030204" pitchFamily="34" charset="0"/>
                <a:cs typeface="Times New Roman" panose="02020603050405020304" pitchFamily="18" charset="0"/>
              </a:rPr>
              <a:t>31 декабря 2015</a:t>
            </a:r>
            <a:r>
              <a:rPr lang="en-US" sz="1400" b="1" kern="0" dirty="0">
                <a:latin typeface="Arial Narrow" panose="020B0606020202030204" pitchFamily="34" charset="0"/>
                <a:cs typeface="Times New Roman" panose="02020603050405020304" pitchFamily="18" charset="0"/>
              </a:rPr>
              <a:t> </a:t>
            </a:r>
            <a:r>
              <a:rPr lang="ru-RU" sz="1400" b="1" kern="0" dirty="0">
                <a:latin typeface="Arial Narrow" panose="020B0606020202030204" pitchFamily="34" charset="0"/>
                <a:cs typeface="Times New Roman" panose="02020603050405020304" pitchFamily="18" charset="0"/>
              </a:rPr>
              <a:t>года</a:t>
            </a:r>
            <a:r>
              <a:rPr lang="ru-RU" sz="1400" kern="0" dirty="0">
                <a:latin typeface="Arial Narrow" panose="020B0606020202030204" pitchFamily="34" charset="0"/>
                <a:cs typeface="Times New Roman" panose="02020603050405020304" pitchFamily="18" charset="0"/>
              </a:rPr>
              <a:t> </a:t>
            </a:r>
            <a:r>
              <a:rPr lang="ru-RU" sz="1400" kern="0" dirty="0" smtClean="0">
                <a:latin typeface="Arial Narrow" panose="020B0606020202030204" pitchFamily="34" charset="0"/>
                <a:cs typeface="Times New Roman" panose="02020603050405020304" pitchFamily="18" charset="0"/>
              </a:rPr>
              <a:t>рост </a:t>
            </a:r>
            <a:r>
              <a:rPr lang="ru-RU" sz="1400" kern="0" dirty="0">
                <a:latin typeface="Arial Narrow" panose="020B0606020202030204" pitchFamily="34" charset="0"/>
                <a:cs typeface="Times New Roman" panose="02020603050405020304" pitchFamily="18" charset="0"/>
              </a:rPr>
              <a:t>количества объектов имущества </a:t>
            </a:r>
            <a:r>
              <a:rPr lang="ru-RU" sz="1400" kern="0" dirty="0" smtClean="0">
                <a:latin typeface="Arial Narrow" panose="020B0606020202030204" pitchFamily="34" charset="0"/>
                <a:cs typeface="Times New Roman" panose="02020603050405020304" pitchFamily="18" charset="0"/>
              </a:rPr>
              <a:t>составил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49%</a:t>
            </a:r>
            <a:endParaRPr lang="ru-RU" sz="1400" b="1" kern="0"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27" name="Прямоугольник 2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11</a:t>
            </a:r>
            <a:endParaRPr lang="ru-RU" sz="1200" dirty="0">
              <a:latin typeface="Arial Narrow" panose="020B0606020202030204" pitchFamily="34" charset="0"/>
            </a:endParaRPr>
          </a:p>
        </p:txBody>
      </p:sp>
      <p:sp>
        <p:nvSpPr>
          <p:cNvPr id="16" name="TextBox 66"/>
          <p:cNvSpPr txBox="1">
            <a:spLocks noChangeArrowheads="1"/>
          </p:cNvSpPr>
          <p:nvPr/>
        </p:nvSpPr>
        <p:spPr bwMode="auto">
          <a:xfrm>
            <a:off x="1009463" y="5905750"/>
            <a:ext cx="5806088" cy="238783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lgn="just">
              <a:defRPr/>
            </a:pPr>
            <a:r>
              <a:rPr lang="ru-RU" altLang="ru-RU" sz="1500" dirty="0" smtClean="0">
                <a:latin typeface="Arial Narrow" panose="020B0606020202030204" pitchFamily="34" charset="0"/>
              </a:rPr>
              <a:t>Программы </a:t>
            </a:r>
            <a:r>
              <a:rPr lang="ru-RU" altLang="ru-RU" sz="1500" b="1" i="1" dirty="0">
                <a:solidFill>
                  <a:schemeClr val="accent5">
                    <a:lumMod val="50000"/>
                  </a:schemeClr>
                </a:solidFill>
                <a:latin typeface="Arial Narrow" panose="020B0606020202030204" pitchFamily="34" charset="0"/>
              </a:rPr>
              <a:t>«Азбука предпринимателя»</a:t>
            </a:r>
            <a:r>
              <a:rPr lang="ru-RU" altLang="ru-RU" sz="1500" b="1" i="1" dirty="0">
                <a:latin typeface="Arial Narrow" panose="020B0606020202030204" pitchFamily="34" charset="0"/>
              </a:rPr>
              <a:t> </a:t>
            </a:r>
            <a:endParaRPr lang="ru-RU" altLang="ru-RU" sz="1500" b="1" i="1"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реализованы </a:t>
            </a:r>
            <a:r>
              <a:rPr lang="ru-RU" altLang="ru-RU" sz="1500" dirty="0">
                <a:latin typeface="Arial Narrow" panose="020B0606020202030204" pitchFamily="34" charset="0"/>
              </a:rPr>
              <a:t>в </a:t>
            </a:r>
            <a:r>
              <a:rPr lang="ru-RU" altLang="ru-RU" sz="1500" b="1" dirty="0">
                <a:latin typeface="Arial Narrow" panose="020B0606020202030204" pitchFamily="34" charset="0"/>
              </a:rPr>
              <a:t>17 </a:t>
            </a:r>
            <a:r>
              <a:rPr lang="ru-RU" altLang="ru-RU" sz="1500" dirty="0">
                <a:latin typeface="Arial Narrow" panose="020B0606020202030204" pitchFamily="34" charset="0"/>
              </a:rPr>
              <a:t>субъектах Российской </a:t>
            </a:r>
            <a:r>
              <a:rPr lang="ru-RU" altLang="ru-RU" sz="1500" dirty="0" smtClean="0">
                <a:latin typeface="Arial Narrow" panose="020B0606020202030204" pitchFamily="34" charset="0"/>
              </a:rPr>
              <a:t>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проведены </a:t>
            </a:r>
            <a:r>
              <a:rPr lang="ru-RU" altLang="ru-RU" sz="1500" b="1" dirty="0" smtClean="0">
                <a:latin typeface="Arial Narrow" panose="020B0606020202030204" pitchFamily="34" charset="0"/>
              </a:rPr>
              <a:t>63</a:t>
            </a:r>
            <a:r>
              <a:rPr lang="ru-RU" altLang="ru-RU" sz="1500" dirty="0" smtClean="0">
                <a:latin typeface="Arial Narrow" panose="020B0606020202030204" pitchFamily="34" charset="0"/>
              </a:rPr>
              <a:t> тренинга (обучены </a:t>
            </a:r>
            <a:r>
              <a:rPr lang="ru-RU" altLang="ru-RU" sz="1500" b="1" dirty="0">
                <a:latin typeface="Arial Narrow" panose="020B0606020202030204" pitchFamily="34" charset="0"/>
              </a:rPr>
              <a:t>1022 </a:t>
            </a:r>
            <a:r>
              <a:rPr lang="ru-RU" altLang="ru-RU" sz="1500" dirty="0" smtClean="0">
                <a:latin typeface="Arial Narrow" panose="020B0606020202030204" pitchFamily="34" charset="0"/>
              </a:rPr>
              <a:t>человека)</a:t>
            </a:r>
            <a:endParaRPr lang="ru-RU" altLang="ru-RU" sz="1500" dirty="0">
              <a:latin typeface="Arial Narrow" panose="020B0606020202030204" pitchFamily="34" charset="0"/>
            </a:endParaRPr>
          </a:p>
          <a:p>
            <a:pPr marL="85725" algn="just">
              <a:spcBef>
                <a:spcPts val="200"/>
              </a:spcBef>
              <a:spcAft>
                <a:spcPts val="300"/>
              </a:spcAft>
              <a:defRPr/>
            </a:pPr>
            <a:r>
              <a:rPr lang="ru-RU" altLang="ru-RU" sz="1500" i="1" dirty="0" smtClean="0">
                <a:latin typeface="Arial Narrow" panose="020B0606020202030204" pitchFamily="34" charset="0"/>
              </a:rPr>
              <a:t>Программа </a:t>
            </a:r>
            <a:r>
              <a:rPr lang="ru-RU" altLang="ru-RU" sz="1500" b="1" i="1" dirty="0" smtClean="0">
                <a:solidFill>
                  <a:schemeClr val="accent5">
                    <a:lumMod val="50000"/>
                  </a:schemeClr>
                </a:solidFill>
                <a:latin typeface="Arial Narrow" panose="020B0606020202030204" pitchFamily="34" charset="0"/>
              </a:rPr>
              <a:t>«Мама-предприниматель» </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совместно с </a:t>
            </a:r>
            <a:r>
              <a:rPr lang="ru-RU" altLang="ru-RU" sz="1500" b="1" dirty="0" smtClean="0">
                <a:latin typeface="Arial Narrow" panose="020B0606020202030204" pitchFamily="34" charset="0"/>
              </a:rPr>
              <a:t>ОПОРОЙ России</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реализована в </a:t>
            </a:r>
            <a:r>
              <a:rPr lang="ru-RU" altLang="ru-RU" sz="1500" b="1" dirty="0" smtClean="0">
                <a:latin typeface="Arial Narrow" panose="020B0606020202030204" pitchFamily="34" charset="0"/>
              </a:rPr>
              <a:t>6 </a:t>
            </a:r>
            <a:r>
              <a:rPr lang="ru-RU" altLang="ru-RU" sz="1500" dirty="0" smtClean="0">
                <a:latin typeface="Arial Narrow" panose="020B0606020202030204" pitchFamily="34" charset="0"/>
              </a:rPr>
              <a:t>субъектах Российской 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обучено </a:t>
            </a:r>
            <a:r>
              <a:rPr lang="ru-RU" altLang="ru-RU" sz="1500" b="1" dirty="0" smtClean="0">
                <a:latin typeface="Arial Narrow" panose="020B0606020202030204" pitchFamily="34" charset="0"/>
              </a:rPr>
              <a:t>158</a:t>
            </a:r>
            <a:r>
              <a:rPr lang="ru-RU" altLang="ru-RU" sz="1500" dirty="0" smtClean="0">
                <a:latin typeface="Arial Narrow" panose="020B0606020202030204" pitchFamily="34" charset="0"/>
              </a:rPr>
              <a:t> женщин-предпринимателей</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гранты </a:t>
            </a:r>
            <a:r>
              <a:rPr lang="ru-RU" altLang="ru-RU" sz="1500" dirty="0">
                <a:latin typeface="Arial Narrow" panose="020B0606020202030204" pitchFamily="34" charset="0"/>
              </a:rPr>
              <a:t>благотворительного фонда «В ответе за будущее</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b="1" dirty="0" smtClean="0">
                <a:latin typeface="Arial Narrow" panose="020B0606020202030204" pitchFamily="34" charset="0"/>
              </a:rPr>
              <a:t>8</a:t>
            </a:r>
            <a:r>
              <a:rPr lang="ru-RU" altLang="ru-RU" sz="1500" dirty="0" smtClean="0">
                <a:latin typeface="Arial Narrow" panose="020B0606020202030204" pitchFamily="34" charset="0"/>
              </a:rPr>
              <a:t> участниц</a:t>
            </a:r>
            <a:r>
              <a:rPr lang="ru-RU" altLang="ru-RU" sz="1500" dirty="0">
                <a:latin typeface="Arial Narrow" panose="020B0606020202030204" pitchFamily="34" charset="0"/>
              </a:rPr>
              <a:t> получили </a:t>
            </a:r>
            <a:r>
              <a:rPr lang="ru-RU" altLang="ru-RU" sz="1500" dirty="0" smtClean="0">
                <a:latin typeface="Arial Narrow" panose="020B0606020202030204" pitchFamily="34" charset="0"/>
              </a:rPr>
              <a:t>гранты (</a:t>
            </a:r>
            <a:r>
              <a:rPr lang="ru-RU" altLang="ru-RU" sz="1500" b="1" dirty="0" smtClean="0">
                <a:latin typeface="Arial Narrow" panose="020B0606020202030204" pitchFamily="34" charset="0"/>
              </a:rPr>
              <a:t>200</a:t>
            </a:r>
            <a:r>
              <a:rPr lang="ru-RU" altLang="ru-RU" sz="1500" dirty="0" smtClean="0">
                <a:latin typeface="Arial Narrow" panose="020B0606020202030204" pitchFamily="34" charset="0"/>
              </a:rPr>
              <a:t> </a:t>
            </a:r>
            <a:r>
              <a:rPr lang="ru-RU" altLang="ru-RU" sz="1500" b="1" dirty="0">
                <a:latin typeface="Arial Narrow" panose="020B0606020202030204" pitchFamily="34" charset="0"/>
              </a:rPr>
              <a:t>тыс. </a:t>
            </a:r>
            <a:r>
              <a:rPr lang="ru-RU" altLang="ru-RU" sz="1500" dirty="0">
                <a:latin typeface="Arial Narrow" panose="020B0606020202030204" pitchFamily="34" charset="0"/>
              </a:rPr>
              <a:t>рублей</a:t>
            </a:r>
            <a:r>
              <a:rPr lang="ru-RU" altLang="ru-RU" sz="1500" dirty="0" smtClean="0">
                <a:latin typeface="Arial Narrow" panose="020B0606020202030204" pitchFamily="34" charset="0"/>
              </a:rPr>
              <a:t>)</a:t>
            </a:r>
            <a:endParaRPr lang="ru-RU" altLang="ru-RU" sz="1500" dirty="0">
              <a:latin typeface="Arial Narrow" panose="020B0606020202030204" pitchFamily="34" charset="0"/>
            </a:endParaRPr>
          </a:p>
        </p:txBody>
      </p:sp>
      <p:sp>
        <p:nvSpPr>
          <p:cNvPr id="21" name="Прямоугольник 20"/>
          <p:cNvSpPr/>
          <p:nvPr/>
        </p:nvSpPr>
        <p:spPr>
          <a:xfrm>
            <a:off x="282575" y="5404662"/>
            <a:ext cx="12030075" cy="404334"/>
          </a:xfrm>
          <a:prstGeom prst="rect">
            <a:avLst/>
          </a:prstGeom>
          <a:solidFill>
            <a:schemeClr val="accent1">
              <a:lumMod val="50000"/>
            </a:schemeClr>
          </a:solidFill>
        </p:spPr>
        <p:txBody>
          <a:bodyPr wrap="square" anchor="ctr" anchorCtr="0">
            <a:noAutofit/>
          </a:bodyPr>
          <a:lstStyle/>
          <a:p>
            <a:pPr algn="ctr"/>
            <a:r>
              <a:rPr lang="ru-RU" sz="2000" b="1" dirty="0">
                <a:solidFill>
                  <a:schemeClr val="accent2"/>
                </a:solidFill>
                <a:latin typeface="Arial Narrow" panose="020B0606020202030204" pitchFamily="34" charset="0"/>
              </a:rPr>
              <a:t>Образовательные программы Корпорации </a:t>
            </a:r>
            <a:r>
              <a:rPr lang="ru-RU" sz="2000" b="1" dirty="0" smtClean="0">
                <a:solidFill>
                  <a:schemeClr val="accent2"/>
                </a:solidFill>
                <a:latin typeface="Arial Narrow" panose="020B0606020202030204" pitchFamily="34" charset="0"/>
              </a:rPr>
              <a:t>МСП для </a:t>
            </a:r>
            <a:r>
              <a:rPr lang="ru-RU" sz="2000" b="1" dirty="0">
                <a:solidFill>
                  <a:schemeClr val="accent2"/>
                </a:solidFill>
                <a:latin typeface="Arial Narrow" panose="020B0606020202030204" pitchFamily="34" charset="0"/>
              </a:rPr>
              <a:t>потенциальных </a:t>
            </a:r>
            <a:r>
              <a:rPr lang="ru-RU" sz="2000" b="1" dirty="0" smtClean="0">
                <a:solidFill>
                  <a:schemeClr val="accent2"/>
                </a:solidFill>
                <a:latin typeface="Arial Narrow" panose="020B0606020202030204" pitchFamily="34" charset="0"/>
              </a:rPr>
              <a:t>и </a:t>
            </a:r>
            <a:r>
              <a:rPr lang="ru-RU" sz="2000" b="1" dirty="0">
                <a:solidFill>
                  <a:schemeClr val="accent2"/>
                </a:solidFill>
                <a:latin typeface="Arial Narrow" panose="020B0606020202030204" pitchFamily="34" charset="0"/>
              </a:rPr>
              <a:t>действующих предпринимателей:</a:t>
            </a:r>
          </a:p>
        </p:txBody>
      </p:sp>
      <p:sp>
        <p:nvSpPr>
          <p:cNvPr id="11" name="Прямоугольник 10"/>
          <p:cNvSpPr/>
          <p:nvPr/>
        </p:nvSpPr>
        <p:spPr>
          <a:xfrm>
            <a:off x="6756910" y="5901631"/>
            <a:ext cx="5660843" cy="2593018"/>
          </a:xfrm>
          <a:prstGeom prst="rect">
            <a:avLst/>
          </a:prstGeom>
        </p:spPr>
        <p:txBody>
          <a:bodyPr wrap="square">
            <a:spAutoFit/>
          </a:bodyPr>
          <a:lstStyle/>
          <a:p>
            <a:pPr marL="85725" algn="just">
              <a:defRPr/>
            </a:pPr>
            <a:r>
              <a:rPr lang="ru-RU" altLang="ru-RU" sz="1500" dirty="0" smtClean="0">
                <a:latin typeface="Arial Narrow" panose="020B0606020202030204" pitchFamily="34" charset="0"/>
              </a:rPr>
              <a:t>Программы </a:t>
            </a:r>
            <a:r>
              <a:rPr lang="ru-RU" altLang="ru-RU" sz="1500" b="1" i="1" dirty="0" smtClean="0">
                <a:solidFill>
                  <a:schemeClr val="accent5">
                    <a:lumMod val="50000"/>
                  </a:schemeClr>
                </a:solidFill>
                <a:latin typeface="Arial Narrow" panose="020B0606020202030204" pitchFamily="34" charset="0"/>
              </a:rPr>
              <a:t>«Азбука </a:t>
            </a:r>
            <a:r>
              <a:rPr lang="ru-RU" altLang="ru-RU" sz="1500" b="1" i="1" dirty="0">
                <a:solidFill>
                  <a:schemeClr val="accent5">
                    <a:lumMod val="50000"/>
                  </a:schemeClr>
                </a:solidFill>
                <a:latin typeface="Arial Narrow" panose="020B0606020202030204" pitchFamily="34" charset="0"/>
              </a:rPr>
              <a:t>предпринимателя»</a:t>
            </a:r>
            <a:r>
              <a:rPr lang="ru-RU" altLang="ru-RU" sz="1500" dirty="0">
                <a:latin typeface="Arial Narrow" panose="020B0606020202030204" pitchFamily="34" charset="0"/>
              </a:rPr>
              <a:t> </a:t>
            </a:r>
            <a:endParaRPr lang="ru-RU" altLang="ru-RU" sz="1500"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dirty="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более чем </a:t>
            </a:r>
            <a:r>
              <a:rPr lang="ru-RU" altLang="ru-RU" sz="1500" b="1" dirty="0">
                <a:latin typeface="Arial Narrow" panose="020B0606020202030204" pitchFamily="34" charset="0"/>
              </a:rPr>
              <a:t>70</a:t>
            </a:r>
            <a:r>
              <a:rPr lang="ru-RU" altLang="ru-RU" sz="1500" dirty="0">
                <a:latin typeface="Arial Narrow" panose="020B0606020202030204" pitchFamily="34" charset="0"/>
              </a:rPr>
              <a:t> субъектов Российской Федерации</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порядка </a:t>
            </a:r>
            <a:r>
              <a:rPr lang="ru-RU" altLang="ru-RU" sz="1500" b="1" dirty="0">
                <a:latin typeface="Arial Narrow" panose="020B0606020202030204" pitchFamily="34" charset="0"/>
              </a:rPr>
              <a:t>7000</a:t>
            </a:r>
            <a:r>
              <a:rPr lang="ru-RU" altLang="ru-RU" sz="1500" dirty="0">
                <a:latin typeface="Arial Narrow" panose="020B0606020202030204" pitchFamily="34" charset="0"/>
              </a:rPr>
              <a:t> обученных</a:t>
            </a:r>
          </a:p>
          <a:p>
            <a:pPr marL="84138" algn="just">
              <a:spcBef>
                <a:spcPts val="200"/>
              </a:spcBef>
              <a:spcAft>
                <a:spcPts val="300"/>
              </a:spcAft>
              <a:defRPr/>
            </a:pPr>
            <a:r>
              <a:rPr lang="ru-RU" altLang="ru-RU" sz="1500" b="1" dirty="0">
                <a:latin typeface="Arial Narrow" panose="020B0606020202030204" pitchFamily="34" charset="0"/>
              </a:rPr>
              <a:t>Совместно с </a:t>
            </a:r>
            <a:r>
              <a:rPr lang="ru-RU" sz="1500" b="1" dirty="0">
                <a:latin typeface="Arial Narrow" panose="020B0606020202030204" pitchFamily="34" charset="0"/>
              </a:rPr>
              <a:t>Союзом «Агентство развития профессиональных сообществ и </a:t>
            </a:r>
            <a:r>
              <a:rPr lang="ru-RU" sz="1500" b="1" dirty="0" smtClean="0">
                <a:latin typeface="Arial Narrow" panose="020B0606020202030204" pitchFamily="34" charset="0"/>
              </a:rPr>
              <a:t>рабочих кадров </a:t>
            </a:r>
            <a:r>
              <a:rPr lang="ru-RU" sz="1500" b="1" dirty="0">
                <a:latin typeface="Arial Narrow" panose="020B0606020202030204" pitchFamily="34" charset="0"/>
              </a:rPr>
              <a:t>«</a:t>
            </a:r>
            <a:r>
              <a:rPr lang="ru-RU" sz="1500" b="1" dirty="0" err="1">
                <a:latin typeface="Arial Narrow" panose="020B0606020202030204" pitchFamily="34" charset="0"/>
              </a:rPr>
              <a:t>Ворлдскиллс</a:t>
            </a:r>
            <a:r>
              <a:rPr lang="ru-RU" sz="1500" b="1" dirty="0">
                <a:latin typeface="Arial Narrow" panose="020B0606020202030204" pitchFamily="34" charset="0"/>
              </a:rPr>
              <a:t> Россия»:</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21 </a:t>
            </a:r>
            <a:r>
              <a:rPr lang="ru-RU" altLang="ru-RU" sz="1500" dirty="0">
                <a:latin typeface="Arial Narrow" panose="020B0606020202030204" pitchFamily="34" charset="0"/>
              </a:rPr>
              <a:t>семинар по развитию предпринимательских навыков</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250</a:t>
            </a:r>
            <a:r>
              <a:rPr lang="ru-RU" altLang="ru-RU" sz="1500" dirty="0">
                <a:latin typeface="Arial Narrow" panose="020B0606020202030204" pitchFamily="34" charset="0"/>
              </a:rPr>
              <a:t> студентов колледжей</a:t>
            </a:r>
          </a:p>
          <a:p>
            <a:pPr marL="85725" algn="just">
              <a:spcBef>
                <a:spcPts val="200"/>
              </a:spcBef>
              <a:spcAft>
                <a:spcPts val="300"/>
              </a:spcAft>
              <a:defRPr/>
            </a:pPr>
            <a:r>
              <a:rPr lang="ru-RU" altLang="ru-RU" sz="1500" i="1" dirty="0">
                <a:latin typeface="Arial Narrow" panose="020B0606020202030204" pitchFamily="34" charset="0"/>
              </a:rPr>
              <a:t>Программа </a:t>
            </a:r>
            <a:r>
              <a:rPr lang="ru-RU" altLang="ru-RU" sz="1500" b="1" i="1" dirty="0">
                <a:solidFill>
                  <a:schemeClr val="accent5">
                    <a:lumMod val="50000"/>
                  </a:schemeClr>
                </a:solidFill>
                <a:latin typeface="Arial Narrow" panose="020B0606020202030204" pitchFamily="34" charset="0"/>
              </a:rPr>
              <a:t>«Мама-предприниматель» (</a:t>
            </a:r>
            <a:r>
              <a:rPr lang="ru-RU" altLang="ru-RU" sz="1500" dirty="0">
                <a:latin typeface="Arial Narrow" panose="020B0606020202030204" pitchFamily="34" charset="0"/>
              </a:rPr>
              <a:t>совместно с </a:t>
            </a:r>
            <a:r>
              <a:rPr lang="ru-RU" altLang="ru-RU" sz="1500" b="1" dirty="0">
                <a:latin typeface="Arial Narrow" panose="020B0606020202030204" pitchFamily="34" charset="0"/>
              </a:rPr>
              <a:t>ОПОРОЙ России</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 реализация в </a:t>
            </a:r>
            <a:r>
              <a:rPr lang="ru-RU" altLang="ru-RU" sz="1500" b="1" dirty="0">
                <a:latin typeface="Arial Narrow" panose="020B0606020202030204" pitchFamily="34" charset="0"/>
              </a:rPr>
              <a:t>20</a:t>
            </a:r>
            <a:r>
              <a:rPr lang="ru-RU" altLang="ru-RU" sz="1500" dirty="0">
                <a:latin typeface="Arial Narrow" panose="020B0606020202030204" pitchFamily="34" charset="0"/>
              </a:rPr>
              <a:t> субъектах Российской Федерации</a:t>
            </a:r>
          </a:p>
        </p:txBody>
      </p:sp>
      <p:sp>
        <p:nvSpPr>
          <p:cNvPr id="34" name="Pentagon 35"/>
          <p:cNvSpPr/>
          <p:nvPr/>
        </p:nvSpPr>
        <p:spPr>
          <a:xfrm>
            <a:off x="292589" y="5989015"/>
            <a:ext cx="882644" cy="416955"/>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5" name="Pentagon 35"/>
          <p:cNvSpPr/>
          <p:nvPr/>
        </p:nvSpPr>
        <p:spPr>
          <a:xfrm>
            <a:off x="272776" y="5976315"/>
            <a:ext cx="809294" cy="422210"/>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2016 г.</a:t>
            </a:r>
          </a:p>
        </p:txBody>
      </p:sp>
      <p:sp>
        <p:nvSpPr>
          <p:cNvPr id="36" name="Pentagon 35"/>
          <p:cNvSpPr/>
          <p:nvPr/>
        </p:nvSpPr>
        <p:spPr>
          <a:xfrm>
            <a:off x="5881487" y="5992766"/>
            <a:ext cx="882644" cy="420688"/>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7" name="Pentagon 35"/>
          <p:cNvSpPr/>
          <p:nvPr/>
        </p:nvSpPr>
        <p:spPr>
          <a:xfrm>
            <a:off x="5851164" y="5986416"/>
            <a:ext cx="809294" cy="421071"/>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2017 г.</a:t>
            </a:r>
          </a:p>
        </p:txBody>
      </p:sp>
      <p:pic>
        <p:nvPicPr>
          <p:cNvPr id="23" name="Рисунок 22"/>
          <p:cNvPicPr>
            <a:picLocks noChangeAspect="1"/>
          </p:cNvPicPr>
          <p:nvPr/>
        </p:nvPicPr>
        <p:blipFill>
          <a:blip r:embed="rId4"/>
          <a:stretch>
            <a:fillRect/>
          </a:stretch>
        </p:blipFill>
        <p:spPr>
          <a:xfrm>
            <a:off x="10764838" y="46608"/>
            <a:ext cx="1535526" cy="778274"/>
          </a:xfrm>
          <a:prstGeom prst="rect">
            <a:avLst/>
          </a:prstGeom>
        </p:spPr>
      </p:pic>
      <p:sp>
        <p:nvSpPr>
          <p:cNvPr id="28" name="TextBox 66"/>
          <p:cNvSpPr txBox="1">
            <a:spLocks noChangeArrowheads="1"/>
          </p:cNvSpPr>
          <p:nvPr/>
        </p:nvSpPr>
        <p:spPr bwMode="auto">
          <a:xfrm>
            <a:off x="128611" y="1850934"/>
            <a:ext cx="6229158"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3</a:t>
            </a:r>
            <a:r>
              <a:rPr lang="ru-RU" altLang="ru-RU" sz="1600" dirty="0" smtClean="0">
                <a:latin typeface="Arial Narrow" panose="020B0606020202030204" pitchFamily="34" charset="0"/>
              </a:rPr>
              <a:t> услуги (имущество, заказчики, финансы)</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9</a:t>
            </a:r>
            <a:r>
              <a:rPr lang="ru-RU" altLang="ru-RU" sz="1600" noProof="0" dirty="0" smtClean="0">
                <a:latin typeface="Arial Narrow" panose="020B0606020202030204" pitchFamily="34" charset="0"/>
              </a:rPr>
              <a:t> услуг (господдержка, тренинги, номенклатура закупок, Бизнес-навигатор МСП, кредитно-гарантийная поддержка)</a:t>
            </a:r>
            <a:r>
              <a:rPr lang="ru-RU" altLang="ru-RU" sz="1600" dirty="0" smtClean="0">
                <a:latin typeface="Arial Narrow" panose="020B0606020202030204" pitchFamily="34" charset="0"/>
              </a:rPr>
              <a:t> </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smtClean="0">
                <a:latin typeface="Arial Narrow" panose="020B0606020202030204" pitchFamily="34" charset="0"/>
              </a:rPr>
              <a:t>I </a:t>
            </a:r>
            <a:r>
              <a:rPr lang="ru-RU" altLang="ru-RU" sz="1600" b="1" dirty="0" smtClean="0">
                <a:latin typeface="Arial Narrow" panose="020B0606020202030204" pitchFamily="34" charset="0"/>
              </a:rPr>
              <a:t>кв. 2017</a:t>
            </a:r>
            <a:r>
              <a:rPr lang="ru-RU" altLang="ru-RU" sz="1600" dirty="0" smtClean="0">
                <a:latin typeface="Arial Narrow" panose="020B0606020202030204" pitchFamily="34" charset="0"/>
              </a:rPr>
              <a:t> года - </a:t>
            </a:r>
            <a:r>
              <a:rPr lang="ru-RU" altLang="ru-RU" sz="1600" b="1" dirty="0" smtClean="0">
                <a:latin typeface="Arial Narrow" panose="020B0606020202030204" pitchFamily="34" charset="0"/>
              </a:rPr>
              <a:t>7</a:t>
            </a:r>
            <a:r>
              <a:rPr lang="ru-RU" altLang="ru-RU" sz="1600" dirty="0" smtClean="0">
                <a:latin typeface="Arial Narrow" panose="020B0606020202030204" pitchFamily="34" charset="0"/>
              </a:rPr>
              <a:t> </a:t>
            </a:r>
            <a:r>
              <a:rPr lang="ru-RU" altLang="ru-RU" sz="1600" dirty="0">
                <a:latin typeface="Arial Narrow" panose="020B0606020202030204" pitchFamily="34" charset="0"/>
              </a:rPr>
              <a:t>услуг </a:t>
            </a:r>
            <a:r>
              <a:rPr lang="ru-RU" altLang="ru-RU" sz="1600" dirty="0" smtClean="0">
                <a:latin typeface="Arial Narrow" panose="020B0606020202030204" pitchFamily="34" charset="0"/>
              </a:rPr>
              <a:t>(</a:t>
            </a:r>
            <a:r>
              <a:rPr lang="ru-RU" altLang="ru-RU" sz="1600" dirty="0">
                <a:latin typeface="Arial Narrow" panose="020B0606020202030204" pitchFamily="34" charset="0"/>
              </a:rPr>
              <a:t>имущество, заказчики, </a:t>
            </a:r>
            <a:r>
              <a:rPr lang="ru-RU" altLang="ru-RU" sz="1600" dirty="0" smtClean="0">
                <a:latin typeface="Arial Narrow" panose="020B0606020202030204" pitchFamily="34" charset="0"/>
              </a:rPr>
              <a:t>финансы, </a:t>
            </a:r>
            <a:r>
              <a:rPr lang="ru-RU" altLang="ru-RU" sz="1600" dirty="0">
                <a:latin typeface="Arial Narrow" panose="020B0606020202030204" pitchFamily="34" charset="0"/>
              </a:rPr>
              <a:t>господдержка, тренинги, номенклатура закупок, Бизнес-навигатор </a:t>
            </a:r>
            <a:r>
              <a:rPr lang="ru-RU" altLang="ru-RU" sz="1600" dirty="0" smtClean="0">
                <a:latin typeface="Arial Narrow" panose="020B0606020202030204" pitchFamily="34" charset="0"/>
              </a:rPr>
              <a:t>МСП)</a:t>
            </a:r>
          </a:p>
        </p:txBody>
      </p:sp>
      <p:sp>
        <p:nvSpPr>
          <p:cNvPr id="29" name="TextBox 66"/>
          <p:cNvSpPr txBox="1">
            <a:spLocks noChangeArrowheads="1"/>
          </p:cNvSpPr>
          <p:nvPr/>
        </p:nvSpPr>
        <p:spPr bwMode="auto">
          <a:xfrm>
            <a:off x="128610" y="3887253"/>
            <a:ext cx="6125539" cy="1554272"/>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23,8 тыс.</a:t>
            </a:r>
            <a:r>
              <a:rPr lang="ru-RU" altLang="ru-RU" sz="1600" dirty="0" smtClean="0">
                <a:latin typeface="Arial Narrow" panose="020B0606020202030204" pitchFamily="34" charset="0"/>
              </a:rPr>
              <a:t> «уникальных» субъектов МСП</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100,0 тыс. </a:t>
            </a:r>
            <a:r>
              <a:rPr lang="ru-RU" altLang="ru-RU" sz="1600" noProof="0" dirty="0" smtClean="0">
                <a:latin typeface="Arial Narrow" panose="020B0606020202030204" pitchFamily="34" charset="0"/>
              </a:rPr>
              <a:t>«уникальных» субъектов МСП</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a:latin typeface="Arial Narrow" panose="020B0606020202030204" pitchFamily="34" charset="0"/>
              </a:rPr>
              <a:t>I </a:t>
            </a:r>
            <a:r>
              <a:rPr lang="ru-RU" altLang="ru-RU" sz="1600" b="1" dirty="0" smtClean="0">
                <a:latin typeface="Arial Narrow" panose="020B0606020202030204" pitchFamily="34" charset="0"/>
              </a:rPr>
              <a:t>кв. </a:t>
            </a:r>
            <a:r>
              <a:rPr lang="ru-RU" altLang="ru-RU" sz="1600" b="1" dirty="0">
                <a:latin typeface="Arial Narrow" panose="020B0606020202030204" pitchFamily="34" charset="0"/>
              </a:rPr>
              <a:t>2017</a:t>
            </a:r>
            <a:r>
              <a:rPr lang="ru-RU" altLang="ru-RU" sz="1600" dirty="0">
                <a:latin typeface="Arial Narrow" panose="020B0606020202030204" pitchFamily="34" charset="0"/>
              </a:rPr>
              <a:t> года </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18,5</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тыс</a:t>
            </a:r>
            <a:r>
              <a:rPr lang="ru-RU" altLang="ru-RU" sz="1600" b="1" dirty="0">
                <a:latin typeface="Arial Narrow" panose="020B0606020202030204" pitchFamily="34" charset="0"/>
              </a:rPr>
              <a:t>.</a:t>
            </a:r>
            <a:r>
              <a:rPr lang="ru-RU" altLang="ru-RU" sz="1600" dirty="0">
                <a:latin typeface="Arial Narrow" panose="020B0606020202030204" pitchFamily="34" charset="0"/>
              </a:rPr>
              <a:t> «уникальных» субъектов </a:t>
            </a:r>
            <a:r>
              <a:rPr lang="ru-RU" altLang="ru-RU" sz="1600" dirty="0" smtClean="0">
                <a:latin typeface="Arial Narrow" panose="020B0606020202030204" pitchFamily="34" charset="0"/>
              </a:rPr>
              <a:t>МСП. </a:t>
            </a:r>
          </a:p>
          <a:p>
            <a:pPr marL="285750" indent="-285750" algn="just">
              <a:spcAft>
                <a:spcPts val="600"/>
              </a:spcAft>
              <a:buFont typeface="Wingdings" panose="05000000000000000000" pitchFamily="2" charset="2"/>
              <a:buChar char="§"/>
              <a:defRPr/>
            </a:pPr>
            <a:r>
              <a:rPr lang="ru-RU" altLang="ru-RU" sz="1600" dirty="0" smtClean="0">
                <a:latin typeface="Arial Narrow" panose="020B0606020202030204" pitchFamily="34" charset="0"/>
              </a:rPr>
              <a:t>Через МФЦ за регистрацией в Бизнес-навигаторе МСП за период с марта 2017 обратились </a:t>
            </a:r>
            <a:r>
              <a:rPr lang="ru-RU" altLang="ru-RU" sz="1600" b="1" dirty="0" smtClean="0">
                <a:latin typeface="Arial Narrow" panose="020B0606020202030204" pitchFamily="34" charset="0"/>
              </a:rPr>
              <a:t>7 тыс.</a:t>
            </a:r>
            <a:r>
              <a:rPr lang="ru-RU" altLang="ru-RU" sz="1600" dirty="0" smtClean="0">
                <a:latin typeface="Arial Narrow" panose="020B0606020202030204" pitchFamily="34" charset="0"/>
              </a:rPr>
              <a:t> «уникальных» субъектов МСП </a:t>
            </a:r>
            <a:endParaRPr lang="ru-RU" altLang="ru-RU" sz="1600" noProof="0" dirty="0" smtClean="0">
              <a:latin typeface="Arial Narrow" panose="020B0606020202030204" pitchFamily="34" charset="0"/>
            </a:endParaRPr>
          </a:p>
        </p:txBody>
      </p:sp>
      <p:sp>
        <p:nvSpPr>
          <p:cNvPr id="30" name="Прямоугольник 29"/>
          <p:cNvSpPr/>
          <p:nvPr/>
        </p:nvSpPr>
        <p:spPr>
          <a:xfrm>
            <a:off x="211306" y="1454021"/>
            <a:ext cx="6042844" cy="369332"/>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услуг, предоставляемых Корпорацией МСП:</a:t>
            </a:r>
            <a:endParaRPr lang="ru-RU" b="1" dirty="0">
              <a:solidFill>
                <a:schemeClr val="accent1">
                  <a:lumMod val="50000"/>
                </a:schemeClr>
              </a:solidFill>
              <a:latin typeface="Arial Narrow" panose="020B0606020202030204" pitchFamily="34" charset="0"/>
            </a:endParaRPr>
          </a:p>
        </p:txBody>
      </p:sp>
      <p:sp>
        <p:nvSpPr>
          <p:cNvPr id="31" name="Прямоугольник 30"/>
          <p:cNvSpPr/>
          <p:nvPr/>
        </p:nvSpPr>
        <p:spPr>
          <a:xfrm>
            <a:off x="204133" y="3247607"/>
            <a:ext cx="6306348" cy="646331"/>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обращений «уникальных» субъектов МСП за услугами </a:t>
            </a:r>
          </a:p>
          <a:p>
            <a:r>
              <a:rPr lang="ru-RU" b="1" dirty="0" smtClean="0">
                <a:solidFill>
                  <a:schemeClr val="accent1">
                    <a:lumMod val="50000"/>
                  </a:schemeClr>
                </a:solidFill>
                <a:latin typeface="Arial Narrow" panose="020B0606020202030204" pitchFamily="34" charset="0"/>
              </a:rPr>
              <a:t>в МФЦ и в электронной форме (через Единый портал </a:t>
            </a:r>
            <a:r>
              <a:rPr lang="ru-RU" b="1" dirty="0" err="1" smtClean="0">
                <a:solidFill>
                  <a:schemeClr val="accent1">
                    <a:lumMod val="50000"/>
                  </a:schemeClr>
                </a:solidFill>
                <a:latin typeface="Arial Narrow" panose="020B0606020202030204" pitchFamily="34" charset="0"/>
              </a:rPr>
              <a:t>госуслуг</a:t>
            </a:r>
            <a:r>
              <a:rPr lang="ru-RU" b="1" dirty="0" smtClean="0">
                <a:solidFill>
                  <a:schemeClr val="accent1">
                    <a:lumMod val="50000"/>
                  </a:schemeClr>
                </a:solidFill>
                <a:latin typeface="Arial Narrow" panose="020B0606020202030204" pitchFamily="34" charset="0"/>
              </a:rPr>
              <a:t>):</a:t>
            </a:r>
            <a:endParaRPr lang="ru-RU" b="1" dirty="0">
              <a:solidFill>
                <a:schemeClr val="accent1">
                  <a:lumMod val="50000"/>
                </a:schemeClr>
              </a:solidFill>
              <a:latin typeface="Arial Narrow" panose="020B0606020202030204" pitchFamily="34" charset="0"/>
            </a:endParaRPr>
          </a:p>
        </p:txBody>
      </p:sp>
      <p:cxnSp>
        <p:nvCxnSpPr>
          <p:cNvPr id="32" name="Прямая соединительная линия 31"/>
          <p:cNvCxnSpPr/>
          <p:nvPr/>
        </p:nvCxnSpPr>
        <p:spPr>
          <a:xfrm>
            <a:off x="273763" y="3791950"/>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4794" y="1852952"/>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24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6" name="TextBox 5"/>
          <p:cNvSpPr txBox="1"/>
          <p:nvPr/>
        </p:nvSpPr>
        <p:spPr>
          <a:xfrm>
            <a:off x="3876790" y="-70123"/>
            <a:ext cx="8431652"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Инвестиционный лифт: консолидация мер поддержки</a:t>
            </a:r>
            <a:b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br>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 субъектам МСП, оказываемых институтами развития</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57" name="Скругленный прямоугольник 56"/>
          <p:cNvSpPr/>
          <p:nvPr/>
        </p:nvSpPr>
        <p:spPr>
          <a:xfrm>
            <a:off x="300848" y="3999764"/>
            <a:ext cx="2076949" cy="1428821"/>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Параметры финансирования                           </a:t>
            </a:r>
            <a:endParaRPr lang="ru-RU" sz="1200" b="1" kern="0" dirty="0">
              <a:latin typeface="Arial Narrow" panose="020B0606020202030204" pitchFamily="34" charset="0"/>
            </a:endParaRPr>
          </a:p>
        </p:txBody>
      </p:sp>
      <p:grpSp>
        <p:nvGrpSpPr>
          <p:cNvPr id="58" name="Группа 57"/>
          <p:cNvGrpSpPr/>
          <p:nvPr/>
        </p:nvGrpSpPr>
        <p:grpSpPr>
          <a:xfrm>
            <a:off x="432074" y="4442578"/>
            <a:ext cx="390533" cy="446393"/>
            <a:chOff x="504944" y="4355696"/>
            <a:chExt cx="499365" cy="563436"/>
          </a:xfrm>
        </p:grpSpPr>
        <p:pic>
          <p:nvPicPr>
            <p:cNvPr id="59" name="Рисунок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60" name="Group 629"/>
            <p:cNvGrpSpPr/>
            <p:nvPr/>
          </p:nvGrpSpPr>
          <p:grpSpPr>
            <a:xfrm>
              <a:off x="657808" y="4451532"/>
              <a:ext cx="346501" cy="467600"/>
              <a:chOff x="8731241" y="4262438"/>
              <a:chExt cx="458788" cy="619125"/>
            </a:xfrm>
            <a:solidFill>
              <a:schemeClr val="tx1"/>
            </a:solidFill>
          </p:grpSpPr>
          <p:sp>
            <p:nvSpPr>
              <p:cNvPr id="61"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62"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pic>
        <p:nvPicPr>
          <p:cNvPr id="63"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61" y="1073829"/>
            <a:ext cx="981883" cy="272924"/>
          </a:xfrm>
          <a:prstGeom prst="rect">
            <a:avLst/>
          </a:prstGeom>
        </p:spPr>
      </p:pic>
      <p:pic>
        <p:nvPicPr>
          <p:cNvPr id="65" name="Рисунок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8" y="1015339"/>
            <a:ext cx="1898729" cy="385414"/>
          </a:xfrm>
          <a:prstGeom prst="rect">
            <a:avLst/>
          </a:prstGeom>
        </p:spPr>
      </p:pic>
      <p:sp>
        <p:nvSpPr>
          <p:cNvPr id="69" name="Скругленный прямоугольник 68"/>
          <p:cNvSpPr/>
          <p:nvPr/>
        </p:nvSpPr>
        <p:spPr>
          <a:xfrm>
            <a:off x="299038" y="2447876"/>
            <a:ext cx="2081657" cy="1442178"/>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Ключевые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требования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к проектам</a:t>
            </a:r>
            <a:endParaRPr lang="ru-RU" sz="1200" kern="0" dirty="0">
              <a:latin typeface="Arial Narrow" panose="020B0606020202030204" pitchFamily="34" charset="0"/>
            </a:endParaRPr>
          </a:p>
        </p:txBody>
      </p:sp>
      <p:pic>
        <p:nvPicPr>
          <p:cNvPr id="70" name="Рисунок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86" y="2985844"/>
            <a:ext cx="485200" cy="485200"/>
          </a:xfrm>
          <a:prstGeom prst="rect">
            <a:avLst/>
          </a:prstGeom>
        </p:spPr>
      </p:pic>
      <p:sp>
        <p:nvSpPr>
          <p:cNvPr id="71" name="Скругленный прямоугольник 70"/>
          <p:cNvSpPr/>
          <p:nvPr/>
        </p:nvSpPr>
        <p:spPr>
          <a:xfrm>
            <a:off x="297951" y="1683465"/>
            <a:ext cx="2082744" cy="698242"/>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Возможная роль участников</a:t>
            </a:r>
            <a:endParaRPr lang="ru-RU" sz="1200" kern="0" dirty="0">
              <a:latin typeface="Arial Narrow" panose="020B0606020202030204" pitchFamily="34" charset="0"/>
            </a:endParaRPr>
          </a:p>
        </p:txBody>
      </p:sp>
      <p:grpSp>
        <p:nvGrpSpPr>
          <p:cNvPr id="7" name="Группа 6"/>
          <p:cNvGrpSpPr/>
          <p:nvPr/>
        </p:nvGrpSpPr>
        <p:grpSpPr>
          <a:xfrm>
            <a:off x="492100" y="1825271"/>
            <a:ext cx="520522" cy="458283"/>
            <a:chOff x="313839" y="1649215"/>
            <a:chExt cx="520522" cy="458283"/>
          </a:xfrm>
        </p:grpSpPr>
        <p:sp>
          <p:nvSpPr>
            <p:cNvPr id="73" name="Овал 72"/>
            <p:cNvSpPr/>
            <p:nvPr/>
          </p:nvSpPr>
          <p:spPr>
            <a:xfrm>
              <a:off x="427368" y="1737517"/>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4" name="Овал 73"/>
            <p:cNvSpPr/>
            <p:nvPr/>
          </p:nvSpPr>
          <p:spPr>
            <a:xfrm>
              <a:off x="630993" y="1878531"/>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5" name="Овал 74"/>
            <p:cNvSpPr/>
            <p:nvPr/>
          </p:nvSpPr>
          <p:spPr>
            <a:xfrm>
              <a:off x="651872" y="1649215"/>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6" name="Стрелка вниз 75"/>
            <p:cNvSpPr/>
            <p:nvPr/>
          </p:nvSpPr>
          <p:spPr>
            <a:xfrm rot="16200000">
              <a:off x="373704" y="1886190"/>
              <a:ext cx="161443" cy="2811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graphicFrame>
        <p:nvGraphicFramePr>
          <p:cNvPr id="5" name="Таблица 4"/>
          <p:cNvGraphicFramePr>
            <a:graphicFrameLocks noGrp="1"/>
          </p:cNvGraphicFramePr>
          <p:nvPr>
            <p:extLst/>
          </p:nvPr>
        </p:nvGraphicFramePr>
        <p:xfrm>
          <a:off x="297951" y="6433447"/>
          <a:ext cx="12020764" cy="2071134"/>
        </p:xfrm>
        <a:graphic>
          <a:graphicData uri="http://schemas.openxmlformats.org/drawingml/2006/table">
            <a:tbl>
              <a:tblPr>
                <a:tableStyleId>{5C22544A-7EE6-4342-B048-85BDC9FD1C3A}</a:tableStyleId>
              </a:tblPr>
              <a:tblGrid>
                <a:gridCol w="280640">
                  <a:extLst>
                    <a:ext uri="{9D8B030D-6E8A-4147-A177-3AD203B41FA5}">
                      <a16:colId xmlns:a16="http://schemas.microsoft.com/office/drawing/2014/main" xmlns="" val="1257486032"/>
                    </a:ext>
                  </a:extLst>
                </a:gridCol>
                <a:gridCol w="8524312">
                  <a:extLst>
                    <a:ext uri="{9D8B030D-6E8A-4147-A177-3AD203B41FA5}">
                      <a16:colId xmlns:a16="http://schemas.microsoft.com/office/drawing/2014/main" xmlns="" val="1229927789"/>
                    </a:ext>
                  </a:extLst>
                </a:gridCol>
                <a:gridCol w="1993187">
                  <a:extLst>
                    <a:ext uri="{9D8B030D-6E8A-4147-A177-3AD203B41FA5}">
                      <a16:colId xmlns:a16="http://schemas.microsoft.com/office/drawing/2014/main" xmlns="" val="475062311"/>
                    </a:ext>
                  </a:extLst>
                </a:gridCol>
                <a:gridCol w="1222625">
                  <a:extLst>
                    <a:ext uri="{9D8B030D-6E8A-4147-A177-3AD203B41FA5}">
                      <a16:colId xmlns:a16="http://schemas.microsoft.com/office/drawing/2014/main" xmlns="" val="1000927343"/>
                    </a:ext>
                  </a:extLst>
                </a:gridCol>
              </a:tblGrid>
              <a:tr h="343836">
                <a:tc>
                  <a:txBody>
                    <a:bodyPr/>
                    <a:lstStyle/>
                    <a:p>
                      <a:pPr algn="ctr" fontAlgn="ctr"/>
                      <a:r>
                        <a:rPr lang="ru-RU" sz="1100" b="1" u="none" strike="noStrike" dirty="0" smtClean="0">
                          <a:solidFill>
                            <a:schemeClr val="bg1"/>
                          </a:solidFill>
                          <a:effectLst/>
                          <a:latin typeface="Arial Narrow" panose="020B0606020202030204" pitchFamily="34" charset="0"/>
                        </a:rPr>
                        <a:t>№</a:t>
                      </a:r>
                      <a:r>
                        <a:rPr lang="ru-RU" sz="1100" b="1" u="none" strike="noStrike" dirty="0" smtClean="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smtClean="0">
                          <a:solidFill>
                            <a:schemeClr val="bg1"/>
                          </a:solidFill>
                          <a:effectLst/>
                          <a:latin typeface="Arial Narrow" panose="020B0606020202030204" pitchFamily="34" charset="0"/>
                        </a:rPr>
                        <a:t>Примеры проектов </a:t>
                      </a:r>
                      <a:r>
                        <a:rPr lang="ru-RU" sz="1200" b="1" u="none" strike="noStrike" dirty="0" smtClean="0">
                          <a:solidFill>
                            <a:schemeClr val="bg1"/>
                          </a:solidFill>
                          <a:effectLst/>
                          <a:latin typeface="Arial Narrow" panose="020B0606020202030204" pitchFamily="34" charset="0"/>
                        </a:rPr>
                        <a:t>на стадии рассмотрения</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Отрасль</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Бюджет, млн руб.</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extLst>
                  <a:ext uri="{0D108BD9-81ED-4DB2-BD59-A6C34878D82A}">
                    <a16:rowId xmlns:a16="http://schemas.microsoft.com/office/drawing/2014/main" xmlns="" val="1194546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1</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Производство комплектов</a:t>
                      </a:r>
                      <a:r>
                        <a:rPr lang="ru-RU" sz="1200" b="1" i="0" u="none" strike="noStrike" baseline="0" dirty="0" smtClean="0">
                          <a:solidFill>
                            <a:schemeClr val="tx1"/>
                          </a:solidFill>
                          <a:effectLst/>
                          <a:latin typeface="Arial Narrow" panose="020B0606020202030204" pitchFamily="34" charset="0"/>
                        </a:rPr>
                        <a:t> зданий и сооружений жилого и промышленного назначения на основе конструкционного строительного материала – панели </a:t>
                      </a:r>
                      <a:r>
                        <a:rPr lang="en-US" sz="1200" b="1" i="0" u="none" strike="noStrike" baseline="0" dirty="0" smtClean="0">
                          <a:solidFill>
                            <a:schemeClr val="tx1"/>
                          </a:solidFill>
                          <a:effectLst/>
                          <a:latin typeface="Arial Narrow" panose="020B0606020202030204" pitchFamily="34" charset="0"/>
                        </a:rPr>
                        <a:t>CLT</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i="0" u="none" strike="noStrike" dirty="0" smtClean="0">
                          <a:solidFill>
                            <a:schemeClr val="tx1"/>
                          </a:solidFill>
                          <a:effectLst/>
                          <a:latin typeface="Arial Narrow" panose="020B0606020202030204" pitchFamily="34" charset="0"/>
                        </a:rPr>
                        <a:t>Лесная</a:t>
                      </a:r>
                      <a:r>
                        <a:rPr lang="ru-RU" sz="1200" b="1" i="0" u="none" strike="noStrike" baseline="0" dirty="0" smtClean="0">
                          <a:solidFill>
                            <a:schemeClr val="tx1"/>
                          </a:solidFill>
                          <a:effectLst/>
                          <a:latin typeface="Arial Narrow" panose="020B0606020202030204" pitchFamily="34" charset="0"/>
                        </a:rPr>
                        <a:t> промышленность</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2 000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246682246"/>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2</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Разработка</a:t>
                      </a:r>
                      <a:r>
                        <a:rPr lang="ru-RU" sz="1200" b="1" u="none" strike="noStrike" baseline="0" dirty="0" smtClean="0">
                          <a:solidFill>
                            <a:schemeClr val="tx1"/>
                          </a:solidFill>
                          <a:effectLst/>
                          <a:latin typeface="Arial Narrow" panose="020B0606020202030204" pitchFamily="34" charset="0"/>
                        </a:rPr>
                        <a:t> нового продукта для электроэнергетики: сверхпроводникового токоограничивающего устройства</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smtClean="0">
                          <a:solidFill>
                            <a:schemeClr val="tx1"/>
                          </a:solidFill>
                          <a:effectLst/>
                          <a:latin typeface="Arial Narrow" panose="020B0606020202030204" pitchFamily="34" charset="0"/>
                        </a:rPr>
                        <a:t>Машиностроение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1 700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1411857060"/>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3</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Организация </a:t>
                      </a:r>
                      <a:r>
                        <a:rPr lang="ru-RU" sz="1200" b="1" u="none" strike="noStrike" dirty="0">
                          <a:solidFill>
                            <a:schemeClr val="tx1"/>
                          </a:solidFill>
                          <a:effectLst/>
                          <a:latin typeface="Arial Narrow" panose="020B0606020202030204" pitchFamily="34" charset="0"/>
                        </a:rPr>
                        <a:t>производства и радиохимического выделения активной фармацевтической субстанции </a:t>
                      </a:r>
                      <a:r>
                        <a:rPr lang="ru-RU" sz="1200" b="1" u="none" strike="noStrike" dirty="0" smtClean="0">
                          <a:solidFill>
                            <a:schemeClr val="tx1"/>
                          </a:solidFill>
                          <a:effectLst/>
                          <a:latin typeface="Arial Narrow" panose="020B0606020202030204" pitchFamily="34" charset="0"/>
                        </a:rPr>
                        <a:t>стронция-82</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3 277</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414658139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4</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Техническое перевооружение производства токарных</a:t>
                      </a:r>
                      <a:r>
                        <a:rPr lang="ru-RU" sz="1200" b="1" i="0" u="none" strike="noStrike" baseline="0" dirty="0" smtClean="0">
                          <a:solidFill>
                            <a:schemeClr val="tx1"/>
                          </a:solidFill>
                          <a:effectLst/>
                          <a:latin typeface="Arial Narrow" panose="020B0606020202030204" pitchFamily="34" charset="0"/>
                        </a:rPr>
                        <a:t> и шлифовальных станков с ЧПУ</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Машиностроение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730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xmlns="" val="115989631"/>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5</a:t>
                      </a:r>
                      <a:endParaRPr lang="ru-RU" sz="1200" b="0"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a:t>
                      </a:r>
                      <a:r>
                        <a:rPr lang="ru-RU" sz="1200" b="1" u="none" strike="noStrike" dirty="0" smtClean="0">
                          <a:solidFill>
                            <a:schemeClr val="tx1"/>
                          </a:solidFill>
                          <a:effectLst/>
                          <a:latin typeface="Arial Narrow" panose="020B0606020202030204" pitchFamily="34" charset="0"/>
                        </a:rPr>
                        <a:t>и производство телекоммуникационного</a:t>
                      </a:r>
                      <a:r>
                        <a:rPr lang="ru-RU" sz="1200" b="1" u="none" strike="noStrike" baseline="0" dirty="0" smtClean="0">
                          <a:solidFill>
                            <a:schemeClr val="tx1"/>
                          </a:solidFill>
                          <a:effectLst/>
                          <a:latin typeface="Arial Narrow" panose="020B0606020202030204" pitchFamily="34" charset="0"/>
                        </a:rPr>
                        <a:t> оборудования для организации мобильной связи на основе малых сот, включая базовые станции, сетевые контроллеры, системы управления</a:t>
                      </a:r>
                      <a:endParaRPr lang="ru-RU" sz="1200" b="1" u="none" strike="noStrike" dirty="0" smtClean="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200" b="1" u="none" strike="noStrike" dirty="0" smtClean="0">
                          <a:solidFill>
                            <a:schemeClr val="tx1"/>
                          </a:solidFill>
                          <a:effectLst/>
                          <a:latin typeface="Arial Narrow" panose="020B0606020202030204" pitchFamily="34" charset="0"/>
                        </a:rPr>
                        <a:t>Производство электронных и оптических изделий</a:t>
                      </a:r>
                      <a:endParaRPr lang="ru-RU" sz="12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600" b="1" u="none" strike="noStrike" dirty="0" smtClean="0">
                          <a:solidFill>
                            <a:schemeClr val="tx1"/>
                          </a:solidFill>
                          <a:effectLst/>
                          <a:latin typeface="Arial Narrow" panose="020B0606020202030204" pitchFamily="34" charset="0"/>
                        </a:rPr>
                        <a:t>1 007</a:t>
                      </a:r>
                      <a:endParaRPr lang="ru-RU" sz="16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317594891"/>
                  </a:ext>
                </a:extLst>
              </a:tr>
            </a:tbl>
          </a:graphicData>
        </a:graphic>
      </p:graphicFrame>
      <p:sp>
        <p:nvSpPr>
          <p:cNvPr id="33" name="Прямоугольник 32"/>
          <p:cNvSpPr/>
          <p:nvPr/>
        </p:nvSpPr>
        <p:spPr>
          <a:xfrm>
            <a:off x="342219" y="5482335"/>
            <a:ext cx="2063624" cy="602199"/>
          </a:xfrm>
          <a:prstGeom prst="rect">
            <a:avLst/>
          </a:prstGeom>
        </p:spPr>
        <p:txBody>
          <a:bodyPr wrap="square" lIns="0" tIns="0" rIns="0" bIns="0" anchor="t">
            <a:noAutofit/>
          </a:bodyPr>
          <a:lstStyle/>
          <a:p>
            <a:pPr lvl="0" algn="ctr">
              <a:spcAft>
                <a:spcPts val="0"/>
              </a:spcAft>
            </a:pPr>
            <a:r>
              <a:rPr lang="ru-RU" sz="1100" dirty="0" smtClean="0">
                <a:ln cmpd="dbl">
                  <a:noFill/>
                </a:ln>
                <a:solidFill>
                  <a:schemeClr val="bg1"/>
                </a:solidFill>
                <a:latin typeface="Arial Narrow" panose="020B0606020202030204" pitchFamily="34" charset="0"/>
              </a:rPr>
              <a:t>:</a:t>
            </a:r>
            <a:endParaRPr lang="ru-RU" sz="1100" dirty="0">
              <a:ln cmpd="dbl">
                <a:noFill/>
              </a:ln>
              <a:solidFill>
                <a:schemeClr val="bg1"/>
              </a:solidFill>
              <a:latin typeface="Arial Narrow" panose="020B0606020202030204" pitchFamily="34" charset="0"/>
            </a:endParaRPr>
          </a:p>
        </p:txBody>
      </p:sp>
      <p:pic>
        <p:nvPicPr>
          <p:cNvPr id="28" name="Рисунок 27"/>
          <p:cNvPicPr>
            <a:picLocks noChangeAspect="1"/>
          </p:cNvPicPr>
          <p:nvPr/>
        </p:nvPicPr>
        <p:blipFill rotWithShape="1">
          <a:blip r:embed="rId7" cstate="print">
            <a:extLst>
              <a:ext uri="{28A0092B-C50C-407E-A947-70E740481C1C}">
                <a14:useLocalDpi xmlns:a14="http://schemas.microsoft.com/office/drawing/2010/main" val="0"/>
              </a:ext>
            </a:extLst>
          </a:blip>
          <a:srcRect t="13324" b="15160"/>
          <a:stretch/>
        </p:blipFill>
        <p:spPr>
          <a:xfrm>
            <a:off x="5557567" y="995930"/>
            <a:ext cx="1398036" cy="454820"/>
          </a:xfrm>
          <a:prstGeom prst="rect">
            <a:avLst/>
          </a:prstGeom>
        </p:spPr>
      </p:pic>
      <p:cxnSp>
        <p:nvCxnSpPr>
          <p:cNvPr id="37" name="Прямая соединительная линия 36"/>
          <p:cNvCxnSpPr/>
          <p:nvPr/>
        </p:nvCxnSpPr>
        <p:spPr>
          <a:xfrm>
            <a:off x="282290" y="1600621"/>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12</a:t>
            </a:r>
            <a:endParaRPr lang="ru-RU" sz="1200" dirty="0">
              <a:latin typeface="Arial Narrow" panose="020B0606020202030204" pitchFamily="34" charset="0"/>
            </a:endParaRPr>
          </a:p>
        </p:txBody>
      </p:sp>
      <p:sp>
        <p:nvSpPr>
          <p:cNvPr id="2" name="Прямоугольник 1"/>
          <p:cNvSpPr/>
          <p:nvPr/>
        </p:nvSpPr>
        <p:spPr>
          <a:xfrm>
            <a:off x="292849" y="5635252"/>
            <a:ext cx="12010491" cy="707886"/>
          </a:xfrm>
          <a:prstGeom prst="rect">
            <a:avLst/>
          </a:prstGeom>
          <a:solidFill>
            <a:schemeClr val="accent1">
              <a:lumMod val="50000"/>
            </a:schemeClr>
          </a:solidFill>
        </p:spPr>
        <p:txBody>
          <a:bodyPr wrap="square">
            <a:spAutoFit/>
          </a:bodyPr>
          <a:lstStyle/>
          <a:p>
            <a:pPr lvl="0" algn="ctr">
              <a:spcAft>
                <a:spcPts val="0"/>
              </a:spcAft>
            </a:pPr>
            <a:r>
              <a:rPr lang="ru-RU" sz="2000" b="1" dirty="0">
                <a:ln cmpd="dbl">
                  <a:noFill/>
                </a:ln>
                <a:solidFill>
                  <a:schemeClr val="accent2"/>
                </a:solidFill>
                <a:latin typeface="Arial Narrow" panose="020B0606020202030204" pitchFamily="34" charset="0"/>
              </a:rPr>
              <a:t>В рамках </a:t>
            </a:r>
            <a:r>
              <a:rPr lang="ru-RU" sz="2000" b="1" dirty="0" smtClean="0">
                <a:ln cmpd="dbl">
                  <a:noFill/>
                </a:ln>
                <a:solidFill>
                  <a:schemeClr val="accent2"/>
                </a:solidFill>
                <a:latin typeface="Arial Narrow" panose="020B0606020202030204" pitchFamily="34" charset="0"/>
              </a:rPr>
              <a:t>Порядка </a:t>
            </a:r>
            <a:r>
              <a:rPr lang="ru-RU" sz="2000" b="1" dirty="0">
                <a:ln cmpd="dbl">
                  <a:noFill/>
                </a:ln>
                <a:solidFill>
                  <a:schemeClr val="accent2"/>
                </a:solidFill>
                <a:latin typeface="Arial Narrow" panose="020B0606020202030204" pitchFamily="34" charset="0"/>
              </a:rPr>
              <a:t>взаимодействия </a:t>
            </a:r>
            <a:r>
              <a:rPr lang="ru-RU" sz="2000" b="1" dirty="0" smtClean="0">
                <a:ln cmpd="dbl">
                  <a:noFill/>
                </a:ln>
                <a:solidFill>
                  <a:schemeClr val="accent2"/>
                </a:solidFill>
                <a:latin typeface="Arial Narrow" panose="020B0606020202030204" pitchFamily="34" charset="0"/>
              </a:rPr>
              <a:t>институтов развития </a:t>
            </a:r>
            <a:r>
              <a:rPr lang="ru-RU" sz="2000" b="1" dirty="0">
                <a:ln cmpd="dbl">
                  <a:noFill/>
                </a:ln>
                <a:solidFill>
                  <a:schemeClr val="accent2"/>
                </a:solidFill>
                <a:latin typeface="Arial Narrow" panose="020B0606020202030204" pitchFamily="34" charset="0"/>
              </a:rPr>
              <a:t>в 2016-2017 гг. </a:t>
            </a:r>
            <a:endParaRPr lang="ru-RU" sz="2000" b="1" dirty="0" smtClean="0">
              <a:ln cmpd="dbl">
                <a:noFill/>
              </a:ln>
              <a:solidFill>
                <a:schemeClr val="accent2"/>
              </a:solidFill>
              <a:latin typeface="Arial Narrow" panose="020B0606020202030204" pitchFamily="34" charset="0"/>
            </a:endParaRPr>
          </a:p>
          <a:p>
            <a:pPr lvl="0" algn="ctr">
              <a:spcAft>
                <a:spcPts val="0"/>
              </a:spcAft>
            </a:pPr>
            <a:r>
              <a:rPr lang="ru-RU" sz="2000" b="1" dirty="0" smtClean="0">
                <a:ln cmpd="dbl">
                  <a:noFill/>
                </a:ln>
                <a:solidFill>
                  <a:schemeClr val="accent2"/>
                </a:solidFill>
                <a:latin typeface="Arial Narrow" panose="020B0606020202030204" pitchFamily="34" charset="0"/>
              </a:rPr>
              <a:t>одобрено финансирование 6 проектов общим бюджетом 8,802 млрд. рублей</a:t>
            </a:r>
            <a:endParaRPr lang="ru-RU" sz="2000" b="1" dirty="0">
              <a:solidFill>
                <a:schemeClr val="accent2"/>
              </a:solidFill>
            </a:endParaRPr>
          </a:p>
        </p:txBody>
      </p:sp>
      <p:cxnSp>
        <p:nvCxnSpPr>
          <p:cNvPr id="39" name="Прямая соединительная линия 38"/>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82290" y="5496510"/>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nvPr>
        </p:nvGraphicFramePr>
        <p:xfrm>
          <a:off x="2377797" y="1773278"/>
          <a:ext cx="9925543" cy="3690720"/>
        </p:xfrm>
        <a:graphic>
          <a:graphicData uri="http://schemas.openxmlformats.org/drawingml/2006/table">
            <a:tbl>
              <a:tblPr firstRow="1" bandRow="1">
                <a:tableStyleId>{5C22544A-7EE6-4342-B048-85BDC9FD1C3A}</a:tableStyleId>
              </a:tblPr>
              <a:tblGrid>
                <a:gridCol w="2602201">
                  <a:extLst>
                    <a:ext uri="{9D8B030D-6E8A-4147-A177-3AD203B41FA5}">
                      <a16:colId xmlns:a16="http://schemas.microsoft.com/office/drawing/2014/main" xmlns="" val="20000"/>
                    </a:ext>
                  </a:extLst>
                </a:gridCol>
                <a:gridCol w="2437944">
                  <a:extLst>
                    <a:ext uri="{9D8B030D-6E8A-4147-A177-3AD203B41FA5}">
                      <a16:colId xmlns:a16="http://schemas.microsoft.com/office/drawing/2014/main" xmlns="" val="20001"/>
                    </a:ext>
                  </a:extLst>
                </a:gridCol>
                <a:gridCol w="2527442">
                  <a:extLst>
                    <a:ext uri="{9D8B030D-6E8A-4147-A177-3AD203B41FA5}">
                      <a16:colId xmlns:a16="http://schemas.microsoft.com/office/drawing/2014/main" xmlns="" val="20002"/>
                    </a:ext>
                  </a:extLst>
                </a:gridCol>
                <a:gridCol w="2357956">
                  <a:extLst>
                    <a:ext uri="{9D8B030D-6E8A-4147-A177-3AD203B41FA5}">
                      <a16:colId xmlns:a16="http://schemas.microsoft.com/office/drawing/2014/main" xmlns="" val="20003"/>
                    </a:ext>
                  </a:extLst>
                </a:gridCol>
              </a:tblGrid>
              <a:tr h="423032">
                <a:tc>
                  <a:txBody>
                    <a:bodyPr/>
                    <a:lstStyle/>
                    <a:p>
                      <a:pPr algn="ctr" rtl="0" fontAlgn="ctr"/>
                      <a:r>
                        <a:rPr lang="ru-RU" sz="1200" u="none" strike="noStrike" dirty="0">
                          <a:solidFill>
                            <a:schemeClr val="tx1"/>
                          </a:solidFill>
                          <a:effectLst/>
                          <a:latin typeface="Arial Narrow" panose="020B0606020202030204" pitchFamily="34" charset="0"/>
                        </a:rPr>
                        <a:t>Кредитное финансирование субъектов 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Осуществление кредитно-гарантийной поддержки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a:t>
                      </a:r>
                      <a:r>
                        <a:rPr lang="ru-RU" sz="1200" u="none" strike="noStrike" dirty="0">
                          <a:solidFill>
                            <a:schemeClr val="tx1"/>
                          </a:solidFill>
                          <a:effectLst/>
                          <a:latin typeface="Arial Narrow" panose="020B0606020202030204" pitchFamily="34" charset="0"/>
                        </a:rPr>
                        <a:t>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Вхождение в капитал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МСП / </a:t>
                      </a:r>
                      <a:r>
                        <a:rPr lang="ru-RU" sz="1200" u="none" strike="noStrike" dirty="0">
                          <a:solidFill>
                            <a:schemeClr val="tx1"/>
                          </a:solidFill>
                          <a:effectLst/>
                          <a:latin typeface="Arial Narrow" panose="020B0606020202030204" pitchFamily="34" charset="0"/>
                        </a:rPr>
                        <a:t>мезонинное финансирование</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Сопровождение и поддержка субъектов МСП с экспортным потенциалом</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xmlns="" val="10000"/>
                  </a:ext>
                </a:extLst>
              </a:tr>
              <a:tr h="1416082">
                <a:tc>
                  <a:txBody>
                    <a:bodyPr/>
                    <a:lstStyle/>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Основной фокус - </a:t>
                      </a:r>
                      <a:r>
                        <a:rPr lang="ru-RU" sz="1200" b="0" i="0" u="none" strike="noStrike" dirty="0" err="1" smtClean="0">
                          <a:solidFill>
                            <a:schemeClr val="tx1"/>
                          </a:solidFill>
                          <a:effectLst/>
                          <a:latin typeface="Arial Narrow" panose="020B0606020202030204" pitchFamily="34" charset="0"/>
                        </a:rPr>
                        <a:t>импортозамещение</a:t>
                      </a:r>
                      <a:r>
                        <a:rPr lang="ru-RU" sz="1200" b="0" i="0" u="none" strike="noStrike" dirty="0" smtClean="0">
                          <a:solidFill>
                            <a:schemeClr val="tx1"/>
                          </a:solidFill>
                          <a:effectLst/>
                          <a:latin typeface="Arial Narrow" panose="020B0606020202030204" pitchFamily="34" charset="0"/>
                        </a:rPr>
                        <a:t>, высокотехнологичные компании. </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50% - </a:t>
                      </a:r>
                      <a:r>
                        <a:rPr lang="ru-RU" sz="1200" b="0" i="0" u="none" strike="noStrike" dirty="0" err="1" smtClean="0">
                          <a:solidFill>
                            <a:schemeClr val="tx1"/>
                          </a:solidFill>
                          <a:effectLst/>
                          <a:latin typeface="Arial Narrow" panose="020B0606020202030204" pitchFamily="34" charset="0"/>
                        </a:rPr>
                        <a:t>софинансирование</a:t>
                      </a:r>
                      <a:r>
                        <a:rPr lang="ru-RU" sz="1200" b="0" i="0" u="none" strike="noStrike" dirty="0" smtClean="0">
                          <a:solidFill>
                            <a:schemeClr val="tx1"/>
                          </a:solidFill>
                          <a:effectLst/>
                          <a:latin typeface="Arial Narrow" panose="020B0606020202030204" pitchFamily="34" charset="0"/>
                        </a:rPr>
                        <a:t> от заемщика (включая банковские кредиты).</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Не менее 15% средств предоставляет акционер.</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Обеспечение: гарантия, залог, поручительство.</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Соответствие требованиям ст.4 Федерального закона №</a:t>
                      </a:r>
                      <a:r>
                        <a:rPr lang="ru-RU" sz="1200" u="none" strike="noStrike" dirty="0" smtClean="0">
                          <a:solidFill>
                            <a:schemeClr val="tx1"/>
                          </a:solidFill>
                          <a:effectLst/>
                          <a:latin typeface="Arial Narrow" panose="020B0606020202030204" pitchFamily="34" charset="0"/>
                        </a:rPr>
                        <a:t>209-ФЗ.</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Регистрация </a:t>
                      </a:r>
                      <a:r>
                        <a:rPr lang="ru-RU" sz="1200" u="none" strike="noStrike" dirty="0">
                          <a:solidFill>
                            <a:schemeClr val="tx1"/>
                          </a:solidFill>
                          <a:effectLst/>
                          <a:latin typeface="Arial Narrow" panose="020B0606020202030204" pitchFamily="34" charset="0"/>
                        </a:rPr>
                        <a:t>бизнеса на территории </a:t>
                      </a:r>
                      <a:r>
                        <a:rPr lang="ru-RU" sz="1200" u="none" strike="noStrike" dirty="0" smtClean="0">
                          <a:solidFill>
                            <a:schemeClr val="tx1"/>
                          </a:solidFill>
                          <a:effectLst/>
                          <a:latin typeface="Arial Narrow" panose="020B0606020202030204" pitchFamily="34" charset="0"/>
                        </a:rPr>
                        <a:t>РФ.</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Отсутствие </a:t>
                      </a:r>
                      <a:r>
                        <a:rPr lang="ru-RU" sz="1200" u="none" strike="noStrike" dirty="0">
                          <a:solidFill>
                            <a:schemeClr val="tx1"/>
                          </a:solidFill>
                          <a:effectLst/>
                          <a:latin typeface="Arial Narrow" panose="020B0606020202030204" pitchFamily="34" charset="0"/>
                        </a:rPr>
                        <a:t>отрицательной кредитной истории и отсутствие просроченной задолженности.</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err="1" smtClean="0">
                          <a:solidFill>
                            <a:schemeClr val="tx1"/>
                          </a:solidFill>
                          <a:effectLst/>
                          <a:latin typeface="Arial Narrow" panose="020B0606020202030204" pitchFamily="34" charset="0"/>
                        </a:rPr>
                        <a:t>Несырьевой</a:t>
                      </a:r>
                      <a:r>
                        <a:rPr lang="ru-RU" sz="1200" u="none" strike="noStrike" dirty="0" smtClean="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сектор </a:t>
                      </a:r>
                      <a:r>
                        <a:rPr lang="ru-RU" sz="1200" u="none" strike="noStrike" dirty="0" smtClean="0">
                          <a:solidFill>
                            <a:schemeClr val="tx1"/>
                          </a:solidFill>
                          <a:effectLst/>
                          <a:latin typeface="Arial Narrow" panose="020B0606020202030204" pitchFamily="34" charset="0"/>
                        </a:rPr>
                        <a:t>экономики.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Наличие </a:t>
                      </a:r>
                      <a:r>
                        <a:rPr lang="ru-RU" sz="1200" u="none" strike="noStrike" dirty="0">
                          <a:solidFill>
                            <a:schemeClr val="tx1"/>
                          </a:solidFill>
                          <a:effectLst/>
                          <a:latin typeface="Arial Narrow" panose="020B0606020202030204" pitchFamily="34" charset="0"/>
                        </a:rPr>
                        <a:t>экспортной </a:t>
                      </a:r>
                      <a:r>
                        <a:rPr lang="ru-RU" sz="1200" u="none" strike="noStrike" dirty="0" smtClean="0">
                          <a:solidFill>
                            <a:schemeClr val="tx1"/>
                          </a:solidFill>
                          <a:effectLst/>
                          <a:latin typeface="Arial Narrow" panose="020B0606020202030204" pitchFamily="34" charset="0"/>
                        </a:rPr>
                        <a:t>выручки.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Выручка </a:t>
                      </a:r>
                      <a:r>
                        <a:rPr lang="ru-RU" sz="1200" u="none" strike="noStrike" dirty="0">
                          <a:solidFill>
                            <a:schemeClr val="tx1"/>
                          </a:solidFill>
                          <a:effectLst/>
                          <a:latin typeface="Arial Narrow" panose="020B0606020202030204" pitchFamily="34" charset="0"/>
                        </a:rPr>
                        <a:t>компании от 0,5 до </a:t>
                      </a:r>
                      <a:r>
                        <a:rPr lang="ru-RU" sz="1200" u="none" strike="noStrike" dirty="0" smtClean="0">
                          <a:solidFill>
                            <a:schemeClr val="tx1"/>
                          </a:solidFill>
                          <a:effectLst/>
                          <a:latin typeface="Arial Narrow" panose="020B0606020202030204" pitchFamily="34" charset="0"/>
                        </a:rPr>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 </a:t>
                      </a:r>
                      <a:r>
                        <a:rPr lang="ru-RU" sz="1200" u="none" strike="noStrike" dirty="0">
                          <a:solidFill>
                            <a:schemeClr val="tx1"/>
                          </a:solidFill>
                          <a:effectLst/>
                          <a:latin typeface="Arial Narrow" panose="020B0606020202030204" pitchFamily="34" charset="0"/>
                        </a:rPr>
                        <a:t>млрд </a:t>
                      </a:r>
                      <a:r>
                        <a:rPr lang="ru-RU" sz="1200" u="none" strike="noStrike" dirty="0" smtClean="0">
                          <a:solidFill>
                            <a:schemeClr val="tx1"/>
                          </a:solidFill>
                          <a:effectLst/>
                          <a:latin typeface="Arial Narrow" panose="020B0606020202030204" pitchFamily="34" charset="0"/>
                        </a:rPr>
                        <a:t>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Бюджет проекта от 500 млн 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20 млрд 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Ведение экспортной </a:t>
                      </a:r>
                      <a:r>
                        <a:rPr lang="ru-RU" sz="1200" u="none" strike="noStrike" dirty="0" smtClean="0">
                          <a:solidFill>
                            <a:schemeClr val="tx1"/>
                          </a:solidFill>
                          <a:effectLst/>
                          <a:latin typeface="Arial Narrow" panose="020B0606020202030204" pitchFamily="34" charset="0"/>
                        </a:rPr>
                        <a:t>деятельности.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Поддержка </a:t>
                      </a:r>
                      <a:r>
                        <a:rPr lang="ru-RU" sz="1200" u="none" strike="noStrike" dirty="0">
                          <a:solidFill>
                            <a:schemeClr val="tx1"/>
                          </a:solidFill>
                          <a:effectLst/>
                          <a:latin typeface="Arial Narrow" panose="020B0606020202030204" pitchFamily="34" charset="0"/>
                        </a:rPr>
                        <a:t>только </a:t>
                      </a:r>
                      <a:r>
                        <a:rPr lang="ru-RU" sz="1200" u="none" strike="noStrike" dirty="0" err="1" smtClean="0">
                          <a:solidFill>
                            <a:schemeClr val="tx1"/>
                          </a:solidFill>
                          <a:effectLst/>
                          <a:latin typeface="Arial Narrow" panose="020B0606020202030204" pitchFamily="34" charset="0"/>
                        </a:rPr>
                        <a:t>несырьевого</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сектора.</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marL="72000" marR="72000" marT="36000" marB="36000" anchor="ctr">
                    <a:noFill/>
                  </a:tcPr>
                </a:tc>
                <a:extLst>
                  <a:ext uri="{0D108BD9-81ED-4DB2-BD59-A6C34878D82A}">
                    <a16:rowId xmlns:a16="http://schemas.microsoft.com/office/drawing/2014/main" xmlns="" val="10001"/>
                  </a:ext>
                </a:extLst>
              </a:tr>
              <a:tr h="1046292">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Финансирование на проектной основе.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Стоимость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5</a:t>
                      </a:r>
                      <a:r>
                        <a:rPr lang="ru-RU" sz="1200" u="none" strike="noStrike" dirty="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годовых.</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Срок </a:t>
                      </a:r>
                      <a:r>
                        <a:rPr lang="ru-RU" sz="1200" u="none" strike="noStrike" dirty="0">
                          <a:solidFill>
                            <a:schemeClr val="tx1"/>
                          </a:solidFill>
                          <a:effectLst/>
                          <a:latin typeface="Arial Narrow" panose="020B0606020202030204" pitchFamily="34" charset="0"/>
                        </a:rPr>
                        <a:t>кредита: </a:t>
                      </a:r>
                      <a:r>
                        <a:rPr lang="ru-RU" sz="1200" u="none" strike="noStrike" dirty="0" smtClean="0">
                          <a:solidFill>
                            <a:schemeClr val="tx1"/>
                          </a:solidFill>
                          <a:effectLst/>
                          <a:latin typeface="Arial Narrow" panose="020B0606020202030204" pitchFamily="34" charset="0"/>
                        </a:rPr>
                        <a:t>5-7 </a:t>
                      </a:r>
                      <a:r>
                        <a:rPr lang="ru-RU" sz="1200" u="none" strike="noStrike" dirty="0">
                          <a:solidFill>
                            <a:schemeClr val="tx1"/>
                          </a:solidFill>
                          <a:effectLst/>
                          <a:latin typeface="Arial Narrow" panose="020B0606020202030204" pitchFamily="34" charset="0"/>
                        </a:rPr>
                        <a:t>лет.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500 млн </a:t>
                      </a:r>
                      <a:r>
                        <a:rPr lang="ru-RU" sz="1200" u="none" strike="noStrike" dirty="0">
                          <a:solidFill>
                            <a:schemeClr val="tx1"/>
                          </a:solidFill>
                          <a:effectLst/>
                          <a:latin typeface="Arial Narrow" panose="020B0606020202030204" pitchFamily="34" charset="0"/>
                        </a:rPr>
                        <a:t>руб. на одну сделку.</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Срок гарантии: до 15 </a:t>
                      </a:r>
                      <a:r>
                        <a:rPr lang="ru-RU" sz="1200" u="none" strike="noStrike" dirty="0" smtClean="0">
                          <a:solidFill>
                            <a:schemeClr val="tx1"/>
                          </a:solidFill>
                          <a:effectLst/>
                          <a:latin typeface="Arial Narrow" panose="020B0606020202030204" pitchFamily="34" charset="0"/>
                        </a:rPr>
                        <a:t>лет.</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Вознаграждение </a:t>
                      </a:r>
                      <a:r>
                        <a:rPr lang="ru-RU" sz="1200" u="none" strike="noStrike" dirty="0">
                          <a:solidFill>
                            <a:schemeClr val="tx1"/>
                          </a:solidFill>
                          <a:effectLst/>
                          <a:latin typeface="Arial Narrow" panose="020B0606020202030204" pitchFamily="34" charset="0"/>
                        </a:rPr>
                        <a:t>за гарантию: 0,75% годовых от суммы гарантии за весь срок действия </a:t>
                      </a:r>
                      <a:r>
                        <a:rPr lang="ru-RU" sz="1200" u="none" strike="noStrike" dirty="0" smtClean="0">
                          <a:solidFill>
                            <a:schemeClr val="tx1"/>
                          </a:solidFill>
                          <a:effectLst/>
                          <a:latin typeface="Arial Narrow" panose="020B0606020202030204" pitchFamily="34" charset="0"/>
                        </a:rPr>
                        <a:t>гарантии.</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Сумма </a:t>
                      </a:r>
                      <a:r>
                        <a:rPr lang="ru-RU" sz="1200" u="none" strike="noStrike" dirty="0">
                          <a:solidFill>
                            <a:schemeClr val="tx1"/>
                          </a:solidFill>
                          <a:effectLst/>
                          <a:latin typeface="Arial Narrow" panose="020B0606020202030204" pitchFamily="34" charset="0"/>
                        </a:rPr>
                        <a:t>гарантии: до 50% от суммы кредита, при участии РГО до 70</a:t>
                      </a:r>
                      <a:r>
                        <a:rPr lang="ru-RU" sz="1200" u="none" strike="noStrike" dirty="0" smtClean="0">
                          <a:solidFill>
                            <a:schemeClr val="tx1"/>
                          </a:solidFill>
                          <a:effectLst/>
                          <a:latin typeface="Arial Narrow" panose="020B0606020202030204" pitchFamily="34" charset="0"/>
                        </a:rPr>
                        <a:t>%.</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Программа </a:t>
                      </a:r>
                      <a:r>
                        <a:rPr lang="ru-RU" sz="1200" u="none" strike="noStrike" dirty="0">
                          <a:solidFill>
                            <a:schemeClr val="tx1"/>
                          </a:solidFill>
                          <a:effectLst/>
                          <a:latin typeface="Arial Narrow" panose="020B0606020202030204" pitchFamily="34" charset="0"/>
                        </a:rPr>
                        <a:t>6,5 (9,6%-10,6% </a:t>
                      </a:r>
                      <a:r>
                        <a:rPr lang="ru-RU" sz="1200" u="none" strike="noStrike" dirty="0" smtClean="0">
                          <a:solidFill>
                            <a:schemeClr val="tx1"/>
                          </a:solidFill>
                          <a:effectLst/>
                          <a:latin typeface="Arial Narrow" panose="020B0606020202030204" pitchFamily="34" charset="0"/>
                        </a:rPr>
                        <a:t>годовых</a:t>
                      </a:r>
                      <a:r>
                        <a:rPr lang="ru-RU" sz="1200" u="none" strike="noStrike" dirty="0">
                          <a:solidFill>
                            <a:schemeClr val="tx1"/>
                          </a:solidFill>
                          <a:effectLst/>
                          <a:latin typeface="Arial Narrow" panose="020B0606020202030204" pitchFamily="34" charset="0"/>
                        </a:rPr>
                        <a:t>, до 3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Участие в акционерном капитале до 50%.</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Объем инвестирования: до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1 млрд руб. в один проект.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Внутренняя норма доходности превышает 13,5% в рублях.</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Выход РФПИ из инвестиции через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5-7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9 страховых продуктов ЭКСАР.</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Кредитование: Размер кредита – 85-100% от суммы экспортного контракта.</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Срок</a:t>
                      </a:r>
                      <a:r>
                        <a:rPr lang="ru-RU" sz="1200" b="0" i="0" u="none" strike="noStrike" baseline="0" dirty="0" smtClean="0">
                          <a:solidFill>
                            <a:schemeClr val="tx1"/>
                          </a:solidFill>
                          <a:effectLst/>
                          <a:latin typeface="Arial Narrow" panose="020B0606020202030204" pitchFamily="34" charset="0"/>
                        </a:rPr>
                        <a:t> кредита: до 10 лет.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xmlns="" val="10002"/>
                  </a:ext>
                </a:extLst>
              </a:tr>
            </a:tbl>
          </a:graphicData>
        </a:graphic>
      </p:graphicFrame>
      <p:cxnSp>
        <p:nvCxnSpPr>
          <p:cNvPr id="34" name="Прямая соединительная линия 33"/>
          <p:cNvCxnSpPr/>
          <p:nvPr/>
        </p:nvCxnSpPr>
        <p:spPr>
          <a:xfrm flipV="1">
            <a:off x="4995684" y="163454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425318"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9947916"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p:cNvPicPr>
            <a:picLocks noChangeAspect="1"/>
          </p:cNvPicPr>
          <p:nvPr/>
        </p:nvPicPr>
        <p:blipFill>
          <a:blip r:embed="rId8"/>
          <a:stretch>
            <a:fillRect/>
          </a:stretch>
        </p:blipFill>
        <p:spPr>
          <a:xfrm>
            <a:off x="10764838" y="46608"/>
            <a:ext cx="1535526" cy="778274"/>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3286" y="962324"/>
            <a:ext cx="1592409" cy="636782"/>
          </a:xfrm>
          <a:prstGeom prst="rect">
            <a:avLst/>
          </a:prstGeom>
        </p:spPr>
      </p:pic>
    </p:spTree>
    <p:extLst>
      <p:ext uri="{BB962C8B-B14F-4D97-AF65-F5344CB8AC3E}">
        <p14:creationId xmlns:p14="http://schemas.microsoft.com/office/powerpoint/2010/main" val="14369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283422" y="1647546"/>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Arial Narrow" panose="020B0606020202030204" pitchFamily="34" charset="0"/>
            </a:endParaRPr>
          </a:p>
        </p:txBody>
      </p:sp>
      <p:sp>
        <p:nvSpPr>
          <p:cNvPr id="50" name="Скругленный прямоугольник 49"/>
          <p:cNvSpPr/>
          <p:nvPr/>
        </p:nvSpPr>
        <p:spPr>
          <a:xfrm>
            <a:off x="255638"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2" name="Заголовок 1"/>
          <p:cNvSpPr>
            <a:spLocks noGrp="1"/>
          </p:cNvSpPr>
          <p:nvPr>
            <p:ph type="title"/>
          </p:nvPr>
        </p:nvSpPr>
        <p:spPr>
          <a:xfrm>
            <a:off x="2495845" y="-149380"/>
            <a:ext cx="9623987" cy="1117924"/>
          </a:xfrm>
          <a:solidFill>
            <a:schemeClr val="bg1"/>
          </a:solidFill>
        </p:spPr>
        <p:txBody>
          <a:bodyPr/>
          <a:lstStyle/>
          <a:p>
            <a:pPr indent="1344613"/>
            <a:r>
              <a:rPr lang="ru-RU" sz="2000" b="1" dirty="0" smtClean="0">
                <a:solidFill>
                  <a:schemeClr val="accent5">
                    <a:lumMod val="75000"/>
                  </a:schemeClr>
                </a:solidFill>
              </a:rPr>
              <a:t>О Корпорации</a:t>
            </a:r>
            <a:endParaRPr lang="ru-RU" sz="2000" b="1" dirty="0">
              <a:solidFill>
                <a:schemeClr val="accent5">
                  <a:lumMod val="75000"/>
                </a:schemeClr>
              </a:solidFill>
            </a:endParaRPr>
          </a:p>
        </p:txBody>
      </p:sp>
      <p:grpSp>
        <p:nvGrpSpPr>
          <p:cNvPr id="6" name="Группа 5"/>
          <p:cNvGrpSpPr/>
          <p:nvPr/>
        </p:nvGrpSpPr>
        <p:grpSpPr>
          <a:xfrm>
            <a:off x="301894"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smtClean="0">
                  <a:latin typeface="Arial Narrow" panose="020B0606020202030204" pitchFamily="34" charset="0"/>
                </a:rPr>
                <a:t>Корпорация МСП – </a:t>
              </a:r>
              <a:r>
                <a:rPr lang="ru-RU" sz="1600" b="1" dirty="0">
                  <a:latin typeface="Arial Narrow" panose="020B0606020202030204" pitchFamily="34" charset="0"/>
                </a:rPr>
                <a:t>институт развития в сфере малого и среднего </a:t>
              </a:r>
              <a:r>
                <a:rPr lang="ru-RU" sz="1600" b="1" dirty="0" smtClean="0">
                  <a:latin typeface="Arial Narrow" panose="020B0606020202030204" pitchFamily="34" charset="0"/>
                </a:rPr>
                <a:t>предпринимательства, осуществляет </a:t>
              </a:r>
              <a:r>
                <a:rPr lang="ru-RU" sz="1600" b="1" dirty="0">
                  <a:latin typeface="Arial Narrow" panose="020B0606020202030204" pitchFamily="34" charset="0"/>
                </a:rPr>
                <a:t>деятельность в соответствии с Федеральным законом от 24.07.07 №209-ФЗ «О развитии малого и среднего предпринимательства в Российской Федерации» </a:t>
              </a:r>
              <a:endParaRPr lang="ru-RU" sz="1600" b="1" dirty="0" smtClean="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Акционерами Корпорации МСП являются Российская Федерация (в </a:t>
              </a:r>
              <a:r>
                <a:rPr lang="ru-RU" sz="1600" b="1" dirty="0">
                  <a:latin typeface="Arial Narrow" panose="020B0606020202030204" pitchFamily="34" charset="0"/>
                </a:rPr>
                <a:t>лице Федерального агентства по управлению государственным </a:t>
              </a:r>
              <a:r>
                <a:rPr lang="ru-RU" sz="1600" b="1" dirty="0" smtClean="0">
                  <a:latin typeface="Arial Narrow" panose="020B0606020202030204" pitchFamily="34" charset="0"/>
                </a:rPr>
                <a:t>имуществом) и государственная корпорация «Банк </a:t>
              </a:r>
              <a:r>
                <a:rPr lang="ru-RU" sz="1600" b="1" dirty="0">
                  <a:latin typeface="Arial Narrow" panose="020B0606020202030204" pitchFamily="34" charset="0"/>
                </a:rPr>
                <a:t>развития и внешнеэкономической </a:t>
              </a:r>
              <a:r>
                <a:rPr lang="ru-RU" sz="1600" b="1" dirty="0" smtClean="0">
                  <a:latin typeface="Arial Narrow" panose="020B0606020202030204" pitchFamily="34" charset="0"/>
                </a:rPr>
                <a:t>деятельности (Внешэкономбанк)»</a:t>
              </a:r>
            </a:p>
            <a:p>
              <a:pPr algn="just" defTabSz="957263">
                <a:lnSpc>
                  <a:spcPct val="106000"/>
                </a:lnSpc>
                <a:spcBef>
                  <a:spcPts val="1200"/>
                </a:spcBef>
              </a:pPr>
              <a:r>
                <a:rPr lang="ru-RU" sz="1600" b="1" dirty="0" smtClean="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endParaRPr lang="ru-RU" sz="1600" b="1" dirty="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Корпорация МСП обеспечивает </a:t>
              </a:r>
              <a:r>
                <a:rPr lang="ru-RU" sz="1600" b="1" dirty="0">
                  <a:latin typeface="Arial Narrow" panose="020B0606020202030204" pitchFamily="34" charset="0"/>
                </a:rPr>
                <a:t>исполнение обязательств, принятых на себя АО «НДКО «АКГ</a:t>
              </a:r>
              <a:r>
                <a:rPr lang="ru-RU" sz="1600" b="1" dirty="0" smtClean="0">
                  <a:latin typeface="Arial Narrow" panose="020B0606020202030204" pitchFamily="34" charset="0"/>
                </a:rPr>
                <a:t>»</a:t>
              </a:r>
              <a:endParaRPr lang="ru-RU" sz="1600" b="1" dirty="0">
                <a:latin typeface="Arial Narrow" panose="020B0606020202030204" pitchFamily="34" charset="0"/>
              </a:endParaRP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42" name="Group 632"/>
          <p:cNvGrpSpPr/>
          <p:nvPr/>
        </p:nvGrpSpPr>
        <p:grpSpPr>
          <a:xfrm>
            <a:off x="686879" y="2762352"/>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83441"/>
            <a:ext cx="11884197" cy="357769"/>
          </a:xfrm>
          <a:noFill/>
        </p:spPr>
        <p:txBody>
          <a:bodyPr anchor="b"/>
          <a:lstStyle/>
          <a:p>
            <a:pPr algn="ctr" defTabSz="914373" fontAlgn="auto">
              <a:lnSpc>
                <a:spcPct val="100000"/>
              </a:lnSpc>
              <a:spcBef>
                <a:spcPts val="0"/>
              </a:spcBef>
              <a:spcAft>
                <a:spcPts val="0"/>
              </a:spcAft>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sp>
        <p:nvSpPr>
          <p:cNvPr id="30" name="Скругленный прямоугольник 29"/>
          <p:cNvSpPr/>
          <p:nvPr/>
        </p:nvSpPr>
        <p:spPr>
          <a:xfrm>
            <a:off x="292849"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4" name="Скругленный прямоугольник 33"/>
          <p:cNvSpPr/>
          <p:nvPr/>
        </p:nvSpPr>
        <p:spPr>
          <a:xfrm>
            <a:off x="6415314" y="5336726"/>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9" name="Прямоугольник 38"/>
          <p:cNvSpPr/>
          <p:nvPr/>
        </p:nvSpPr>
        <p:spPr>
          <a:xfrm>
            <a:off x="2516347" y="7198471"/>
            <a:ext cx="2474065" cy="813069"/>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Маркетинговая </a:t>
            </a:r>
          </a:p>
          <a:p>
            <a:pPr defTabSz="957263">
              <a:lnSpc>
                <a:spcPct val="106000"/>
              </a:lnSpc>
            </a:pPr>
            <a:r>
              <a:rPr lang="ru-RU" sz="2000" b="1" dirty="0" smtClean="0">
                <a:latin typeface="Arial Narrow" panose="020B0606020202030204" pitchFamily="34" charset="0"/>
              </a:rPr>
              <a:t>и информационная поддержка</a:t>
            </a:r>
            <a:endParaRPr lang="ru-RU" sz="2000" b="1" dirty="0">
              <a:latin typeface="Arial Narrow" panose="020B0606020202030204" pitchFamily="34" charset="0"/>
            </a:endParaRPr>
          </a:p>
        </p:txBody>
      </p:sp>
      <p:sp>
        <p:nvSpPr>
          <p:cNvPr id="40" name="Прямоугольник 39"/>
          <p:cNvSpPr/>
          <p:nvPr/>
        </p:nvSpPr>
        <p:spPr>
          <a:xfrm>
            <a:off x="8573683" y="5518870"/>
            <a:ext cx="3406229"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Финансовая </a:t>
            </a:r>
          </a:p>
          <a:p>
            <a:pPr defTabSz="957263">
              <a:lnSpc>
                <a:spcPct val="106000"/>
              </a:lnSpc>
            </a:pPr>
            <a:r>
              <a:rPr lang="ru-RU" sz="2000" b="1" dirty="0" smtClean="0">
                <a:latin typeface="Arial Narrow" panose="020B0606020202030204" pitchFamily="34" charset="0"/>
              </a:rPr>
              <a:t>и гарантийная </a:t>
            </a:r>
            <a:r>
              <a:rPr lang="ru-RU" sz="2000" b="1" dirty="0">
                <a:latin typeface="Arial Narrow" panose="020B0606020202030204" pitchFamily="34" charset="0"/>
              </a:rPr>
              <a:t>поддержка</a:t>
            </a:r>
          </a:p>
        </p:txBody>
      </p:sp>
      <p:sp>
        <p:nvSpPr>
          <p:cNvPr id="51" name="Прямоугольник 50"/>
          <p:cNvSpPr/>
          <p:nvPr/>
        </p:nvSpPr>
        <p:spPr>
          <a:xfrm>
            <a:off x="2514603" y="5564807"/>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к закупкам компаний </a:t>
            </a:r>
          </a:p>
          <a:p>
            <a:pPr defTabSz="957263">
              <a:lnSpc>
                <a:spcPct val="106000"/>
              </a:lnSpc>
            </a:pPr>
            <a:r>
              <a:rPr lang="ru-RU" sz="2000" b="1" dirty="0" smtClean="0">
                <a:latin typeface="Arial Narrow" panose="020B0606020202030204" pitchFamily="34" charset="0"/>
              </a:rPr>
              <a:t>с государственным участием</a:t>
            </a:r>
            <a:endParaRPr lang="ru-RU" sz="2000" b="1" dirty="0">
              <a:latin typeface="Arial Narrow" panose="020B0606020202030204" pitchFamily="34" charset="0"/>
            </a:endParaRPr>
          </a:p>
        </p:txBody>
      </p:sp>
      <p:cxnSp>
        <p:nvCxnSpPr>
          <p:cNvPr id="68" name="Прямая соединительная линия 67"/>
          <p:cNvCxnSpPr/>
          <p:nvPr/>
        </p:nvCxnSpPr>
        <p:spPr>
          <a:xfrm>
            <a:off x="363538"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370506" y="4733899"/>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smtClean="0">
                <a:solidFill>
                  <a:srgbClr val="002060"/>
                </a:solidFill>
                <a:latin typeface="Arial Narrow" panose="020B0606020202030204" pitchFamily="34" charset="0"/>
              </a:rPr>
              <a:t>Основные виды поддержки субъектов МСП, оказываемые Корпорацией МСП</a:t>
            </a:r>
            <a:endParaRPr lang="ru-RU" b="1" dirty="0">
              <a:solidFill>
                <a:srgbClr val="002060"/>
              </a:solidFill>
              <a:latin typeface="Arial Narrow" panose="020B060602020203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 y="7381329"/>
            <a:ext cx="1248485" cy="619301"/>
          </a:xfrm>
          <a:prstGeom prst="rect">
            <a:avLst/>
          </a:prstGeom>
        </p:spPr>
      </p:pic>
      <p:sp>
        <p:nvSpPr>
          <p:cNvPr id="70" name="Скругленный прямоугольник 69"/>
          <p:cNvSpPr/>
          <p:nvPr/>
        </p:nvSpPr>
        <p:spPr>
          <a:xfrm>
            <a:off x="6415313" y="7041980"/>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72" name="Прямоугольник 71"/>
          <p:cNvSpPr/>
          <p:nvPr/>
        </p:nvSpPr>
        <p:spPr>
          <a:xfrm>
            <a:off x="8573683" y="7222605"/>
            <a:ext cx="4031913"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Имущественная</a:t>
            </a:r>
            <a:r>
              <a:rPr lang="ru-RU" sz="2000" b="1" dirty="0">
                <a:latin typeface="Arial Narrow" panose="020B0606020202030204" pitchFamily="34" charset="0"/>
              </a:rPr>
              <a:t>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и консультационная поддержка, программы обучения </a:t>
            </a:r>
            <a:endParaRPr lang="ru-RU" sz="2000" b="1" dirty="0">
              <a:latin typeface="Arial Narrow" panose="020B0606020202030204" pitchFamily="34" charset="0"/>
            </a:endParaRP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cxnSp>
        <p:nvCxnSpPr>
          <p:cNvPr id="53" name="Прямая соединительная линия 52"/>
          <p:cNvCxnSpPr/>
          <p:nvPr/>
        </p:nvCxnSpPr>
        <p:spPr>
          <a:xfrm>
            <a:off x="356279"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2</a:t>
            </a:r>
            <a:endParaRPr lang="ru-RU" sz="1200" dirty="0">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6701275" y="5653577"/>
            <a:ext cx="1227111" cy="636310"/>
          </a:xfrm>
          <a:prstGeom prst="rect">
            <a:avLst/>
          </a:prstGeom>
        </p:spPr>
      </p:pic>
      <p:pic>
        <p:nvPicPr>
          <p:cNvPr id="5" name="Рисунок 4"/>
          <p:cNvPicPr>
            <a:picLocks noChangeAspect="1"/>
          </p:cNvPicPr>
          <p:nvPr/>
        </p:nvPicPr>
        <p:blipFill>
          <a:blip r:embed="rId5"/>
          <a:stretch>
            <a:fillRect/>
          </a:stretch>
        </p:blipFill>
        <p:spPr>
          <a:xfrm>
            <a:off x="621434" y="5644859"/>
            <a:ext cx="1226231" cy="645028"/>
          </a:xfrm>
          <a:prstGeom prst="rect">
            <a:avLst/>
          </a:prstGeom>
        </p:spPr>
      </p:pic>
      <p:pic>
        <p:nvPicPr>
          <p:cNvPr id="7" name="Рисунок 6"/>
          <p:cNvPicPr>
            <a:picLocks noChangeAspect="1"/>
          </p:cNvPicPr>
          <p:nvPr/>
        </p:nvPicPr>
        <p:blipFill>
          <a:blip r:embed="rId6"/>
          <a:stretch>
            <a:fillRect/>
          </a:stretch>
        </p:blipFill>
        <p:spPr>
          <a:xfrm>
            <a:off x="6701275"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0" name="TextBox 9"/>
          <p:cNvSpPr txBox="1"/>
          <p:nvPr/>
        </p:nvSpPr>
        <p:spPr>
          <a:xfrm>
            <a:off x="3876843" y="93178"/>
            <a:ext cx="6803857" cy="636169"/>
          </a:xfrm>
          <a:prstGeom prst="rect">
            <a:avLst/>
          </a:prstGeom>
          <a:noFill/>
        </p:spPr>
        <p:txBody>
          <a:bodyPr wrap="none" lIns="72000" tIns="36000" rIns="0" bIns="3600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244570"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598" y="8117613"/>
            <a:ext cx="12074430" cy="24744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Источник: </a:t>
            </a:r>
            <a:r>
              <a:rPr kumimoji="0" lang="ru-RU" sz="1000" b="0" i="1" u="none" strike="noStrike" kern="1200" cap="none" spc="0" normalizeH="0" baseline="0" noProof="0" dirty="0">
                <a:ln>
                  <a:noFill/>
                </a:ln>
                <a:solidFill>
                  <a:schemeClr val="bg2">
                    <a:lumMod val="50000"/>
                  </a:schemeClr>
                </a:solidFill>
                <a:effectLst/>
                <a:uLnTx/>
                <a:uFillTx/>
                <a:latin typeface="Arial Narrow" panose="020B0606020202030204" pitchFamily="34" charset="0"/>
              </a:rPr>
              <a:t>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3082619"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Arial Narrow" panose="020B0606020202030204" pitchFamily="34" charset="0"/>
                <a:cs typeface="Times New Roman" panose="02020603050405020304" pitchFamily="18" charset="0"/>
              </a:rPr>
              <a:t>СОСТОЯНИЕ 2017 ГОДА: </a:t>
            </a:r>
            <a:endParaRPr lang="ru-RU" sz="2000" b="1" dirty="0">
              <a:solidFill>
                <a:srgbClr val="002060"/>
              </a:solidFill>
              <a:latin typeface="Arial Narrow" panose="020B0606020202030204" pitchFamily="34" charset="0"/>
              <a:cs typeface="Times New Roman" panose="02020603050405020304" pitchFamily="18" charset="0"/>
            </a:endParaRPr>
          </a:p>
        </p:txBody>
      </p:sp>
      <p:sp>
        <p:nvSpPr>
          <p:cNvPr id="4" name="Прямоугольник 3"/>
          <p:cNvSpPr/>
          <p:nvPr/>
        </p:nvSpPr>
        <p:spPr>
          <a:xfrm>
            <a:off x="282574" y="1006449"/>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a:t>
            </a:r>
            <a:r>
              <a:rPr lang="ru-RU" sz="2800" b="1" dirty="0" smtClean="0">
                <a:solidFill>
                  <a:schemeClr val="accent2"/>
                </a:solidFill>
                <a:latin typeface="Arial Narrow" panose="020B0606020202030204" pitchFamily="34" charset="0"/>
              </a:rPr>
              <a:t>составил </a:t>
            </a:r>
            <a:r>
              <a:rPr lang="ru-RU" sz="3200" b="1" dirty="0" smtClean="0">
                <a:solidFill>
                  <a:schemeClr val="accent2"/>
                </a:solidFill>
                <a:latin typeface="Arial Narrow" panose="020B0606020202030204" pitchFamily="34" charset="0"/>
              </a:rPr>
              <a:t>1</a:t>
            </a:r>
            <a:r>
              <a:rPr lang="ru-RU" sz="3200" b="1" dirty="0">
                <a:solidFill>
                  <a:schemeClr val="accent2"/>
                </a:solidFill>
                <a:latin typeface="Arial Narrow" panose="020B0606020202030204" pitchFamily="34" charset="0"/>
              </a:rPr>
              <a:t>, 511 трлн </a:t>
            </a:r>
            <a:r>
              <a:rPr lang="ru-RU" sz="3200" b="1" dirty="0" smtClean="0">
                <a:solidFill>
                  <a:schemeClr val="accent2"/>
                </a:solidFill>
                <a:latin typeface="Arial Narrow" panose="020B0606020202030204" pitchFamily="34" charset="0"/>
              </a:rPr>
              <a:t>рублей </a:t>
            </a:r>
          </a:p>
          <a:p>
            <a:pPr algn="ctr"/>
            <a:r>
              <a:rPr lang="ru-RU" i="1" dirty="0" smtClean="0">
                <a:solidFill>
                  <a:schemeClr val="bg1"/>
                </a:solidFill>
                <a:latin typeface="Arial Narrow" panose="020B0606020202030204" pitchFamily="34" charset="0"/>
              </a:rPr>
              <a:t>(на </a:t>
            </a:r>
            <a:r>
              <a:rPr lang="ru-RU" i="1" dirty="0">
                <a:solidFill>
                  <a:schemeClr val="bg1"/>
                </a:solidFill>
                <a:latin typeface="Arial Narrow" panose="020B0606020202030204" pitchFamily="34" charset="0"/>
              </a:rPr>
              <a:t>основании данных, подтвержденных Федеральным казначейством, ФНС </a:t>
            </a:r>
            <a:r>
              <a:rPr lang="ru-RU" i="1" dirty="0" smtClean="0">
                <a:solidFill>
                  <a:schemeClr val="bg1"/>
                </a:solidFill>
                <a:latin typeface="Arial Narrow" panose="020B0606020202030204" pitchFamily="34" charset="0"/>
              </a:rPr>
              <a:t>России)</a:t>
            </a:r>
            <a:endParaRPr lang="ru-RU" i="1" dirty="0">
              <a:solidFill>
                <a:schemeClr val="bg1"/>
              </a:solidFill>
              <a:latin typeface="Arial Narrow" panose="020B0606020202030204" pitchFamily="34" charset="0"/>
            </a:endParaRPr>
          </a:p>
        </p:txBody>
      </p:sp>
      <p:cxnSp>
        <p:nvCxnSpPr>
          <p:cNvPr id="6" name="Прямая соединительная линия 5"/>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390126" y="2671046"/>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endParaRPr lang="ru-RU" sz="1500" kern="1200" baseline="0" dirty="0" smtClean="0">
              <a:solidFill>
                <a:schemeClr val="bg1"/>
              </a:solidFill>
              <a:latin typeface="Arial Narrow" panose="020B0606020202030204" pitchFamily="34" charset="0"/>
            </a:endParaRPr>
          </a:p>
        </p:txBody>
      </p:sp>
      <p:sp>
        <p:nvSpPr>
          <p:cNvPr id="22" name="Скругленный прямоугольник 21"/>
          <p:cNvSpPr/>
          <p:nvPr/>
        </p:nvSpPr>
        <p:spPr>
          <a:xfrm>
            <a:off x="4522063"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5047111" y="3534342"/>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spcBef>
                <a:spcPct val="0"/>
              </a:spcBef>
              <a:spcAft>
                <a:spcPts val="0"/>
              </a:spcAft>
            </a:pPr>
            <a:endParaRPr lang="ru-RU" sz="3600" b="1" kern="1200" dirty="0" smtClean="0">
              <a:solidFill>
                <a:schemeClr val="tx1"/>
              </a:solidFill>
              <a:latin typeface="Arial Narrow" panose="020B0606020202030204" pitchFamily="34" charset="0"/>
            </a:endParaRPr>
          </a:p>
          <a:p>
            <a:pPr lvl="0" algn="ctr" defTabSz="889000">
              <a:spcBef>
                <a:spcPct val="0"/>
              </a:spcBef>
              <a:spcAft>
                <a:spcPts val="0"/>
              </a:spcAft>
            </a:pPr>
            <a:endParaRPr lang="ru-RU" sz="3600" b="1" baseline="0" dirty="0">
              <a:solidFill>
                <a:schemeClr val="tx1"/>
              </a:solidFill>
              <a:latin typeface="Arial Narrow" panose="020B0606020202030204" pitchFamily="34" charset="0"/>
            </a:endParaRP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a:t>
            </a:r>
            <a:r>
              <a:rPr lang="ru-RU" sz="1400" b="1" kern="1200" dirty="0" smtClean="0">
                <a:solidFill>
                  <a:schemeClr val="bg1"/>
                </a:solidFill>
                <a:latin typeface="Arial Narrow" panose="020B0606020202030204" pitchFamily="34" charset="0"/>
              </a:rPr>
              <a:t>от 10 до 95%), </a:t>
            </a:r>
            <a:r>
              <a:rPr lang="ru-RU" sz="1400" b="0" kern="1200" baseline="0" dirty="0" smtClean="0">
                <a:solidFill>
                  <a:schemeClr val="bg1"/>
                </a:solidFill>
                <a:latin typeface="Arial Narrow" panose="020B0606020202030204" pitchFamily="34" charset="0"/>
              </a:rPr>
              <a:t>что </a:t>
            </a: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в </a:t>
            </a:r>
            <a:r>
              <a:rPr lang="ru-RU" sz="1400" b="1" kern="1200" dirty="0" smtClean="0">
                <a:solidFill>
                  <a:schemeClr val="bg1"/>
                </a:solidFill>
                <a:latin typeface="Arial Narrow" panose="020B0606020202030204" pitchFamily="34" charset="0"/>
              </a:rPr>
              <a:t>3,5</a:t>
            </a:r>
            <a:r>
              <a:rPr lang="ru-RU" sz="1400" b="0" kern="1200" baseline="0" dirty="0" smtClean="0">
                <a:solidFill>
                  <a:schemeClr val="bg1"/>
                </a:solidFill>
                <a:latin typeface="Arial Narrow" panose="020B0606020202030204" pitchFamily="34" charset="0"/>
              </a:rPr>
              <a:t> раза превышает установленную квоту </a:t>
            </a:r>
            <a:r>
              <a:rPr lang="ru-RU" sz="1400" b="1" kern="1200" dirty="0" smtClean="0">
                <a:solidFill>
                  <a:schemeClr val="bg1"/>
                </a:solidFill>
                <a:latin typeface="Arial Narrow" panose="020B0606020202030204" pitchFamily="34" charset="0"/>
              </a:rPr>
              <a:t>(10%)</a:t>
            </a:r>
            <a:endParaRPr lang="ru-RU" sz="1400" b="1" kern="1200" dirty="0">
              <a:solidFill>
                <a:schemeClr val="bg1"/>
              </a:solidFill>
              <a:latin typeface="Arial Narrow" panose="020B0606020202030204" pitchFamily="34" charset="0"/>
            </a:endParaRPr>
          </a:p>
        </p:txBody>
      </p:sp>
      <p:sp>
        <p:nvSpPr>
          <p:cNvPr id="20" name="Скругленный прямоугольник 19"/>
          <p:cNvSpPr/>
          <p:nvPr/>
        </p:nvSpPr>
        <p:spPr>
          <a:xfrm>
            <a:off x="8678240" y="3590214"/>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6052664" y="2645133"/>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endParaRPr lang="ru-RU" sz="14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dirty="0" smtClean="0">
              <a:solidFill>
                <a:schemeClr val="tx1"/>
              </a:solidFill>
              <a:latin typeface="Arial Narrow" panose="020B0606020202030204" pitchFamily="34" charset="0"/>
            </a:endParaRPr>
          </a:p>
        </p:txBody>
      </p:sp>
      <p:sp>
        <p:nvSpPr>
          <p:cNvPr id="18" name="Скругленный прямоугольник 17"/>
          <p:cNvSpPr/>
          <p:nvPr/>
        </p:nvSpPr>
        <p:spPr>
          <a:xfrm>
            <a:off x="495408"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644654" y="2632505"/>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baseline="0" dirty="0" smtClean="0">
              <a:solidFill>
                <a:schemeClr val="tx1"/>
              </a:solidFill>
              <a:latin typeface="Arial Narrow" panose="020B0606020202030204" pitchFamily="34" charset="0"/>
            </a:endParaRPr>
          </a:p>
          <a:p>
            <a:pPr lvl="0" algn="ctr" defTabSz="889000">
              <a:lnSpc>
                <a:spcPct val="80000"/>
              </a:lnSpc>
              <a:spcBef>
                <a:spcPct val="0"/>
              </a:spcBef>
              <a:spcAft>
                <a:spcPts val="0"/>
              </a:spcAft>
            </a:pPr>
            <a:r>
              <a:rPr lang="ru-RU" sz="2400" b="1" kern="1200" baseline="0" dirty="0" smtClean="0">
                <a:solidFill>
                  <a:schemeClr val="tx1"/>
                </a:solidFill>
                <a:latin typeface="Arial Narrow" panose="020B0606020202030204" pitchFamily="34" charset="0"/>
              </a:rPr>
              <a:t> </a:t>
            </a:r>
          </a:p>
          <a:p>
            <a:pPr lvl="0" algn="ctr" defTabSz="889000">
              <a:lnSpc>
                <a:spcPct val="100000"/>
              </a:lnSpc>
              <a:spcBef>
                <a:spcPct val="0"/>
              </a:spcBef>
              <a:spcAft>
                <a:spcPts val="0"/>
              </a:spcAft>
            </a:pPr>
            <a:r>
              <a:rPr lang="ru-RU" sz="1400" b="1" i="1" kern="1200" baseline="0" dirty="0" smtClean="0">
                <a:solidFill>
                  <a:schemeClr val="bg1"/>
                </a:solidFill>
                <a:latin typeface="Arial Narrow" panose="020B0606020202030204" pitchFamily="34" charset="0"/>
              </a:rPr>
              <a:t>К концу 2017 года ожидаемый объем:</a:t>
            </a:r>
          </a:p>
          <a:p>
            <a:pPr lvl="0" algn="ctr" defTabSz="889000">
              <a:lnSpc>
                <a:spcPct val="80000"/>
              </a:lnSpc>
              <a:spcBef>
                <a:spcPct val="0"/>
              </a:spcBef>
              <a:spcAft>
                <a:spcPts val="0"/>
              </a:spcAft>
            </a:pPr>
            <a:endParaRPr lang="ru-RU" sz="14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r>
              <a:rPr lang="ru-RU" sz="3600" b="1" kern="1200" baseline="0" dirty="0" smtClean="0">
                <a:solidFill>
                  <a:schemeClr val="tx1"/>
                </a:solidFill>
                <a:latin typeface="Arial Narrow" panose="020B0606020202030204" pitchFamily="34" charset="0"/>
              </a:rPr>
              <a:t> </a:t>
            </a:r>
            <a:br>
              <a:rPr lang="ru-RU" sz="3600" b="1" kern="1200" baseline="0" dirty="0" smtClean="0">
                <a:solidFill>
                  <a:schemeClr val="tx1"/>
                </a:solidFill>
                <a:latin typeface="Arial Narrow" panose="020B0606020202030204" pitchFamily="34" charset="0"/>
              </a:rPr>
            </a:br>
            <a:endParaRPr lang="ru-RU" sz="3600" b="1" kern="1200" baseline="0" dirty="0">
              <a:solidFill>
                <a:schemeClr val="tx1"/>
              </a:solidFill>
              <a:latin typeface="Arial Narrow" panose="020B0606020202030204" pitchFamily="34" charset="0"/>
            </a:endParaRPr>
          </a:p>
        </p:txBody>
      </p:sp>
      <p:sp>
        <p:nvSpPr>
          <p:cNvPr id="33" name="Прямоугольник 32"/>
          <p:cNvSpPr/>
          <p:nvPr/>
        </p:nvSpPr>
        <p:spPr>
          <a:xfrm>
            <a:off x="2338655"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algn="l" defTabSz="666750">
              <a:lnSpc>
                <a:spcPct val="90000"/>
              </a:lnSpc>
              <a:spcBef>
                <a:spcPct val="0"/>
              </a:spcBef>
              <a:spcAft>
                <a:spcPts val="0"/>
              </a:spcAft>
              <a:buFont typeface="Wingdings" panose="05000000000000000000" pitchFamily="2" charset="2"/>
              <a:buChar char="§"/>
            </a:pPr>
            <a:r>
              <a:rPr lang="ru-RU" sz="1400" b="0" kern="1200" spc="0" baseline="0" dirty="0" smtClean="0">
                <a:latin typeface="Arial Narrow" panose="020B0606020202030204" pitchFamily="34" charset="0"/>
              </a:rPr>
              <a:t>при участии Корпорации МСП сформирован перечень из </a:t>
            </a:r>
            <a:r>
              <a:rPr lang="ru-RU" sz="1400" b="1" kern="1200" spc="0" baseline="0" dirty="0" smtClean="0">
                <a:solidFill>
                  <a:schemeClr val="accent5">
                    <a:lumMod val="75000"/>
                  </a:schemeClr>
                </a:solidFill>
                <a:latin typeface="Arial Narrow" panose="020B0606020202030204" pitchFamily="34" charset="0"/>
              </a:rPr>
              <a:t>90 заказчиков </a:t>
            </a:r>
            <a:r>
              <a:rPr lang="ru-RU" sz="1400" b="0" kern="1200" spc="0" baseline="0" dirty="0" smtClean="0">
                <a:latin typeface="Arial Narrow" panose="020B0606020202030204" pitchFamily="34" charset="0"/>
              </a:rPr>
              <a:t>регионального уровня в </a:t>
            </a:r>
            <a:r>
              <a:rPr lang="ru-RU" sz="1400" b="1" kern="1200" spc="0" baseline="0" dirty="0" smtClean="0">
                <a:solidFill>
                  <a:schemeClr val="accent5">
                    <a:lumMod val="75000"/>
                  </a:schemeClr>
                </a:solidFill>
                <a:latin typeface="Arial Narrow" panose="020B0606020202030204" pitchFamily="34" charset="0"/>
              </a:rPr>
              <a:t>38 регионах</a:t>
            </a:r>
            <a:r>
              <a:rPr lang="ru-RU" sz="1400" b="1" kern="1200" spc="0" baseline="0" dirty="0" smtClean="0">
                <a:solidFill>
                  <a:srgbClr val="0070C0"/>
                </a:solidFill>
                <a:latin typeface="Arial Narrow" panose="020B0606020202030204" pitchFamily="34" charset="0"/>
              </a:rPr>
              <a:t>;</a:t>
            </a:r>
            <a:endParaRPr lang="ru-RU" sz="1400" b="1" kern="1200" spc="0" baseline="0" dirty="0">
              <a:solidFill>
                <a:srgbClr val="0070C0"/>
              </a:solidFill>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smtClean="0">
                <a:latin typeface="Arial Narrow" panose="020B0606020202030204" pitchFamily="34" charset="0"/>
              </a:rPr>
              <a:t> </a:t>
            </a:r>
            <a:endParaRPr lang="ru-RU" sz="1400" b="1" kern="1200" spc="0" baseline="0" dirty="0">
              <a:latin typeface="Arial Narrow" panose="020B0606020202030204" pitchFamily="34" charset="0"/>
            </a:endParaRPr>
          </a:p>
        </p:txBody>
      </p:sp>
      <p:sp>
        <p:nvSpPr>
          <p:cNvPr id="7" name="Прямоугольник 6"/>
          <p:cNvSpPr/>
          <p:nvPr/>
        </p:nvSpPr>
        <p:spPr>
          <a:xfrm>
            <a:off x="2338655"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smtClean="0">
                <a:solidFill>
                  <a:schemeClr val="accent5">
                    <a:lumMod val="75000"/>
                  </a:schemeClr>
                </a:solidFill>
                <a:latin typeface="Arial Narrow" panose="020B0606020202030204" pitchFamily="34" charset="0"/>
              </a:rPr>
              <a:t>27 </a:t>
            </a:r>
            <a:r>
              <a:rPr lang="ru-RU" sz="1400" b="1" dirty="0">
                <a:solidFill>
                  <a:schemeClr val="accent5">
                    <a:lumMod val="75000"/>
                  </a:schemeClr>
                </a:solidFill>
                <a:latin typeface="Arial Narrow" panose="020B0606020202030204" pitchFamily="34" charset="0"/>
              </a:rPr>
              <a:t>из 112 крупнейших заказчиков</a:t>
            </a:r>
            <a:r>
              <a:rPr lang="ru-RU" sz="1400" dirty="0">
                <a:solidFill>
                  <a:schemeClr val="accent5">
                    <a:lumMod val="75000"/>
                  </a:schemeClr>
                </a:solidFill>
                <a:latin typeface="Arial Narrow" panose="020B0606020202030204" pitchFamily="34" charset="0"/>
              </a:rPr>
              <a:t> </a:t>
            </a:r>
            <a:r>
              <a:rPr lang="ru-RU" sz="1400" dirty="0" smtClean="0">
                <a:latin typeface="Arial Narrow" panose="020B0606020202030204" pitchFamily="34" charset="0"/>
              </a:rPr>
              <a:t>федерального уровня утвердили программы партнерства;</a:t>
            </a:r>
            <a:endParaRPr lang="ru-RU" sz="1400"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smtClean="0">
                <a:solidFill>
                  <a:schemeClr val="accent5">
                    <a:lumMod val="75000"/>
                  </a:schemeClr>
                </a:solidFill>
                <a:latin typeface="Arial Narrow" panose="020B0606020202030204" pitchFamily="34" charset="0"/>
              </a:rPr>
              <a:t>1 026 субъекта </a:t>
            </a:r>
            <a:r>
              <a:rPr lang="ru-RU" sz="1400" b="1" dirty="0">
                <a:solidFill>
                  <a:schemeClr val="accent5">
                    <a:lumMod val="75000"/>
                  </a:schemeClr>
                </a:solidFill>
                <a:latin typeface="Arial Narrow" panose="020B0606020202030204" pitchFamily="34" charset="0"/>
              </a:rPr>
              <a:t>МСП</a:t>
            </a:r>
            <a:r>
              <a:rPr lang="ru-RU" sz="1400" b="1" dirty="0" smtClean="0">
                <a:solidFill>
                  <a:schemeClr val="accent5">
                    <a:lumMod val="75000"/>
                  </a:schemeClr>
                </a:solidFill>
                <a:latin typeface="Arial Narrow" panose="020B0606020202030204" pitchFamily="34" charset="0"/>
              </a:rPr>
              <a:t>;</a:t>
            </a:r>
            <a:endParaRPr lang="ru-RU" sz="1400" b="1" dirty="0">
              <a:solidFill>
                <a:schemeClr val="accent5">
                  <a:lumMod val="75000"/>
                </a:schemeClr>
              </a:solidFill>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a:t>
            </a:r>
            <a:r>
              <a:rPr lang="ru-RU" sz="1400" i="1" dirty="0" smtClean="0">
                <a:latin typeface="Arial Narrow" panose="020B0606020202030204" pitchFamily="34" charset="0"/>
              </a:rPr>
              <a:t>»,              ГК </a:t>
            </a:r>
            <a:r>
              <a:rPr lang="ru-RU" sz="1400" i="1" dirty="0">
                <a:latin typeface="Arial Narrow" panose="020B0606020202030204" pitchFamily="34" charset="0"/>
              </a:rPr>
              <a:t>«</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a:t>
            </a:r>
            <a:r>
              <a:rPr lang="ru-RU" sz="1400" i="1" dirty="0" smtClean="0">
                <a:latin typeface="Arial Narrow" panose="020B0606020202030204" pitchFamily="34" charset="0"/>
              </a:rPr>
              <a:t>» и др.)</a:t>
            </a:r>
            <a:endParaRPr lang="ru-RU" sz="1400" i="1" dirty="0">
              <a:latin typeface="Arial Narrow" panose="020B0606020202030204" pitchFamily="34" charset="0"/>
            </a:endParaRPr>
          </a:p>
        </p:txBody>
      </p:sp>
      <p:sp>
        <p:nvSpPr>
          <p:cNvPr id="38" name="Прямоугольник 37"/>
          <p:cNvSpPr/>
          <p:nvPr/>
        </p:nvSpPr>
        <p:spPr>
          <a:xfrm>
            <a:off x="9208863" y="4474842"/>
            <a:ext cx="2776320" cy="1323439"/>
          </a:xfrm>
          <a:prstGeom prst="rect">
            <a:avLst/>
          </a:prstGeom>
        </p:spPr>
        <p:txBody>
          <a:bodyPr wrap="square">
            <a:spAutoFit/>
          </a:bodyPr>
          <a:lstStyle/>
          <a:p>
            <a:pPr defTabSz="889000">
              <a:spcBef>
                <a:spcPts val="600"/>
              </a:spcBef>
            </a:pPr>
            <a:r>
              <a:rPr lang="ru-RU" sz="1300" dirty="0">
                <a:solidFill>
                  <a:schemeClr val="bg1"/>
                </a:solidFill>
                <a:latin typeface="Arial Narrow" panose="020B0606020202030204" pitchFamily="34" charset="0"/>
              </a:rPr>
              <a:t>в </a:t>
            </a:r>
            <a:r>
              <a:rPr lang="ru-RU" sz="1300" dirty="0" err="1">
                <a:solidFill>
                  <a:schemeClr val="bg1"/>
                </a:solidFill>
                <a:latin typeface="Arial Narrow" panose="020B0606020202030204" pitchFamily="34" charset="0"/>
              </a:rPr>
              <a:t>т.ч</a:t>
            </a:r>
            <a:r>
              <a:rPr lang="ru-RU" sz="1300" b="1" dirty="0">
                <a:solidFill>
                  <a:schemeClr val="bg1"/>
                </a:solidFill>
                <a:latin typeface="Arial Narrow" panose="020B0606020202030204" pitchFamily="34" charset="0"/>
              </a:rPr>
              <a:t>.: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70 984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конкретных </a:t>
            </a:r>
            <a:r>
              <a:rPr lang="ru-RU" sz="1300" i="1" dirty="0" smtClean="0">
                <a:solidFill>
                  <a:schemeClr val="bg1"/>
                </a:solidFill>
                <a:latin typeface="Arial Narrow" panose="020B0606020202030204" pitchFamily="34" charset="0"/>
              </a:rPr>
              <a:t>заказчиков,</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42 111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отдельных заказчиков,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6 941 </a:t>
            </a:r>
            <a:r>
              <a:rPr lang="ru-RU" sz="1300" i="1" dirty="0">
                <a:solidFill>
                  <a:schemeClr val="bg1"/>
                </a:solidFill>
                <a:latin typeface="Arial Narrow" panose="020B0606020202030204" pitchFamily="34" charset="0"/>
              </a:rPr>
              <a:t>у заказчиков регионального </a:t>
            </a:r>
            <a:r>
              <a:rPr lang="ru-RU" sz="1300" i="1" dirty="0" smtClean="0">
                <a:solidFill>
                  <a:schemeClr val="bg1"/>
                </a:solidFill>
                <a:latin typeface="Arial Narrow" panose="020B0606020202030204" pitchFamily="34" charset="0"/>
              </a:rPr>
              <a:t>уровня</a:t>
            </a:r>
            <a:endParaRPr lang="ru-RU" sz="1300" i="1" dirty="0">
              <a:solidFill>
                <a:schemeClr val="bg1"/>
              </a:solidFill>
              <a:latin typeface="Arial Narrow" panose="020B0606020202030204" pitchFamily="34" charset="0"/>
            </a:endParaRPr>
          </a:p>
        </p:txBody>
      </p:sp>
      <p:sp>
        <p:nvSpPr>
          <p:cNvPr id="42" name="Прямоугольник 41"/>
          <p:cNvSpPr/>
          <p:nvPr/>
        </p:nvSpPr>
        <p:spPr>
          <a:xfrm>
            <a:off x="5557679" y="3992476"/>
            <a:ext cx="1667454"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35%</a:t>
            </a:r>
            <a:endParaRPr lang="ru-RU" sz="2800" b="1" dirty="0">
              <a:solidFill>
                <a:srgbClr val="A2C9F4"/>
              </a:solidFill>
              <a:latin typeface="Arial Narrow" panose="020B0606020202030204" pitchFamily="34" charset="0"/>
            </a:endParaRPr>
          </a:p>
        </p:txBody>
      </p:sp>
      <p:sp>
        <p:nvSpPr>
          <p:cNvPr id="43" name="Прямоугольник 42"/>
          <p:cNvSpPr/>
          <p:nvPr/>
        </p:nvSpPr>
        <p:spPr>
          <a:xfrm>
            <a:off x="9637989" y="3746908"/>
            <a:ext cx="1667454" cy="781752"/>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120 036</a:t>
            </a:r>
          </a:p>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позиций</a:t>
            </a:r>
            <a:endParaRPr lang="ru-RU" sz="2800" b="1" dirty="0">
              <a:solidFill>
                <a:srgbClr val="A2C9F4"/>
              </a:solidFill>
              <a:latin typeface="Arial Narrow" panose="020B0606020202030204" pitchFamily="34" charset="0"/>
            </a:endParaRPr>
          </a:p>
        </p:txBody>
      </p:sp>
      <p:sp>
        <p:nvSpPr>
          <p:cNvPr id="44" name="Прямоугольник 43"/>
          <p:cNvSpPr/>
          <p:nvPr/>
        </p:nvSpPr>
        <p:spPr>
          <a:xfrm>
            <a:off x="639719" y="3704419"/>
            <a:ext cx="3090658"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492 млрд </a:t>
            </a:r>
            <a:r>
              <a:rPr lang="ru-RU" sz="2800" b="1" dirty="0">
                <a:solidFill>
                  <a:srgbClr val="A2C9F4"/>
                </a:solidFill>
                <a:latin typeface="Arial Narrow" panose="020B0606020202030204" pitchFamily="34" charset="0"/>
              </a:rPr>
              <a:t>руб. </a:t>
            </a:r>
          </a:p>
        </p:txBody>
      </p:sp>
      <p:sp>
        <p:nvSpPr>
          <p:cNvPr id="45" name="Прямоугольник 44"/>
          <p:cNvSpPr/>
          <p:nvPr/>
        </p:nvSpPr>
        <p:spPr>
          <a:xfrm>
            <a:off x="830711" y="4366783"/>
            <a:ext cx="2722476"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1,6 трлн руб</a:t>
            </a:r>
            <a:r>
              <a:rPr lang="ru-RU" sz="2800" b="1" dirty="0">
                <a:solidFill>
                  <a:srgbClr val="A2C9F4"/>
                </a:solidFill>
                <a:latin typeface="Arial Narrow" panose="020B0606020202030204" pitchFamily="34" charset="0"/>
              </a:rPr>
              <a:t>. </a:t>
            </a:r>
          </a:p>
        </p:txBody>
      </p:sp>
      <p:sp>
        <p:nvSpPr>
          <p:cNvPr id="47" name="Прямоугольник 4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3</a:t>
            </a:r>
          </a:p>
        </p:txBody>
      </p:sp>
      <p:grpSp>
        <p:nvGrpSpPr>
          <p:cNvPr id="36" name="Группа 35"/>
          <p:cNvGrpSpPr/>
          <p:nvPr/>
        </p:nvGrpSpPr>
        <p:grpSpPr>
          <a:xfrm>
            <a:off x="296575"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регионами</a:t>
              </a:r>
              <a:endParaRPr lang="ru-RU" sz="1800" b="1" kern="0" dirty="0">
                <a:latin typeface="Arial Narrow" panose="020B0606020202030204" pitchFamily="34" charset="0"/>
              </a:endParaRPr>
            </a:p>
          </p:txBody>
        </p:sp>
      </p:grpSp>
      <p:grpSp>
        <p:nvGrpSpPr>
          <p:cNvPr id="49" name="Группа 48"/>
          <p:cNvGrpSpPr/>
          <p:nvPr/>
        </p:nvGrpSpPr>
        <p:grpSpPr>
          <a:xfrm>
            <a:off x="296578" y="6110400"/>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заказчиками</a:t>
              </a:r>
              <a:endParaRPr lang="ru-RU" sz="1800" b="1" kern="0" dirty="0">
                <a:latin typeface="Arial Narrow" panose="020B0606020202030204" pitchFamily="34" charset="0"/>
              </a:endParaRPr>
            </a:p>
          </p:txBody>
        </p:sp>
      </p:grpSp>
      <p:cxnSp>
        <p:nvCxnSpPr>
          <p:cNvPr id="52" name="Прямая соединительная линия 51"/>
          <p:cNvCxnSpPr/>
          <p:nvPr/>
        </p:nvCxnSpPr>
        <p:spPr>
          <a:xfrm>
            <a:off x="3469055"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668156" y="2700719"/>
            <a:ext cx="2825018" cy="1003352"/>
          </a:xfrm>
          <a:prstGeom prst="rect">
            <a:avLst/>
          </a:prstGeom>
        </p:spPr>
        <p:txBody>
          <a:bodyPr wrap="squar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СРЕДНЯЯ ДОЛЯ</a:t>
            </a:r>
          </a:p>
          <a:p>
            <a:pPr lvl="0" algn="ctr" defTabSz="889000">
              <a:lnSpc>
                <a:spcPct val="90000"/>
              </a:lnSpc>
              <a:spcBef>
                <a:spcPct val="0"/>
              </a:spcBef>
              <a:spcAft>
                <a:spcPts val="0"/>
              </a:spcAft>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lvl="0" algn="ctr" defTabSz="889000">
              <a:lnSpc>
                <a:spcPct val="90000"/>
              </a:lnSpc>
              <a:spcBef>
                <a:spcPct val="0"/>
              </a:spcBef>
              <a:spcAft>
                <a:spcPts val="0"/>
              </a:spcAft>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7278771" y="2792517"/>
            <a:ext cx="6299200" cy="584775"/>
          </a:xfrm>
          <a:prstGeom prst="rect">
            <a:avLst/>
          </a:prstGeom>
        </p:spPr>
        <p:txBody>
          <a:bodyPr>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НОМЕНКЛАТУРА</a:t>
            </a:r>
          </a:p>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1264797" y="2819174"/>
            <a:ext cx="1596912" cy="584775"/>
          </a:xfrm>
          <a:prstGeom prst="rect">
            <a:avLst/>
          </a:prstGeom>
        </p:spPr>
        <p:txBody>
          <a:bodyPr wrap="non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ОБЩИЙ ОБЪЕМ </a:t>
            </a:r>
            <a:endParaRPr lang="ru-RU" sz="1600" b="1" dirty="0" smtClean="0">
              <a:solidFill>
                <a:schemeClr val="accent1">
                  <a:lumMod val="50000"/>
                </a:schemeClr>
              </a:solidFill>
              <a:latin typeface="Arial Narrow" panose="020B0606020202030204" pitchFamily="34" charset="0"/>
            </a:endParaRPr>
          </a:p>
          <a:p>
            <a:pPr lvl="0" algn="ctr" defTabSz="889000">
              <a:lnSpc>
                <a:spcPct val="100000"/>
              </a:lnSpc>
              <a:spcBef>
                <a:spcPct val="0"/>
              </a:spcBef>
              <a:spcAft>
                <a:spcPts val="0"/>
              </a:spcAft>
            </a:pPr>
            <a:r>
              <a:rPr lang="ru-RU" sz="1600" b="1" dirty="0" smtClean="0">
                <a:solidFill>
                  <a:schemeClr val="accent1">
                    <a:lumMod val="50000"/>
                  </a:schemeClr>
                </a:solidFill>
                <a:latin typeface="Arial Narrow" panose="020B0606020202030204" pitchFamily="34" charset="0"/>
              </a:rPr>
              <a:t>ДОГОВОРОВ</a:t>
            </a:r>
            <a:r>
              <a:rPr lang="ru-RU" sz="1600" b="1" dirty="0">
                <a:solidFill>
                  <a:schemeClr val="accent1">
                    <a:lumMod val="50000"/>
                  </a:schemeClr>
                </a:solidFill>
                <a:latin typeface="Arial Narrow" panose="020B0606020202030204" pitchFamily="34" charset="0"/>
              </a:rPr>
              <a:t>*</a:t>
            </a:r>
          </a:p>
        </p:txBody>
      </p:sp>
      <p:pic>
        <p:nvPicPr>
          <p:cNvPr id="55" name="Рисунок 54"/>
          <p:cNvPicPr>
            <a:picLocks noChangeAspect="1"/>
          </p:cNvPicPr>
          <p:nvPr/>
        </p:nvPicPr>
        <p:blipFill>
          <a:blip r:embed="rId4"/>
          <a:stretch>
            <a:fillRect/>
          </a:stretch>
        </p:blipFill>
        <p:spPr>
          <a:xfrm>
            <a:off x="10779279" y="50340"/>
            <a:ext cx="1525280" cy="790590"/>
          </a:xfrm>
          <a:prstGeom prst="rect">
            <a:avLst/>
          </a:prstGeom>
        </p:spPr>
      </p:pic>
      <p:sp>
        <p:nvSpPr>
          <p:cNvPr id="41" name="Прямоугольник 40"/>
          <p:cNvSpPr/>
          <p:nvPr/>
        </p:nvSpPr>
        <p:spPr>
          <a:xfrm>
            <a:off x="538491" y="4816139"/>
            <a:ext cx="3328771" cy="954107"/>
          </a:xfrm>
          <a:prstGeom prst="rect">
            <a:avLst/>
          </a:prstGeom>
        </p:spPr>
        <p:txBody>
          <a:bodyPr wrap="square">
            <a:spAutoFit/>
          </a:bodyPr>
          <a:lstStyle/>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 - всеми </a:t>
            </a:r>
            <a:r>
              <a:rPr lang="ru-RU" sz="1400" i="1" dirty="0">
                <a:solidFill>
                  <a:schemeClr val="bg1"/>
                </a:solidFill>
                <a:latin typeface="Arial Narrow" panose="020B0606020202030204" pitchFamily="34" charset="0"/>
              </a:rPr>
              <a:t>способами, квота 18%, </a:t>
            </a:r>
            <a:endParaRPr lang="ru-RU" sz="1400" i="1" dirty="0" smtClean="0">
              <a:solidFill>
                <a:schemeClr val="bg1"/>
              </a:solidFill>
              <a:latin typeface="Arial Narrow" panose="020B0606020202030204" pitchFamily="34" charset="0"/>
            </a:endParaRPr>
          </a:p>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по </a:t>
            </a:r>
            <a:r>
              <a:rPr lang="ru-RU" sz="1400" i="1" dirty="0">
                <a:solidFill>
                  <a:schemeClr val="bg1"/>
                </a:solidFill>
                <a:latin typeface="Arial Narrow" panose="020B0606020202030204" pitchFamily="34" charset="0"/>
              </a:rPr>
              <a:t>состоянию </a:t>
            </a:r>
            <a:r>
              <a:rPr lang="ru-RU" sz="1400" i="1" dirty="0" smtClean="0">
                <a:solidFill>
                  <a:schemeClr val="bg1"/>
                </a:solidFill>
                <a:latin typeface="Arial Narrow" panose="020B0606020202030204" pitchFamily="34" charset="0"/>
              </a:rPr>
              <a:t>на 15.05.2017</a:t>
            </a:r>
            <a:r>
              <a:rPr lang="ru-RU" sz="1400" i="1" dirty="0">
                <a:solidFill>
                  <a:schemeClr val="bg1"/>
                </a:solidFill>
                <a:latin typeface="Arial Narrow" panose="020B0606020202030204" pitchFamily="34" charset="0"/>
              </a:rPr>
              <a:t>, на основании данных реестра договоров и Единого реестра субъектов </a:t>
            </a:r>
            <a:r>
              <a:rPr lang="ru-RU" sz="1400" i="1" dirty="0" smtClean="0">
                <a:solidFill>
                  <a:schemeClr val="bg1"/>
                </a:solidFill>
                <a:latin typeface="Arial Narrow" panose="020B0606020202030204" pitchFamily="34" charset="0"/>
              </a:rPr>
              <a:t>МСП</a:t>
            </a:r>
            <a:endParaRPr lang="ru-RU"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1057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47031" y="34771"/>
            <a:ext cx="73797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6" name="Скругленный прямоугольник 25"/>
          <p:cNvSpPr/>
          <p:nvPr/>
        </p:nvSpPr>
        <p:spPr>
          <a:xfrm>
            <a:off x="7939986" y="1901262"/>
            <a:ext cx="4379014" cy="92686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86008" y="1889684"/>
            <a:ext cx="3718363"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smtClean="0">
                <a:solidFill>
                  <a:schemeClr val="accent2"/>
                </a:solidFill>
                <a:latin typeface="Arial Narrow" panose="020B0606020202030204" pitchFamily="34" charset="0"/>
              </a:rPr>
              <a:t>об </a:t>
            </a:r>
            <a:r>
              <a:rPr lang="ru-RU" dirty="0">
                <a:solidFill>
                  <a:schemeClr val="accent2"/>
                </a:solidFill>
                <a:latin typeface="Arial Narrow" panose="020B0606020202030204" pitchFamily="34" charset="0"/>
              </a:rPr>
              <a:t>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3" y="1889683"/>
            <a:ext cx="3617884"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являющихся 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p:cNvPicPr>
            <a:picLocks noChangeAspect="1"/>
          </p:cNvPicPr>
          <p:nvPr/>
        </p:nvPicPr>
        <p:blipFill rotWithShape="1">
          <a:blip r:embed="rId3"/>
          <a:srcRect l="26624" t="15198" r="44657" b="21478"/>
          <a:stretch/>
        </p:blipFill>
        <p:spPr>
          <a:xfrm>
            <a:off x="286008" y="2898599"/>
            <a:ext cx="3718363" cy="5385723"/>
          </a:xfrm>
          <a:prstGeom prst="rect">
            <a:avLst/>
          </a:prstGeom>
          <a:ln>
            <a:solidFill>
              <a:schemeClr val="tx1"/>
            </a:solidFill>
          </a:ln>
        </p:spPr>
      </p:pic>
      <p:sp>
        <p:nvSpPr>
          <p:cNvPr id="4" name="Скругленный прямоугольник 3"/>
          <p:cNvSpPr/>
          <p:nvPr/>
        </p:nvSpPr>
        <p:spPr>
          <a:xfrm>
            <a:off x="460127" y="7002612"/>
            <a:ext cx="3386904" cy="3316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dirty="0" smtClean="0">
                <a:solidFill>
                  <a:schemeClr val="tx1"/>
                </a:solidFill>
                <a:latin typeface="Times New Roman" panose="02020603050405020304" pitchFamily="18" charset="0"/>
                <a:cs typeface="Times New Roman" panose="02020603050405020304" pitchFamily="18" charset="0"/>
              </a:rPr>
              <a:t>161 088 договоров с 46 208 поставщиками на общую сумму 8 426 330 005 400 рублей.</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rotWithShape="1">
          <a:blip r:embed="rId4"/>
          <a:srcRect l="26429" t="13968" r="43812" b="24969"/>
          <a:stretch/>
        </p:blipFill>
        <p:spPr>
          <a:xfrm>
            <a:off x="4147246" y="2898599"/>
            <a:ext cx="3595299" cy="5385168"/>
          </a:xfrm>
          <a:prstGeom prst="rect">
            <a:avLst/>
          </a:prstGeom>
          <a:solidFill>
            <a:srgbClr val="CCFF33"/>
          </a:solidFill>
          <a:ln>
            <a:solidFill>
              <a:schemeClr val="tx1"/>
            </a:solidFill>
          </a:ln>
        </p:spPr>
      </p:pic>
      <p:sp>
        <p:nvSpPr>
          <p:cNvPr id="23" name="Скругленный прямоугольник 22"/>
          <p:cNvSpPr/>
          <p:nvPr/>
        </p:nvSpPr>
        <p:spPr>
          <a:xfrm>
            <a:off x="4191398" y="6683301"/>
            <a:ext cx="3464063" cy="228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anose="02020603050405020304" pitchFamily="18" charset="0"/>
                <a:cs typeface="Times New Roman" panose="02020603050405020304" pitchFamily="18" charset="0"/>
              </a:rPr>
              <a:t>с</a:t>
            </a:r>
            <a:r>
              <a:rPr lang="ru-RU" sz="1050" b="1" dirty="0" smtClean="0">
                <a:solidFill>
                  <a:schemeClr val="tx1"/>
                </a:solidFill>
                <a:latin typeface="Times New Roman" panose="02020603050405020304" pitchFamily="18" charset="0"/>
                <a:cs typeface="Times New Roman" panose="02020603050405020304" pitchFamily="18" charset="0"/>
              </a:rPr>
              <a:t>ведения о 33 016 внесены в указанный реестр. </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5"/>
          <a:srcRect l="33656" t="14967" r="34530" b="8872"/>
          <a:stretch/>
        </p:blipFill>
        <p:spPr>
          <a:xfrm>
            <a:off x="7927286" y="2898598"/>
            <a:ext cx="4379014" cy="5385169"/>
          </a:xfrm>
          <a:prstGeom prst="rect">
            <a:avLst/>
          </a:prstGeom>
          <a:solidFill>
            <a:schemeClr val="accent1">
              <a:lumMod val="40000"/>
              <a:lumOff val="60000"/>
            </a:schemeClr>
          </a:solidFill>
          <a:ln>
            <a:solidFill>
              <a:schemeClr val="tx1"/>
            </a:solidFill>
          </a:ln>
        </p:spPr>
      </p:pic>
      <p:sp>
        <p:nvSpPr>
          <p:cNvPr id="30" name="Скругленный прямоугольник 29"/>
          <p:cNvSpPr/>
          <p:nvPr/>
        </p:nvSpPr>
        <p:spPr>
          <a:xfrm>
            <a:off x="8326110" y="7539478"/>
            <a:ext cx="3733212" cy="1737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smtClean="0">
                <a:solidFill>
                  <a:schemeClr val="tx1"/>
                </a:solidFill>
                <a:latin typeface="Times New Roman" panose="02020603050405020304" pitchFamily="18" charset="0"/>
                <a:cs typeface="Times New Roman" panose="02020603050405020304" pitchFamily="18" charset="0"/>
              </a:rPr>
              <a:t>заключено </a:t>
            </a:r>
            <a:r>
              <a:rPr lang="ru-RU" sz="1050" b="1" kern="0" spc="-90" dirty="0">
                <a:solidFill>
                  <a:schemeClr val="tx1"/>
                </a:solidFill>
                <a:latin typeface="Times New Roman" panose="02020603050405020304" pitchFamily="18" charset="0"/>
                <a:cs typeface="Times New Roman" panose="02020603050405020304" pitchFamily="18" charset="0"/>
              </a:rPr>
              <a:t>109 058 договоров на общую сумму 1 510, 7 млрд рублей</a:t>
            </a:r>
          </a:p>
        </p:txBody>
      </p:sp>
      <p:sp>
        <p:nvSpPr>
          <p:cNvPr id="5" name="Скругленный прямоугольник 4"/>
          <p:cNvSpPr/>
          <p:nvPr/>
        </p:nvSpPr>
        <p:spPr>
          <a:xfrm>
            <a:off x="9740444" y="7378517"/>
            <a:ext cx="2472833" cy="1609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a:solidFill>
                  <a:schemeClr val="tx1"/>
                </a:solidFill>
                <a:latin typeface="Times New Roman" panose="02020603050405020304" pitchFamily="18" charset="0"/>
                <a:cs typeface="Times New Roman" panose="02020603050405020304" pitchFamily="18" charset="0"/>
              </a:rPr>
              <a:t>35 651 является </a:t>
            </a:r>
            <a:r>
              <a:rPr lang="ru-RU" sz="1050" b="1" kern="0" spc="-90" dirty="0" smtClean="0">
                <a:solidFill>
                  <a:schemeClr val="tx1"/>
                </a:solidFill>
                <a:latin typeface="Times New Roman" panose="02020603050405020304" pitchFamily="18" charset="0"/>
                <a:cs typeface="Times New Roman" panose="02020603050405020304" pitchFamily="18" charset="0"/>
              </a:rPr>
              <a:t>субъектом </a:t>
            </a:r>
            <a:r>
              <a:rPr lang="ru-RU" sz="1050" b="1" kern="0" spc="-90" dirty="0">
                <a:solidFill>
                  <a:schemeClr val="tx1"/>
                </a:solidFill>
                <a:latin typeface="Times New Roman" panose="02020603050405020304" pitchFamily="18" charset="0"/>
                <a:cs typeface="Times New Roman" panose="02020603050405020304" pitchFamily="18" charset="0"/>
              </a:rPr>
              <a:t>МСП, с которыми </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4</a:t>
            </a:r>
          </a:p>
        </p:txBody>
      </p:sp>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a:stretch>
            <a:fillRect/>
          </a:stretch>
        </p:blipFill>
        <p:spPr>
          <a:xfrm>
            <a:off x="10779279" y="50340"/>
            <a:ext cx="1525280" cy="790590"/>
          </a:xfrm>
          <a:prstGeom prst="rect">
            <a:avLst/>
          </a:prstGeom>
        </p:spPr>
      </p:pic>
      <p:sp>
        <p:nvSpPr>
          <p:cNvPr id="34" name="Скругленный прямоугольник 33"/>
          <p:cNvSpPr/>
          <p:nvPr/>
        </p:nvSpPr>
        <p:spPr>
          <a:xfrm>
            <a:off x="282575" y="1015882"/>
            <a:ext cx="12036425" cy="83298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2"/>
                </a:solidFill>
                <a:latin typeface="Arial Narrow" panose="020B0606020202030204" pitchFamily="34" charset="0"/>
              </a:rPr>
              <a:t>За 2016 год с 35 651 субъектом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109 058 договоров на общую сумму 1,511 трлн рублей</a:t>
            </a:r>
          </a:p>
        </p:txBody>
      </p:sp>
    </p:spTree>
    <p:extLst>
      <p:ext uri="{BB962C8B-B14F-4D97-AF65-F5344CB8AC3E}">
        <p14:creationId xmlns:p14="http://schemas.microsoft.com/office/powerpoint/2010/main" val="39430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82575" y="2884808"/>
            <a:ext cx="3775084" cy="5549391"/>
          </a:xfrm>
          <a:prstGeom prst="rect">
            <a:avLst/>
          </a:prstGeom>
          <a:ln>
            <a:solidFill>
              <a:schemeClr val="tx1"/>
            </a:solidFill>
          </a:ln>
        </p:spPr>
      </p:pic>
      <p:sp>
        <p:nvSpPr>
          <p:cNvPr id="2" name="TextBox 1"/>
          <p:cNvSpPr txBox="1"/>
          <p:nvPr/>
        </p:nvSpPr>
        <p:spPr>
          <a:xfrm>
            <a:off x="3847031" y="34771"/>
            <a:ext cx="88656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4" name="Прямоугольник 23"/>
          <p:cNvSpPr/>
          <p:nvPr/>
        </p:nvSpPr>
        <p:spPr>
          <a:xfrm>
            <a:off x="282575" y="1007111"/>
            <a:ext cx="12077013" cy="8446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solidFill>
                <a:latin typeface="Arial Narrow" panose="020B0606020202030204" pitchFamily="34" charset="0"/>
              </a:rPr>
              <a:t>За период с 1 января по 12 мая 2017 года,  </a:t>
            </a:r>
            <a:r>
              <a:rPr lang="ru-RU" sz="2400" b="1" dirty="0">
                <a:solidFill>
                  <a:schemeClr val="accent2"/>
                </a:solidFill>
                <a:latin typeface="Arial Narrow" panose="020B0606020202030204" pitchFamily="34" charset="0"/>
              </a:rPr>
              <a:t>с 16 647субъектами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36 254 договора на общую сумму </a:t>
            </a:r>
            <a:r>
              <a:rPr lang="ru-RU" sz="3600" b="1" dirty="0">
                <a:solidFill>
                  <a:schemeClr val="accent2"/>
                </a:solidFill>
                <a:latin typeface="Arial Narrow" panose="020B0606020202030204" pitchFamily="34" charset="0"/>
              </a:rPr>
              <a:t>491,9</a:t>
            </a:r>
            <a:r>
              <a:rPr lang="ru-RU" sz="2400" b="1" dirty="0">
                <a:solidFill>
                  <a:schemeClr val="accent2"/>
                </a:solidFill>
                <a:latin typeface="Arial Narrow" panose="020B0606020202030204" pitchFamily="34" charset="0"/>
              </a:rPr>
              <a:t> млрд рублей</a:t>
            </a:r>
          </a:p>
        </p:txBody>
      </p:sp>
      <p:sp>
        <p:nvSpPr>
          <p:cNvPr id="26" name="Скругленный прямоугольник 25"/>
          <p:cNvSpPr/>
          <p:nvPr/>
        </p:nvSpPr>
        <p:spPr>
          <a:xfrm>
            <a:off x="8238512" y="1889684"/>
            <a:ext cx="4080488"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29288" y="1889684"/>
            <a:ext cx="3775084"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a:solidFill>
                  <a:schemeClr val="accent2"/>
                </a:solidFill>
                <a:latin typeface="Arial Narrow" panose="020B0606020202030204" pitchFamily="34" charset="0"/>
              </a:rPr>
              <a:t>об 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2" y="1889683"/>
            <a:ext cx="3900079"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a:t>
            </a:r>
            <a:endParaRPr lang="ru-RU" dirty="0" smtClean="0">
              <a:solidFill>
                <a:schemeClr val="accent2"/>
              </a:solidFill>
              <a:latin typeface="Arial Narrow" panose="020B0606020202030204" pitchFamily="34" charset="0"/>
            </a:endParaRPr>
          </a:p>
          <a:p>
            <a:pPr algn="ctr"/>
            <a:r>
              <a:rPr lang="ru-RU" dirty="0" smtClean="0">
                <a:solidFill>
                  <a:schemeClr val="accent2"/>
                </a:solidFill>
                <a:latin typeface="Arial Narrow" panose="020B0606020202030204" pitchFamily="34" charset="0"/>
              </a:rPr>
              <a:t>являющихся </a:t>
            </a:r>
            <a:r>
              <a:rPr lang="ru-RU" dirty="0">
                <a:solidFill>
                  <a:schemeClr val="accent2"/>
                </a:solidFill>
                <a:latin typeface="Arial Narrow" panose="020B0606020202030204" pitchFamily="34" charset="0"/>
              </a:rPr>
              <a:t>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15163" y="6353220"/>
            <a:ext cx="1089208" cy="13095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56 507 договоров</a:t>
            </a:r>
          </a:p>
        </p:txBody>
      </p:sp>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5</a:t>
            </a:r>
            <a:endParaRPr lang="ru-RU" sz="1200" dirty="0">
              <a:latin typeface="Arial Narrow" panose="020B0606020202030204" pitchFamily="34" charset="0"/>
            </a:endParaRPr>
          </a:p>
        </p:txBody>
      </p:sp>
      <p:pic>
        <p:nvPicPr>
          <p:cNvPr id="3" name="Рисунок 2"/>
          <p:cNvPicPr>
            <a:picLocks noChangeAspect="1"/>
          </p:cNvPicPr>
          <p:nvPr/>
        </p:nvPicPr>
        <p:blipFill>
          <a:blip r:embed="rId4"/>
          <a:stretch>
            <a:fillRect/>
          </a:stretch>
        </p:blipFill>
        <p:spPr>
          <a:xfrm>
            <a:off x="4114171" y="2884808"/>
            <a:ext cx="3954224" cy="5549391"/>
          </a:xfrm>
          <a:prstGeom prst="rect">
            <a:avLst/>
          </a:prstGeom>
          <a:ln cmpd="sng">
            <a:solidFill>
              <a:schemeClr val="tx1"/>
            </a:solidFill>
          </a:ln>
        </p:spPr>
      </p:pic>
      <p:sp>
        <p:nvSpPr>
          <p:cNvPr id="23" name="Скругленный прямоугольник 22"/>
          <p:cNvSpPr/>
          <p:nvPr/>
        </p:nvSpPr>
        <p:spPr>
          <a:xfrm>
            <a:off x="6962775" y="5659503"/>
            <a:ext cx="1105620" cy="1888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b="1" dirty="0" smtClean="0">
              <a:solidFill>
                <a:schemeClr val="tx1"/>
              </a:solidFill>
              <a:latin typeface="Times New Roman" panose="02020603050405020304" pitchFamily="18" charset="0"/>
              <a:cs typeface="Times New Roman" panose="02020603050405020304" pitchFamily="18" charset="0"/>
            </a:endParaRPr>
          </a:p>
          <a:p>
            <a:r>
              <a:rPr lang="ru-RU" sz="900" b="1" dirty="0" smtClean="0">
                <a:solidFill>
                  <a:schemeClr val="tx1"/>
                </a:solidFill>
                <a:latin typeface="Times New Roman" panose="02020603050405020304" pitchFamily="18" charset="0"/>
                <a:cs typeface="Times New Roman" panose="02020603050405020304" pitchFamily="18" charset="0"/>
              </a:rPr>
              <a:t>сведения о 15 903</a:t>
            </a:r>
          </a:p>
          <a:p>
            <a:r>
              <a:rPr lang="ru-RU" sz="900" b="1" dirty="0" smtClean="0">
                <a:solidFill>
                  <a:schemeClr val="tx1"/>
                </a:solidFill>
                <a:latin typeface="Times New Roman" panose="02020603050405020304" pitchFamily="18" charset="0"/>
                <a:cs typeface="Times New Roman" panose="02020603050405020304" pitchFamily="18" charset="0"/>
              </a:rPr>
              <a:t> </a:t>
            </a:r>
            <a:endParaRPr lang="ru-RU" sz="900" b="1"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a:srcRect l="10689" t="2299" r="6338" b="73181"/>
          <a:stretch/>
        </p:blipFill>
        <p:spPr>
          <a:xfrm>
            <a:off x="8270875" y="2884808"/>
            <a:ext cx="4048125" cy="1143000"/>
          </a:xfrm>
          <a:prstGeom prst="rect">
            <a:avLst/>
          </a:prstGeom>
          <a:ln>
            <a:noFill/>
          </a:ln>
        </p:spPr>
      </p:pic>
      <p:pic>
        <p:nvPicPr>
          <p:cNvPr id="10" name="Рисунок 9"/>
          <p:cNvPicPr>
            <a:picLocks noChangeAspect="1"/>
          </p:cNvPicPr>
          <p:nvPr/>
        </p:nvPicPr>
        <p:blipFill rotWithShape="1">
          <a:blip r:embed="rId6"/>
          <a:srcRect l="11789" t="17707" r="2555"/>
          <a:stretch/>
        </p:blipFill>
        <p:spPr>
          <a:xfrm>
            <a:off x="8249262" y="7130104"/>
            <a:ext cx="4069738" cy="1510659"/>
          </a:xfrm>
          <a:prstGeom prst="rect">
            <a:avLst/>
          </a:prstGeom>
          <a:ln>
            <a:noFill/>
          </a:ln>
        </p:spPr>
      </p:pic>
      <p:pic>
        <p:nvPicPr>
          <p:cNvPr id="19" name="Рисунок 18"/>
          <p:cNvPicPr>
            <a:picLocks noChangeAspect="1"/>
          </p:cNvPicPr>
          <p:nvPr/>
        </p:nvPicPr>
        <p:blipFill rotWithShape="1">
          <a:blip r:embed="rId5"/>
          <a:srcRect l="10689" t="34540" r="6338" b="10206"/>
          <a:stretch/>
        </p:blipFill>
        <p:spPr>
          <a:xfrm>
            <a:off x="8270875" y="4027807"/>
            <a:ext cx="4048125" cy="3102297"/>
          </a:xfrm>
          <a:prstGeom prst="rect">
            <a:avLst/>
          </a:prstGeom>
          <a:ln>
            <a:noFill/>
          </a:ln>
        </p:spPr>
      </p:pic>
      <p:sp>
        <p:nvSpPr>
          <p:cNvPr id="21" name="Скругленный прямоугольник 20"/>
          <p:cNvSpPr/>
          <p:nvPr/>
        </p:nvSpPr>
        <p:spPr>
          <a:xfrm>
            <a:off x="4491037" y="5867402"/>
            <a:ext cx="1743075" cy="1905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внесены в указанный реестр. </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720253" y="6477921"/>
            <a:ext cx="3284118" cy="2213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smtClean="0">
                <a:solidFill>
                  <a:schemeClr val="tx1"/>
                </a:solidFill>
                <a:latin typeface="Times New Roman" panose="02020603050405020304" pitchFamily="18" charset="0"/>
                <a:cs typeface="Times New Roman" panose="02020603050405020304" pitchFamily="18" charset="0"/>
              </a:rPr>
              <a:t>с 22 187 поставщиками на общую сумму 2 770,6 млрд  рублей.</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1711480" y="6581248"/>
            <a:ext cx="555951" cy="1790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kern="0" spc="-90" dirty="0" smtClean="0">
                <a:solidFill>
                  <a:schemeClr val="tx1"/>
                </a:solidFill>
                <a:latin typeface="Times New Roman" panose="02020603050405020304" pitchFamily="18" charset="0"/>
                <a:cs typeface="Times New Roman" panose="02020603050405020304" pitchFamily="18" charset="0"/>
              </a:rPr>
              <a:t>16  647</a:t>
            </a:r>
            <a:endParaRPr lang="ru-RU" sz="900" b="1" kern="0" spc="-90" dirty="0">
              <a:solidFill>
                <a:schemeClr val="tx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8400028" y="6760288"/>
            <a:ext cx="3867404" cy="36981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50" b="1" kern="0" spc="-90" dirty="0" smtClean="0">
              <a:solidFill>
                <a:schemeClr val="tx1"/>
              </a:solidFill>
              <a:latin typeface="Times New Roman" panose="02020603050405020304" pitchFamily="18" charset="0"/>
              <a:cs typeface="Times New Roman" panose="02020603050405020304" pitchFamily="18" charset="0"/>
            </a:endParaRPr>
          </a:p>
          <a:p>
            <a:pPr algn="just"/>
            <a:r>
              <a:rPr lang="ru-RU" sz="900" b="1" kern="0" spc="-90" dirty="0" smtClean="0">
                <a:solidFill>
                  <a:schemeClr val="tx1"/>
                </a:solidFill>
                <a:latin typeface="Times New Roman" panose="02020603050405020304" pitchFamily="18" charset="0"/>
                <a:cs typeface="Times New Roman" panose="02020603050405020304" pitchFamily="18" charset="0"/>
              </a:rPr>
              <a:t>являются субъектами </a:t>
            </a:r>
            <a:r>
              <a:rPr lang="ru-RU" sz="900" b="1" kern="0" spc="-90" dirty="0">
                <a:solidFill>
                  <a:schemeClr val="tx1"/>
                </a:solidFill>
                <a:latin typeface="Times New Roman" panose="02020603050405020304" pitchFamily="18" charset="0"/>
                <a:cs typeface="Times New Roman" panose="02020603050405020304" pitchFamily="18" charset="0"/>
              </a:rPr>
              <a:t>МСП, с которыми заключено 36 254 договора на общую сумму </a:t>
            </a:r>
            <a:r>
              <a:rPr lang="ru-RU" sz="1400" b="1" kern="0" spc="-90" dirty="0">
                <a:solidFill>
                  <a:schemeClr val="tx1"/>
                </a:solidFill>
                <a:latin typeface="Times New Roman" panose="02020603050405020304" pitchFamily="18" charset="0"/>
                <a:cs typeface="Times New Roman" panose="02020603050405020304" pitchFamily="18" charset="0"/>
              </a:rPr>
              <a:t>491,9 </a:t>
            </a:r>
            <a:r>
              <a:rPr lang="ru-RU" sz="900" b="1" kern="0" spc="-90" dirty="0">
                <a:solidFill>
                  <a:schemeClr val="tx1"/>
                </a:solidFill>
                <a:latin typeface="Times New Roman" panose="02020603050405020304" pitchFamily="18" charset="0"/>
                <a:cs typeface="Times New Roman" panose="02020603050405020304" pitchFamily="18" charset="0"/>
              </a:rPr>
              <a:t>млрд рублей</a:t>
            </a:r>
          </a:p>
          <a:p>
            <a:pPr algn="just"/>
            <a:endParaRPr lang="ru-RU" sz="1050" b="1" kern="0" spc="-9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238512" y="2891120"/>
            <a:ext cx="4028919" cy="5543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Рисунок 29"/>
          <p:cNvPicPr>
            <a:picLocks noChangeAspect="1"/>
          </p:cNvPicPr>
          <p:nvPr/>
        </p:nvPicPr>
        <p:blipFill>
          <a:blip r:embed="rId7"/>
          <a:stretch>
            <a:fillRect/>
          </a:stretch>
        </p:blipFill>
        <p:spPr>
          <a:xfrm>
            <a:off x="10793720" y="84614"/>
            <a:ext cx="1525280" cy="790590"/>
          </a:xfrm>
          <a:prstGeom prst="rect">
            <a:avLst/>
          </a:prstGeom>
        </p:spPr>
      </p:pic>
      <p:pic>
        <p:nvPicPr>
          <p:cNvPr id="31" name="Рисунок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27" y="0"/>
            <a:ext cx="2163618" cy="984251"/>
          </a:xfrm>
          <a:prstGeom prst="rect">
            <a:avLst/>
          </a:prstGeom>
        </p:spPr>
      </p:pic>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4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244570"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68275" y="7939422"/>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smtClean="0">
                <a:solidFill>
                  <a:schemeClr val="bg2">
                    <a:lumMod val="50000"/>
                  </a:schemeClr>
                </a:solidFill>
                <a:latin typeface="Arial Narrow" panose="020B0606020202030204" pitchFamily="34" charset="0"/>
              </a:rPr>
              <a:t>** - данные Счетной </a:t>
            </a:r>
            <a:r>
              <a:rPr lang="ru-RU" sz="1000" b="1" i="1" dirty="0">
                <a:solidFill>
                  <a:schemeClr val="bg2">
                    <a:lumMod val="50000"/>
                  </a:schemeClr>
                </a:solidFill>
                <a:latin typeface="Arial Narrow" panose="020B0606020202030204" pitchFamily="34" charset="0"/>
              </a:rPr>
              <a:t>палаты Российской Федерации по итогам 2015 </a:t>
            </a:r>
            <a:r>
              <a:rPr lang="ru-RU" sz="1000" b="1" i="1" dirty="0" smtClean="0">
                <a:solidFill>
                  <a:schemeClr val="bg2">
                    <a:lumMod val="50000"/>
                  </a:schemeClr>
                </a:solidFill>
                <a:latin typeface="Arial Narrow" panose="020B0606020202030204" pitchFamily="34" charset="0"/>
              </a:rPr>
              <a:t>г. </a:t>
            </a:r>
            <a:r>
              <a:rPr lang="ru-RU" sz="1000" b="1" i="1" dirty="0">
                <a:solidFill>
                  <a:schemeClr val="bg2">
                    <a:lumMod val="50000"/>
                  </a:schemeClr>
                </a:solidFill>
                <a:latin typeface="Arial Narrow" panose="020B0606020202030204" pitchFamily="34" charset="0"/>
              </a:rPr>
              <a:t>и </a:t>
            </a:r>
            <a:r>
              <a:rPr lang="ru-RU" sz="1000" b="1" i="1" dirty="0" smtClean="0">
                <a:solidFill>
                  <a:schemeClr val="bg2">
                    <a:lumMod val="50000"/>
                  </a:schemeClr>
                </a:solidFill>
                <a:latin typeface="Arial Narrow" panose="020B0606020202030204" pitchFamily="34" charset="0"/>
              </a:rPr>
              <a:t>данные Минэкономразвития России по итогам первого </a:t>
            </a:r>
            <a:r>
              <a:rPr lang="ru-RU" sz="1000" b="1" i="1" dirty="0">
                <a:solidFill>
                  <a:schemeClr val="bg2">
                    <a:lumMod val="50000"/>
                  </a:schemeClr>
                </a:solidFill>
                <a:latin typeface="Arial Narrow" panose="020B0606020202030204" pitchFamily="34" charset="0"/>
              </a:rPr>
              <a:t>полугодия 2016 </a:t>
            </a:r>
            <a:r>
              <a:rPr lang="ru-RU" sz="1000" b="1" i="1" dirty="0" smtClean="0">
                <a:solidFill>
                  <a:schemeClr val="bg2">
                    <a:lumMod val="50000"/>
                  </a:schemeClr>
                </a:solidFill>
                <a:latin typeface="Arial Narrow" panose="020B0606020202030204" pitchFamily="34" charset="0"/>
              </a:rPr>
              <a:t>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3850382" y="25445"/>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a:t>
            </a:r>
            <a:r>
              <a:rPr lang="ru-RU" sz="2000" b="1" dirty="0">
                <a:solidFill>
                  <a:schemeClr val="accent5">
                    <a:lumMod val="75000"/>
                  </a:schemeClr>
                </a:solidFill>
                <a:latin typeface="Arial Narrow" panose="020B0606020202030204" pitchFamily="34" charset="0"/>
                <a:cs typeface="Times New Roman" panose="02020603050405020304" pitchFamily="18" charset="0"/>
              </a:rPr>
              <a:t>субъектов </a:t>
            </a: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3" name="Скругленный прямоугольник 42"/>
          <p:cNvSpPr/>
          <p:nvPr/>
        </p:nvSpPr>
        <p:spPr>
          <a:xfrm>
            <a:off x="282575"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339775" y="3991509"/>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Уровень конкуренции</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(среднее количество заявок, поданных </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на участие в закупках)</a:t>
            </a:r>
            <a:endParaRPr lang="ru-RU" sz="1400" b="1" i="1" kern="1200" dirty="0">
              <a:latin typeface="Arial Narrow" panose="020B0606020202030204" pitchFamily="34" charset="0"/>
            </a:endParaRPr>
          </a:p>
        </p:txBody>
      </p:sp>
      <p:grpSp>
        <p:nvGrpSpPr>
          <p:cNvPr id="16" name="Группа 15"/>
          <p:cNvGrpSpPr/>
          <p:nvPr/>
        </p:nvGrpSpPr>
        <p:grpSpPr>
          <a:xfrm>
            <a:off x="258416" y="5632672"/>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spcAft>
                  <a:spcPts val="0"/>
                </a:spcAft>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2250650"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2305082" y="6117840"/>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1800" kern="1200" dirty="0" smtClean="0">
                <a:solidFill>
                  <a:schemeClr val="tx1"/>
                </a:solidFill>
                <a:latin typeface="Arial Narrow" panose="020B0606020202030204" pitchFamily="34" charset="0"/>
              </a:rPr>
              <a:t> </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1,69</a:t>
            </a:r>
            <a:endParaRPr lang="ru-RU" sz="2400" b="1" kern="1200" dirty="0">
              <a:solidFill>
                <a:schemeClr val="accent1">
                  <a:lumMod val="50000"/>
                </a:schemeClr>
              </a:solidFill>
              <a:latin typeface="Arial Narrow" panose="020B0606020202030204" pitchFamily="34" charset="0"/>
            </a:endParaRPr>
          </a:p>
        </p:txBody>
      </p:sp>
      <p:sp>
        <p:nvSpPr>
          <p:cNvPr id="37" name="Скругленный прямоугольник 36"/>
          <p:cNvSpPr/>
          <p:nvPr/>
        </p:nvSpPr>
        <p:spPr>
          <a:xfrm>
            <a:off x="4326644"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4648018" y="4055009"/>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Экономия</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(разница между начальной (максимальной) ценой и ценой заключенного договора) </a:t>
            </a:r>
            <a:endParaRPr lang="ru-RU" sz="1400" b="1" i="1" kern="1200" dirty="0">
              <a:latin typeface="Arial Narrow" panose="020B0606020202030204" pitchFamily="34" charset="0"/>
            </a:endParaRPr>
          </a:p>
        </p:txBody>
      </p:sp>
      <p:sp>
        <p:nvSpPr>
          <p:cNvPr id="35" name="Скругленный прямоугольник 34"/>
          <p:cNvSpPr/>
          <p:nvPr/>
        </p:nvSpPr>
        <p:spPr>
          <a:xfrm>
            <a:off x="4423389" y="5685224"/>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4256278"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r>
              <a:rPr lang="ru-RU" sz="1800" b="1" kern="1200" dirty="0" smtClean="0">
                <a:solidFill>
                  <a:schemeClr val="tx1"/>
                </a:solidFill>
                <a:latin typeface="Arial Narrow" panose="020B0606020202030204" pitchFamily="34" charset="0"/>
              </a:rPr>
              <a:t>Закупки </a:t>
            </a:r>
          </a:p>
          <a:p>
            <a:pPr lvl="0" algn="ctr" defTabSz="800100" rtl="0"/>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6336226"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6425573"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a:t>
            </a:r>
            <a:endParaRPr lang="ru-RU" sz="2400" b="1" kern="1200" dirty="0">
              <a:solidFill>
                <a:schemeClr val="accent1">
                  <a:lumMod val="50000"/>
                </a:schemeClr>
              </a:solidFill>
              <a:latin typeface="Arial Narrow" panose="020B0606020202030204" pitchFamily="34" charset="0"/>
            </a:endParaRPr>
          </a:p>
        </p:txBody>
      </p:sp>
      <p:sp>
        <p:nvSpPr>
          <p:cNvPr id="31" name="Скругленный прямоугольник 30"/>
          <p:cNvSpPr/>
          <p:nvPr/>
        </p:nvSpPr>
        <p:spPr>
          <a:xfrm>
            <a:off x="8393817"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8696067" y="4067709"/>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Закупки </a:t>
            </a:r>
          </a:p>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у единственного поставщика</a:t>
            </a:r>
            <a:endParaRPr lang="ru-RU" sz="2800" b="1" kern="1200" dirty="0">
              <a:solidFill>
                <a:schemeClr val="accent2"/>
              </a:solidFill>
              <a:latin typeface="Arial Narrow" panose="020B0606020202030204" pitchFamily="34" charset="0"/>
            </a:endParaRPr>
          </a:p>
        </p:txBody>
      </p:sp>
      <p:sp>
        <p:nvSpPr>
          <p:cNvPr id="28" name="Скругленный прямоугольник 27"/>
          <p:cNvSpPr/>
          <p:nvPr/>
        </p:nvSpPr>
        <p:spPr>
          <a:xfrm>
            <a:off x="8502958"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8458368" y="5674715"/>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 </a:t>
            </a:r>
          </a:p>
          <a:p>
            <a:pPr lvl="0" algn="ctr" defTabSz="800100" rtl="0">
              <a:spcBef>
                <a:spcPts val="600"/>
              </a:spcBef>
              <a:spcAft>
                <a:spcPts val="0"/>
              </a:spcAft>
            </a:pPr>
            <a:r>
              <a:rPr lang="ru-RU" sz="2400" b="1" kern="1200" dirty="0" smtClean="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0431069"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0344506"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 </a:t>
            </a: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2400" b="1" kern="1200" dirty="0" smtClean="0">
                <a:solidFill>
                  <a:schemeClr val="accent1">
                    <a:lumMod val="50000"/>
                  </a:schemeClr>
                </a:solidFill>
                <a:latin typeface="Arial Narrow" panose="020B0606020202030204" pitchFamily="34" charset="0"/>
              </a:rPr>
              <a:t>63% </a:t>
            </a:r>
            <a:endParaRPr lang="ru-RU" sz="2400" b="1" kern="1200" dirty="0">
              <a:solidFill>
                <a:schemeClr val="accent1">
                  <a:lumMod val="50000"/>
                </a:schemeClr>
              </a:solidFill>
              <a:latin typeface="Arial Narrow" panose="020B0606020202030204" pitchFamily="34" charset="0"/>
            </a:endParaRPr>
          </a:p>
        </p:txBody>
      </p:sp>
      <p:sp>
        <p:nvSpPr>
          <p:cNvPr id="69" name="Прямоугольник 68"/>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6</a:t>
            </a:r>
            <a:endParaRPr lang="ru-RU" sz="1200" dirty="0">
              <a:latin typeface="Arial Narrow" panose="020B0606020202030204" pitchFamily="34" charset="0"/>
            </a:endParaRPr>
          </a:p>
        </p:txBody>
      </p:sp>
      <p:sp>
        <p:nvSpPr>
          <p:cNvPr id="4" name="Прямоугольник 3"/>
          <p:cNvSpPr/>
          <p:nvPr/>
        </p:nvSpPr>
        <p:spPr>
          <a:xfrm>
            <a:off x="8458368" y="7594359"/>
            <a:ext cx="1795683"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298881" y="7581907"/>
            <a:ext cx="1968038"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358252" y="7570765"/>
            <a:ext cx="1872628" cy="369332"/>
          </a:xfrm>
          <a:prstGeom prst="rect">
            <a:avLst/>
          </a:prstGeom>
          <a:ln>
            <a:noFill/>
          </a:ln>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283442"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4257479" y="755299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8448894"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1122317" y="720182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5214157" y="7197182"/>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9301423" y="7215220"/>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0779279" y="50340"/>
            <a:ext cx="1525280" cy="790590"/>
          </a:xfrm>
          <a:prstGeom prst="rect">
            <a:avLst/>
          </a:prstGeom>
        </p:spPr>
      </p:pic>
      <p:sp>
        <p:nvSpPr>
          <p:cNvPr id="62" name="Скругленный прямоугольник 6"/>
          <p:cNvSpPr/>
          <p:nvPr/>
        </p:nvSpPr>
        <p:spPr>
          <a:xfrm>
            <a:off x="3108124" y="2193101"/>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000" b="1" kern="1200"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3871402" y="1943473"/>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1 219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3,42%</a:t>
            </a:r>
            <a:r>
              <a:rPr lang="ru-RU" sz="1600" kern="1200" dirty="0" smtClean="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3 655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10,2%</a:t>
            </a:r>
            <a:r>
              <a:rPr lang="ru-RU" sz="1600" kern="1200" dirty="0" smtClean="0">
                <a:solidFill>
                  <a:schemeClr val="tx1"/>
                </a:solidFill>
                <a:latin typeface="Arial Narrow" panose="020B0606020202030204" pitchFamily="34" charset="0"/>
                <a:cs typeface="Arial" panose="020B0604020202020204" pitchFamily="34" charset="0"/>
              </a:rPr>
              <a:t>)  адрес не является уникальным</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7" name="Стрелка вправо 12"/>
          <p:cNvSpPr/>
          <p:nvPr/>
        </p:nvSpPr>
        <p:spPr>
          <a:xfrm>
            <a:off x="3875177"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2008 </a:t>
            </a:r>
            <a:r>
              <a:rPr lang="ru-RU" sz="1600" kern="1200" dirty="0" smtClean="0">
                <a:solidFill>
                  <a:schemeClr val="tx1"/>
                </a:solidFill>
                <a:latin typeface="Arial Narrow" panose="020B0606020202030204" pitchFamily="34" charset="0"/>
                <a:cs typeface="Arial" panose="020B0604020202020204" pitchFamily="34" charset="0"/>
              </a:rPr>
              <a:t>году</a:t>
            </a:r>
            <a:endParaRPr lang="ru-RU" sz="1600" kern="1200" dirty="0">
              <a:solidFill>
                <a:schemeClr val="tx1"/>
              </a:solidFill>
              <a:latin typeface="Arial Narrow" panose="020B0606020202030204" pitchFamily="34" charset="0"/>
              <a:cs typeface="Arial" panose="020B0604020202020204" pitchFamily="34" charset="0"/>
            </a:endParaRP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2012</a:t>
            </a:r>
            <a:r>
              <a:rPr lang="ru-RU" sz="1600" kern="1200" dirty="0" smtClean="0">
                <a:solidFill>
                  <a:schemeClr val="tx1"/>
                </a:solidFill>
                <a:latin typeface="Arial Narrow" panose="020B0606020202030204" pitchFamily="34" charset="0"/>
                <a:cs typeface="Arial" panose="020B0604020202020204" pitchFamily="34" charset="0"/>
              </a:rPr>
              <a:t> году</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8" name="Стрелка вправо 16"/>
          <p:cNvSpPr/>
          <p:nvPr/>
        </p:nvSpPr>
        <p:spPr>
          <a:xfrm>
            <a:off x="3871402" y="3552100"/>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8001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a:t>
            </a:r>
            <a:r>
              <a:rPr lang="ru-RU" sz="1600" b="1" kern="1200" dirty="0" smtClean="0">
                <a:solidFill>
                  <a:schemeClr val="tx1"/>
                </a:solidFill>
                <a:latin typeface="Arial Narrow" panose="020B0606020202030204" pitchFamily="34" charset="0"/>
                <a:cs typeface="Arial" panose="020B0604020202020204" pitchFamily="34" charset="0"/>
              </a:rPr>
              <a:t> 19 732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55,4% </a:t>
            </a:r>
            <a:r>
              <a:rPr lang="ru-RU" sz="1600" kern="1200" dirty="0" smtClean="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endParaRPr lang="ru-RU" sz="1600" kern="1200" dirty="0">
              <a:solidFill>
                <a:schemeClr val="tx1"/>
              </a:solidFill>
              <a:latin typeface="Arial Narrow" panose="020B0606020202030204" pitchFamily="34" charset="0"/>
              <a:cs typeface="Arial" panose="020B0604020202020204" pitchFamily="34" charset="0"/>
            </a:endParaRPr>
          </a:p>
        </p:txBody>
      </p:sp>
      <p:grpSp>
        <p:nvGrpSpPr>
          <p:cNvPr id="72" name="Группа 71"/>
          <p:cNvGrpSpPr/>
          <p:nvPr/>
        </p:nvGrpSpPr>
        <p:grpSpPr>
          <a:xfrm>
            <a:off x="282575"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lvl="0"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3857953" y="1145204"/>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a:t>
            </a:r>
            <a:r>
              <a:rPr lang="ru-RU" sz="1600" dirty="0" smtClean="0">
                <a:latin typeface="Arial Narrow" panose="020B0606020202030204" pitchFamily="34" charset="0"/>
                <a:cs typeface="Arial" panose="020B0604020202020204" pitchFamily="34" charset="0"/>
              </a:rPr>
              <a:t>поставщика </a:t>
            </a:r>
            <a:r>
              <a:rPr lang="ru-RU" sz="1600" dirty="0">
                <a:latin typeface="Arial Narrow" panose="020B0606020202030204" pitchFamily="34" charset="0"/>
                <a:cs typeface="Arial" panose="020B0604020202020204" pitchFamily="34" charset="0"/>
              </a:rPr>
              <a:t>(</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a:t>
            </a:r>
            <a:r>
              <a:rPr lang="ru-RU" sz="1600" dirty="0" smtClean="0">
                <a:latin typeface="Arial Narrow" panose="020B0606020202030204" pitchFamily="34" charset="0"/>
                <a:cs typeface="Arial" panose="020B0604020202020204" pitchFamily="34" charset="0"/>
              </a:rPr>
              <a:t>и </a:t>
            </a:r>
            <a:r>
              <a:rPr lang="ru-RU" sz="1600" dirty="0">
                <a:latin typeface="Arial Narrow" panose="020B0606020202030204" pitchFamily="34" charset="0"/>
                <a:cs typeface="Arial" panose="020B0604020202020204" pitchFamily="34" charset="0"/>
              </a:rPr>
              <a:t>дочерними хозяйственными обществами</a:t>
            </a:r>
          </a:p>
        </p:txBody>
      </p:sp>
      <p:grpSp>
        <p:nvGrpSpPr>
          <p:cNvPr id="80" name="Группа 79"/>
          <p:cNvGrpSpPr/>
          <p:nvPr/>
        </p:nvGrpSpPr>
        <p:grpSpPr>
          <a:xfrm>
            <a:off x="298345"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lvl="0"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303604"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lvl="0"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308864"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заключенных с </a:t>
              </a:r>
              <a:r>
                <a:rPr lang="ru-RU" sz="1400" b="1" dirty="0">
                  <a:latin typeface="Arial Narrow" panose="020B0606020202030204" pitchFamily="34" charset="0"/>
                  <a:cs typeface="Arial" panose="020B0604020202020204" pitchFamily="34" charset="0"/>
                </a:rPr>
                <a:t>субъектами МСП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с одним или </a:t>
              </a:r>
              <a:r>
                <a:rPr lang="ru-RU" sz="1400" b="1" dirty="0">
                  <a:latin typeface="Arial Narrow" panose="020B0606020202030204" pitchFamily="34" charset="0"/>
                  <a:cs typeface="Arial" panose="020B0604020202020204" pitchFamily="34" charset="0"/>
                </a:rPr>
                <a:t>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6554240"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301308"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9065706"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4058292"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3861224" y="58548"/>
            <a:ext cx="8442156" cy="666162"/>
          </a:xfrm>
          <a:prstGeom prst="rect">
            <a:avLst/>
          </a:prstGeom>
          <a:noFill/>
        </p:spPr>
        <p:txBody>
          <a:bodyPr wrap="non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32" name="Рисунок 31"/>
          <p:cNvPicPr>
            <a:picLocks noChangeAspect="1"/>
          </p:cNvPicPr>
          <p:nvPr/>
        </p:nvPicPr>
        <p:blipFill>
          <a:blip r:embed="rId4"/>
          <a:stretch>
            <a:fillRect/>
          </a:stretch>
        </p:blipFill>
        <p:spPr>
          <a:xfrm>
            <a:off x="9132551"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0" name="Прямоугольник 39"/>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7</a:t>
            </a:r>
            <a:endParaRPr lang="ru-RU" sz="1200" dirty="0">
              <a:latin typeface="Arial Narrow" panose="020B0606020202030204" pitchFamily="34" charset="0"/>
            </a:endParaRPr>
          </a:p>
        </p:txBody>
      </p:sp>
      <p:cxnSp>
        <p:nvCxnSpPr>
          <p:cNvPr id="17" name="Прямая соединительная линия 16"/>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5133617" y="1292186"/>
            <a:ext cx="2827434" cy="1182842"/>
          </a:xfrm>
          <a:prstGeom prst="rect">
            <a:avLst/>
          </a:prstGeom>
          <a:ln>
            <a:solidFill>
              <a:srgbClr val="E7F5FE"/>
            </a:solidFill>
          </a:ln>
          <a:effectLst/>
        </p:spPr>
      </p:pic>
      <p:sp>
        <p:nvSpPr>
          <p:cNvPr id="36" name="Полилиния 35"/>
          <p:cNvSpPr/>
          <p:nvPr/>
        </p:nvSpPr>
        <p:spPr>
          <a:xfrm>
            <a:off x="9119706" y="2767256"/>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категории </a:t>
            </a:r>
            <a:r>
              <a:rPr lang="ru-RU" sz="1100" b="0" kern="1200" dirty="0" smtClean="0">
                <a:latin typeface="Arial Narrow" panose="020B0606020202030204" pitchFamily="34" charset="0"/>
              </a:rPr>
              <a:t>субъекта МСП </a:t>
            </a:r>
            <a:r>
              <a:rPr lang="ru-RU" sz="1100" kern="1200" dirty="0" smtClean="0">
                <a:latin typeface="Arial Narrow" panose="020B0606020202030204" pitchFamily="34" charset="0"/>
              </a:rPr>
              <a:t>(микропредприятие, малое предприятие или среднее предприятие);</a:t>
            </a:r>
            <a:endParaRPr lang="ru-RU" sz="1100"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лицензиях</a:t>
            </a:r>
            <a:r>
              <a:rPr lang="ru-RU" sz="1100" kern="1200" dirty="0" smtClean="0">
                <a:latin typeface="Arial Narrow" panose="020B0606020202030204" pitchFamily="34" charset="0"/>
              </a:rPr>
              <a:t>, полученных юридическим лицом, индивидуальным предпринимателем.</a:t>
            </a:r>
            <a:endParaRPr lang="ru-RU" sz="1100" b="1" kern="1200" dirty="0">
              <a:latin typeface="Arial Narrow" panose="020B0606020202030204" pitchFamily="34" charset="0"/>
            </a:endParaRPr>
          </a:p>
        </p:txBody>
      </p:sp>
      <p:sp>
        <p:nvSpPr>
          <p:cNvPr id="38" name="Полилиния 37"/>
          <p:cNvSpPr/>
          <p:nvPr/>
        </p:nvSpPr>
        <p:spPr>
          <a:xfrm>
            <a:off x="9132552"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производимой </a:t>
            </a:r>
            <a:r>
              <a:rPr lang="ru-RU" sz="1100" kern="1200" dirty="0" smtClean="0">
                <a:latin typeface="Arial Narrow" panose="020B0606020202030204" pitchFamily="34" charset="0"/>
              </a:rPr>
              <a:t>юридическим лицом, индивидуальным предпринимателем </a:t>
            </a:r>
            <a:r>
              <a:rPr lang="ru-RU" sz="1100" b="1" kern="1200" dirty="0" smtClean="0">
                <a:latin typeface="Arial Narrow" panose="020B0606020202030204" pitchFamily="34" charset="0"/>
              </a:rPr>
              <a:t>продукции</a:t>
            </a:r>
            <a:r>
              <a:rPr lang="ru-RU" sz="1100" kern="1200" dirty="0" smtClean="0">
                <a:latin typeface="Arial Narrow" panose="020B0606020202030204" pitchFamily="34" charset="0"/>
              </a:rPr>
              <a:t> (в соответствии с ОКВЭД-2 и ОКПД-2) </a:t>
            </a:r>
            <a:r>
              <a:rPr lang="ru-RU" sz="1100" b="1" kern="1200" dirty="0" smtClean="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0" kern="1200" dirty="0" smtClean="0">
                <a:latin typeface="Arial Narrow" panose="020B0606020202030204" pitchFamily="34" charset="0"/>
              </a:rPr>
              <a:t>об участии в</a:t>
            </a:r>
            <a:r>
              <a:rPr lang="ru-RU" sz="1100" b="1" kern="1200" dirty="0" smtClean="0">
                <a:latin typeface="Arial Narrow" panose="020B0606020202030204" pitchFamily="34" charset="0"/>
              </a:rPr>
              <a:t> программах партнерства;</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контрактах</a:t>
            </a:r>
            <a:r>
              <a:rPr lang="ru-RU" sz="1100" b="0" kern="1200" dirty="0" smtClean="0">
                <a:latin typeface="Arial Narrow" panose="020B0606020202030204" pitchFamily="34" charset="0"/>
              </a:rPr>
              <a:t>, заключенных в соответствии </a:t>
            </a:r>
            <a:r>
              <a:rPr lang="ru-RU" sz="1100" b="1" kern="1200" dirty="0" smtClean="0">
                <a:latin typeface="Arial Narrow" panose="020B0606020202030204" pitchFamily="34" charset="0"/>
              </a:rPr>
              <a:t>с Законом №44-ФЗ, и (или) договорах</a:t>
            </a:r>
            <a:r>
              <a:rPr lang="ru-RU" sz="1100" b="0" kern="1200" dirty="0" smtClean="0">
                <a:latin typeface="Arial Narrow" panose="020B0606020202030204" pitchFamily="34" charset="0"/>
              </a:rPr>
              <a:t>, заключенных в соответствии с </a:t>
            </a:r>
            <a:r>
              <a:rPr lang="ru-RU" sz="1100" b="1" kern="1200" dirty="0" smtClean="0">
                <a:latin typeface="Arial Narrow" panose="020B0606020202030204" pitchFamily="34" charset="0"/>
              </a:rPr>
              <a:t>Законом №223-ФЗ.</a:t>
            </a:r>
            <a:endParaRPr lang="ru-RU" sz="1100" b="1" kern="1200" dirty="0">
              <a:latin typeface="Arial Narrow" panose="020B0606020202030204" pitchFamily="34" charset="0"/>
            </a:endParaRPr>
          </a:p>
        </p:txBody>
      </p:sp>
      <p:sp>
        <p:nvSpPr>
          <p:cNvPr id="2" name="Прямоугольник 1"/>
          <p:cNvSpPr/>
          <p:nvPr/>
        </p:nvSpPr>
        <p:spPr>
          <a:xfrm>
            <a:off x="9119707" y="2473064"/>
            <a:ext cx="3125774" cy="4247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Общие сведения, получаемые из </a:t>
            </a:r>
            <a:r>
              <a:rPr lang="ru-RU" sz="1200" b="1" dirty="0">
                <a:solidFill>
                  <a:schemeClr val="lt1"/>
                </a:solidFill>
                <a:latin typeface="Arial Narrow" panose="020B0606020202030204" pitchFamily="34" charset="0"/>
                <a:cs typeface="Times New Roman" panose="02020603050405020304" pitchFamily="18" charset="0"/>
              </a:rPr>
              <a:t>ЕГРЮЛ, ЕГРИП:</a:t>
            </a:r>
            <a:endParaRPr lang="ru-RU" sz="1200" dirty="0">
              <a:latin typeface="Arial Narrow" panose="020B0606020202030204" pitchFamily="34" charset="0"/>
            </a:endParaRPr>
          </a:p>
        </p:txBody>
      </p:sp>
      <p:sp>
        <p:nvSpPr>
          <p:cNvPr id="4" name="Прямоугольник 3"/>
          <p:cNvSpPr/>
          <p:nvPr/>
        </p:nvSpPr>
        <p:spPr>
          <a:xfrm>
            <a:off x="9119706" y="3666726"/>
            <a:ext cx="3125775" cy="4247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a:solidFill>
                  <a:schemeClr val="bg1"/>
                </a:solidFill>
                <a:latin typeface="Arial Narrow" panose="020B0606020202030204" pitchFamily="34" charset="0"/>
              </a:rPr>
              <a:t>Сведения, </a:t>
            </a:r>
            <a:r>
              <a:rPr lang="ru-RU" sz="1200" b="1" dirty="0" smtClean="0">
                <a:solidFill>
                  <a:schemeClr val="bg1"/>
                </a:solidFill>
                <a:latin typeface="Arial Narrow" panose="020B0606020202030204" pitchFamily="34" charset="0"/>
              </a:rPr>
              <a:t>предоставляемые </a:t>
            </a:r>
            <a:r>
              <a:rPr lang="ru-RU" sz="1200" b="1" dirty="0">
                <a:solidFill>
                  <a:schemeClr val="bg1"/>
                </a:solidFill>
                <a:latin typeface="Arial Narrow" panose="020B0606020202030204" pitchFamily="34" charset="0"/>
              </a:rPr>
              <a:t>субъектами МСП </a:t>
            </a:r>
            <a:endParaRPr lang="ru-RU" sz="1200" b="1" dirty="0" smtClean="0">
              <a:solidFill>
                <a:schemeClr val="bg1"/>
              </a:solidFill>
              <a:latin typeface="Arial Narrow" panose="020B0606020202030204" pitchFamily="34" charset="0"/>
            </a:endParaRPr>
          </a:p>
          <a:p>
            <a:pPr lvl="0" indent="-36000" defTabSz="711200">
              <a:lnSpc>
                <a:spcPct val="90000"/>
              </a:lnSpc>
              <a:spcBef>
                <a:spcPct val="0"/>
              </a:spcBef>
            </a:pPr>
            <a:r>
              <a:rPr lang="ru-RU" sz="1200" b="1" dirty="0" smtClean="0">
                <a:solidFill>
                  <a:schemeClr val="bg1"/>
                </a:solidFill>
                <a:latin typeface="Arial Narrow" panose="020B0606020202030204" pitchFamily="34" charset="0"/>
              </a:rPr>
              <a:t>в заявительном порядке:</a:t>
            </a:r>
            <a:endParaRPr lang="ru-RU" sz="12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6"/>
          <a:stretch>
            <a:fillRect/>
          </a:stretch>
        </p:blipFill>
        <p:spPr>
          <a:xfrm>
            <a:off x="378349" y="1100020"/>
            <a:ext cx="3365894" cy="1328200"/>
          </a:xfrm>
          <a:prstGeom prst="rect">
            <a:avLst/>
          </a:prstGeom>
          <a:effectLst/>
        </p:spPr>
      </p:pic>
      <p:sp>
        <p:nvSpPr>
          <p:cNvPr id="31" name="Полилиния 30"/>
          <p:cNvSpPr/>
          <p:nvPr/>
        </p:nvSpPr>
        <p:spPr>
          <a:xfrm>
            <a:off x="361933"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a:t>
            </a:r>
            <a:r>
              <a:rPr lang="ru-RU" sz="1100" dirty="0" smtClean="0">
                <a:latin typeface="Arial Narrow" panose="020B0606020202030204" pitchFamily="34" charset="0"/>
              </a:rPr>
              <a:t>фициальный </a:t>
            </a:r>
            <a:r>
              <a:rPr lang="ru-RU" sz="1100" dirty="0">
                <a:latin typeface="Arial Narrow" panose="020B0606020202030204" pitchFamily="34" charset="0"/>
              </a:rPr>
              <a:t>сайт единой информационной системы в сфере закупок в информационно-телекоммуникационной сети Интернет </a:t>
            </a:r>
            <a:r>
              <a:rPr lang="ru-RU" sz="1100" dirty="0" smtClean="0">
                <a:latin typeface="Arial Narrow" panose="020B0606020202030204" pitchFamily="34" charset="0"/>
              </a:rPr>
              <a:t>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smtClean="0">
                <a:latin typeface="Arial Narrow" panose="020B0606020202030204" pitchFamily="34" charset="0"/>
              </a:rPr>
              <a:t>.</a:t>
            </a:r>
            <a:endParaRPr lang="ru-RU" sz="1100" b="1" kern="1200" dirty="0">
              <a:latin typeface="Arial Narrow" panose="020B0606020202030204" pitchFamily="34" charset="0"/>
            </a:endParaRPr>
          </a:p>
        </p:txBody>
      </p:sp>
      <p:sp>
        <p:nvSpPr>
          <p:cNvPr id="34" name="Полилиния 33"/>
          <p:cNvSpPr/>
          <p:nvPr/>
        </p:nvSpPr>
        <p:spPr>
          <a:xfrm>
            <a:off x="356931" y="4468688"/>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a:t>
            </a:r>
            <a:r>
              <a:rPr lang="ru-RU" sz="1100" b="1" dirty="0" smtClean="0">
                <a:latin typeface="Arial Narrow" panose="020B0606020202030204" pitchFamily="34" charset="0"/>
              </a:rPr>
              <a:t>№44-ФЗ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a:t>
            </a:r>
            <a:r>
              <a:rPr lang="ru-RU" sz="1100" b="1" dirty="0" smtClean="0">
                <a:latin typeface="Arial Narrow" panose="020B0606020202030204" pitchFamily="34" charset="0"/>
              </a:rPr>
              <a:t>№223-ФЗ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358353" y="2457905"/>
            <a:ext cx="33702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358352" y="4381451"/>
            <a:ext cx="3370239"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Порядок размещения:</a:t>
            </a:r>
            <a:endParaRPr lang="ru-RU" sz="1200" b="1" dirty="0">
              <a:solidFill>
                <a:schemeClr val="bg1"/>
              </a:solidFill>
              <a:latin typeface="Arial Narrow" panose="020B0606020202030204" pitchFamily="34" charset="0"/>
            </a:endParaRPr>
          </a:p>
        </p:txBody>
      </p:sp>
      <p:sp>
        <p:nvSpPr>
          <p:cNvPr id="42" name="Полилиния 41"/>
          <p:cNvSpPr/>
          <p:nvPr/>
        </p:nvSpPr>
        <p:spPr>
          <a:xfrm>
            <a:off x="4135812" y="5406176"/>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ЕПГУ </a:t>
            </a:r>
            <a:r>
              <a:rPr lang="ru-RU" sz="1100" dirty="0">
                <a:latin typeface="Arial Narrow" panose="020B0606020202030204" pitchFamily="34" charset="0"/>
              </a:rPr>
              <a:t>(Единый портал государственных и муниципальных услуг) – федеральная государственная информационная система.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Обеспечивает </a:t>
            </a:r>
            <a:r>
              <a:rPr lang="ru-RU" sz="1100" b="1" dirty="0">
                <a:latin typeface="Arial Narrow" panose="020B0606020202030204" pitchFamily="34" charset="0"/>
              </a:rPr>
              <a:t>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6390527"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a:t>
            </a:r>
            <a:r>
              <a:rPr lang="ru-RU" sz="1100" dirty="0" smtClean="0">
                <a:latin typeface="Arial Narrow" panose="020B0606020202030204" pitchFamily="34" charset="0"/>
              </a:rPr>
              <a:t>виде,</a:t>
            </a: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организован </a:t>
            </a:r>
            <a:r>
              <a:rPr lang="ru-RU" sz="1100" b="1" dirty="0">
                <a:latin typeface="Arial Narrow" panose="020B0606020202030204" pitchFamily="34" charset="0"/>
              </a:rPr>
              <a:t>поиск </a:t>
            </a:r>
            <a:r>
              <a:rPr lang="ru-RU" sz="1100" dirty="0">
                <a:latin typeface="Arial Narrow" panose="020B0606020202030204" pitchFamily="34" charset="0"/>
              </a:rPr>
              <a:t>по тематике, ведомству, жизненной ситуации,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представлены </a:t>
            </a:r>
            <a:r>
              <a:rPr lang="ru-RU" sz="1100" b="1" dirty="0">
                <a:latin typeface="Arial Narrow" panose="020B0606020202030204" pitchFamily="34" charset="0"/>
              </a:rPr>
              <a:t>образцы документов</a:t>
            </a:r>
            <a:r>
              <a:rPr lang="ru-RU" sz="1100" dirty="0">
                <a:latin typeface="Arial Narrow" panose="020B0606020202030204" pitchFamily="34" charset="0"/>
              </a:rPr>
              <a:t>,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a:t>
            </a:r>
            <a:r>
              <a:rPr lang="ru-RU" sz="1100" b="1" dirty="0" smtClean="0">
                <a:latin typeface="Arial Narrow" panose="020B0606020202030204" pitchFamily="34" charset="0"/>
              </a:rPr>
              <a:t>редставлены ссылки </a:t>
            </a:r>
            <a:r>
              <a:rPr lang="ru-RU" sz="1100" b="1" dirty="0">
                <a:latin typeface="Arial Narrow" panose="020B0606020202030204" pitchFamily="34" charset="0"/>
              </a:rPr>
              <a:t>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4720134" y="4030674"/>
            <a:ext cx="3375408" cy="1351756"/>
          </a:xfrm>
          <a:prstGeom prst="rect">
            <a:avLst/>
          </a:prstGeom>
          <a:effectLst/>
        </p:spPr>
      </p:pic>
      <p:sp>
        <p:nvSpPr>
          <p:cNvPr id="46" name="Прямоугольник 45"/>
          <p:cNvSpPr/>
          <p:nvPr/>
        </p:nvSpPr>
        <p:spPr>
          <a:xfrm>
            <a:off x="4135811"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smtClean="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356931" y="6112132"/>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крупнейших </a:t>
            </a:r>
            <a:r>
              <a:rPr lang="ru-RU" sz="1300" b="1" dirty="0">
                <a:solidFill>
                  <a:schemeClr val="accent2"/>
                </a:solidFill>
                <a:latin typeface="Arial Narrow" panose="020B0606020202030204" pitchFamily="34" charset="0"/>
              </a:rPr>
              <a:t>заказчиков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с </a:t>
            </a:r>
            <a:r>
              <a:rPr lang="ru-RU" sz="1300" b="1" dirty="0">
                <a:solidFill>
                  <a:schemeClr val="accent2"/>
                </a:solidFill>
                <a:latin typeface="Arial Narrow" panose="020B0606020202030204" pitchFamily="34" charset="0"/>
              </a:rPr>
              <a:t>государственным участием доступны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на </a:t>
            </a:r>
            <a:r>
              <a:rPr lang="ru-RU" sz="1300" b="1" dirty="0">
                <a:solidFill>
                  <a:schemeClr val="accent2"/>
                </a:solidFill>
                <a:latin typeface="Arial Narrow" panose="020B0606020202030204" pitchFamily="34" charset="0"/>
              </a:rPr>
              <a:t>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9119706" y="6075548"/>
            <a:ext cx="3133535" cy="1007855"/>
          </a:xfrm>
          <a:prstGeom prst="rect">
            <a:avLst/>
          </a:prstGeom>
          <a:solidFill>
            <a:schemeClr val="accent1">
              <a:lumMod val="50000"/>
            </a:schemeClr>
          </a:solidFill>
          <a:ln w="25400">
            <a:noFill/>
          </a:ln>
        </p:spPr>
        <p:txBody>
          <a:bodyPr wrap="square" tIns="36000" bIns="36000" anchor="ctr" anchorCtr="0">
            <a:noAutofit/>
          </a:bodyPr>
          <a:lstStyle/>
          <a:p>
            <a:pPr lvl="0"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ПОЭТАПНОЕ </a:t>
            </a:r>
            <a:r>
              <a:rPr lang="ru-RU" sz="1300" b="1" dirty="0">
                <a:solidFill>
                  <a:schemeClr val="accent2"/>
                </a:solidFill>
                <a:latin typeface="Arial Narrow" panose="020B0606020202030204" pitchFamily="34" charset="0"/>
              </a:rPr>
              <a:t>РАСШИРЕНИЕ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состава </a:t>
            </a:r>
            <a:r>
              <a:rPr lang="ru-RU" sz="1300" b="1" dirty="0">
                <a:solidFill>
                  <a:schemeClr val="accent2"/>
                </a:solidFill>
                <a:latin typeface="Arial Narrow" panose="020B0606020202030204" pitchFamily="34" charset="0"/>
              </a:rPr>
              <a:t>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1560835" y="26986"/>
            <a:ext cx="819150" cy="866775"/>
          </a:xfrm>
          <a:prstGeom prst="rect">
            <a:avLst/>
          </a:prstGeom>
        </p:spPr>
      </p:pic>
      <p:sp>
        <p:nvSpPr>
          <p:cNvPr id="8" name="Овал 7"/>
          <p:cNvSpPr/>
          <p:nvPr/>
        </p:nvSpPr>
        <p:spPr>
          <a:xfrm>
            <a:off x="4803352"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65165" y="2019300"/>
            <a:ext cx="3379078" cy="408536"/>
          </a:xfrm>
          <a:prstGeom prst="rect">
            <a:avLst/>
          </a:prstGeom>
          <a:solidFill>
            <a:schemeClr val="accent2"/>
          </a:solidFill>
        </p:spPr>
        <p:txBody>
          <a:bodyPr wrap="square"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9119706" y="2019300"/>
            <a:ext cx="3124940" cy="40853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4058292" y="3416429"/>
            <a:ext cx="4705564" cy="59991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портал государственных </a:t>
            </a:r>
          </a:p>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4135813" y="5150757"/>
            <a:ext cx="22100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6400800" y="5148589"/>
            <a:ext cx="2311883"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Функционал:</a:t>
            </a:r>
            <a:endParaRPr lang="ru-RU" sz="1200" b="1" dirty="0">
              <a:solidFill>
                <a:schemeClr val="bg1"/>
              </a:solidFill>
              <a:latin typeface="Arial Narrow" panose="020B0606020202030204" pitchFamily="34" charset="0"/>
            </a:endParaRPr>
          </a:p>
        </p:txBody>
      </p:sp>
      <p:cxnSp>
        <p:nvCxnSpPr>
          <p:cNvPr id="10" name="Прямая соединительная линия 9"/>
          <p:cNvCxnSpPr>
            <a:stCxn id="50" idx="3"/>
            <a:endCxn id="8" idx="2"/>
          </p:cNvCxnSpPr>
          <p:nvPr/>
        </p:nvCxnSpPr>
        <p:spPr>
          <a:xfrm flipV="1">
            <a:off x="3744243"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8262901"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20874" y="937009"/>
            <a:ext cx="5325306" cy="6133554"/>
          </a:xfrm>
          <a:prstGeom prst="rect">
            <a:avLst/>
          </a:prstGeom>
        </p:spPr>
      </p:pic>
      <p:sp>
        <p:nvSpPr>
          <p:cNvPr id="50" name="TextBox 49"/>
          <p:cNvSpPr txBox="1"/>
          <p:nvPr/>
        </p:nvSpPr>
        <p:spPr>
          <a:xfrm>
            <a:off x="3869669" y="61162"/>
            <a:ext cx="8891713" cy="699029"/>
          </a:xfrm>
          <a:prstGeom prst="rect">
            <a:avLst/>
          </a:prstGeom>
          <a:noFill/>
        </p:spPr>
        <p:txBody>
          <a:bodyPr wrap="squar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299280" y="7023488"/>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a:t>
            </a:r>
            <a:r>
              <a:rPr lang="ru-RU" b="1" dirty="0" smtClean="0">
                <a:solidFill>
                  <a:schemeClr val="tx1"/>
                </a:solidFill>
                <a:latin typeface="Arial Narrow" panose="020B0606020202030204" pitchFamily="34" charset="0"/>
              </a:rPr>
              <a:t>развитию и </a:t>
            </a:r>
            <a:r>
              <a:rPr lang="ru-RU" b="1" dirty="0">
                <a:solidFill>
                  <a:schemeClr val="tx1"/>
                </a:solidFill>
                <a:latin typeface="Arial Narrow" panose="020B0606020202030204" pitchFamily="34" charset="0"/>
              </a:rPr>
              <a:t>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a:t>
            </a:r>
            <a:r>
              <a:rPr lang="ru-RU" dirty="0" smtClean="0">
                <a:solidFill>
                  <a:schemeClr val="tx1"/>
                </a:solidFill>
                <a:latin typeface="Arial Narrow" panose="020B0606020202030204" pitchFamily="34" charset="0"/>
              </a:rPr>
              <a:t>человек Корпорация МСП будет </a:t>
            </a:r>
            <a:r>
              <a:rPr lang="ru-RU" dirty="0">
                <a:solidFill>
                  <a:schemeClr val="tx1"/>
                </a:solidFill>
                <a:latin typeface="Arial Narrow" panose="020B0606020202030204" pitchFamily="34" charset="0"/>
              </a:rPr>
              <a:t>проводить </a:t>
            </a:r>
            <a:r>
              <a:rPr lang="ru-RU" b="1" dirty="0">
                <a:solidFill>
                  <a:schemeClr val="tx1"/>
                </a:solidFill>
                <a:latin typeface="Arial Narrow" panose="020B0606020202030204" pitchFamily="34" charset="0"/>
              </a:rPr>
              <a:t>своими силами </a:t>
            </a:r>
            <a:r>
              <a:rPr lang="ru-RU" b="1" dirty="0" smtClean="0">
                <a:solidFill>
                  <a:schemeClr val="tx1"/>
                </a:solidFill>
                <a:latin typeface="Arial Narrow" panose="020B0606020202030204" pitchFamily="34" charset="0"/>
              </a:rPr>
              <a:t>и </a:t>
            </a:r>
            <a:r>
              <a:rPr lang="ru-RU" b="1" dirty="0">
                <a:solidFill>
                  <a:schemeClr val="tx1"/>
                </a:solidFill>
                <a:latin typeface="Arial Narrow" panose="020B0606020202030204" pitchFamily="34" charset="0"/>
              </a:rPr>
              <a:t>за счет собственных средств. </a:t>
            </a:r>
            <a:r>
              <a:rPr lang="ru-RU" b="1" dirty="0" smtClean="0">
                <a:solidFill>
                  <a:schemeClr val="tx1"/>
                </a:solidFill>
                <a:latin typeface="Arial Narrow" panose="020B0606020202030204" pitchFamily="34" charset="0"/>
              </a:rPr>
              <a:t> </a:t>
            </a:r>
            <a:r>
              <a:rPr lang="ru-RU" dirty="0" smtClean="0">
                <a:solidFill>
                  <a:schemeClr val="tx1"/>
                </a:solidFill>
                <a:latin typeface="Arial Narrow" panose="020B0606020202030204" pitchFamily="34" charset="0"/>
              </a:rPr>
              <a:t>С </a:t>
            </a:r>
            <a:r>
              <a:rPr lang="ru-RU" dirty="0">
                <a:solidFill>
                  <a:schemeClr val="tx1"/>
                </a:solidFill>
                <a:latin typeface="Arial Narrow" panose="020B0606020202030204" pitchFamily="34" charset="0"/>
              </a:rPr>
              <a:t>2017 года сбор информации </a:t>
            </a:r>
            <a:r>
              <a:rPr lang="ru-RU" b="1" dirty="0">
                <a:solidFill>
                  <a:schemeClr val="tx1"/>
                </a:solidFill>
                <a:latin typeface="Arial Narrow" panose="020B0606020202030204" pitchFamily="34" charset="0"/>
              </a:rPr>
              <a:t>для расширения географии </a:t>
            </a:r>
            <a:r>
              <a:rPr lang="ru-RU" b="1" dirty="0" smtClean="0">
                <a:solidFill>
                  <a:schemeClr val="tx1"/>
                </a:solidFill>
                <a:latin typeface="Arial Narrow" panose="020B0606020202030204" pitchFamily="34" charset="0"/>
              </a:rPr>
              <a:t>(</a:t>
            </a:r>
            <a:r>
              <a:rPr lang="ru-RU" b="1" dirty="0">
                <a:solidFill>
                  <a:schemeClr val="tx1"/>
                </a:solidFill>
                <a:latin typeface="Arial Narrow" panose="020B0606020202030204" pitchFamily="34" charset="0"/>
              </a:rPr>
              <a:t>свыше 169 городов) может осуществляться органами государственной власти субъектов РФ и местного самоуправления </a:t>
            </a:r>
            <a:r>
              <a:rPr lang="ru-RU" b="1" dirty="0" smtClean="0">
                <a:solidFill>
                  <a:schemeClr val="tx1"/>
                </a:solidFill>
                <a:latin typeface="Arial Narrow" panose="020B0606020202030204" pitchFamily="34" charset="0"/>
              </a:rPr>
              <a:t>самостоятельно </a:t>
            </a:r>
            <a:r>
              <a:rPr lang="ru-RU" dirty="0" smtClean="0">
                <a:solidFill>
                  <a:schemeClr val="tx1"/>
                </a:solidFill>
                <a:latin typeface="Arial Narrow" panose="020B0606020202030204" pitchFamily="34" charset="0"/>
              </a:rPr>
              <a:t>согласно </a:t>
            </a:r>
            <a:r>
              <a:rPr lang="ru-RU" dirty="0">
                <a:solidFill>
                  <a:schemeClr val="tx1"/>
                </a:solidFill>
                <a:latin typeface="Arial Narrow" panose="020B0606020202030204" pitchFamily="34" charset="0"/>
              </a:rPr>
              <a:t>их </a:t>
            </a:r>
            <a:r>
              <a:rPr lang="ru-RU" dirty="0" smtClean="0">
                <a:solidFill>
                  <a:schemeClr val="tx1"/>
                </a:solidFill>
                <a:latin typeface="Arial Narrow" panose="020B0606020202030204" pitchFamily="34" charset="0"/>
              </a:rPr>
              <a:t>приоритетам.</a:t>
            </a:r>
            <a:endParaRPr lang="ru-RU" dirty="0">
              <a:solidFill>
                <a:schemeClr val="tx1"/>
              </a:solidFill>
              <a:latin typeface="Arial Narrow" panose="020B0606020202030204" pitchFamily="34" charset="0"/>
            </a:endParaRPr>
          </a:p>
        </p:txBody>
      </p:sp>
      <p:sp>
        <p:nvSpPr>
          <p:cNvPr id="6" name="Прямоугольник 5"/>
          <p:cNvSpPr/>
          <p:nvPr/>
        </p:nvSpPr>
        <p:spPr>
          <a:xfrm>
            <a:off x="8689004"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банк, где можно взять кредит под гарантии Корпорации </a:t>
            </a:r>
            <a:r>
              <a:rPr lang="ru-RU" sz="1500" b="1" dirty="0" smtClean="0">
                <a:solidFill>
                  <a:schemeClr val="bg1"/>
                </a:solidFill>
                <a:latin typeface="Arial Narrow" panose="020B0606020202030204" pitchFamily="34" charset="0"/>
              </a:rPr>
              <a:t>МСП.</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Подобрать </a:t>
            </a:r>
            <a:r>
              <a:rPr lang="ru-RU" sz="1500" b="1" dirty="0">
                <a:solidFill>
                  <a:schemeClr val="bg1"/>
                </a:solidFill>
                <a:latin typeface="Arial Narrow" panose="020B0606020202030204" pitchFamily="34" charset="0"/>
              </a:rPr>
              <a:t>в аренду помещение для </a:t>
            </a:r>
            <a:r>
              <a:rPr lang="ru-RU" sz="1500" b="1" dirty="0" smtClean="0">
                <a:solidFill>
                  <a:schemeClr val="bg1"/>
                </a:solidFill>
                <a:latin typeface="Arial Narrow" panose="020B0606020202030204" pitchFamily="34" charset="0"/>
              </a:rPr>
              <a:t>бизнеса. </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доступности известных и надежных </a:t>
            </a:r>
            <a:r>
              <a:rPr lang="ru-RU" sz="1500" b="1" dirty="0" smtClean="0">
                <a:solidFill>
                  <a:schemeClr val="bg1"/>
                </a:solidFill>
                <a:latin typeface="Arial Narrow" panose="020B0606020202030204" pitchFamily="34" charset="0"/>
              </a:rPr>
              <a:t>франшиз.</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мерах поддержки малого и среднего </a:t>
            </a:r>
            <a:r>
              <a:rPr lang="ru-RU" sz="1500" b="1" dirty="0" smtClean="0">
                <a:solidFill>
                  <a:schemeClr val="bg1"/>
                </a:solidFill>
                <a:latin typeface="Arial Narrow" panose="020B0606020202030204" pitchFamily="34" charset="0"/>
              </a:rPr>
              <a:t>бизнеса.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Быть </a:t>
            </a:r>
            <a:r>
              <a:rPr lang="ru-RU" sz="1500" b="1" dirty="0">
                <a:solidFill>
                  <a:schemeClr val="bg1"/>
                </a:solidFill>
                <a:latin typeface="Arial Narrow" panose="020B0606020202030204" pitchFamily="34" charset="0"/>
              </a:rPr>
              <a:t>в курсе планов закупок и конкурсов крупных </a:t>
            </a:r>
            <a:r>
              <a:rPr lang="ru-RU" sz="1500" b="1" dirty="0" smtClean="0">
                <a:solidFill>
                  <a:schemeClr val="bg1"/>
                </a:solidFill>
                <a:latin typeface="Arial Narrow" panose="020B0606020202030204" pitchFamily="34" charset="0"/>
              </a:rPr>
              <a:t>заказчиков.</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и проверить </a:t>
            </a:r>
            <a:r>
              <a:rPr lang="ru-RU" sz="1500" b="1" dirty="0" smtClean="0">
                <a:solidFill>
                  <a:schemeClr val="bg1"/>
                </a:solidFill>
                <a:latin typeface="Arial Narrow" panose="020B0606020202030204" pitchFamily="34" charset="0"/>
              </a:rPr>
              <a:t>контрагента.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Разместить </a:t>
            </a:r>
            <a:r>
              <a:rPr lang="ru-RU" sz="1500" b="1" dirty="0">
                <a:solidFill>
                  <a:schemeClr val="bg1"/>
                </a:solidFill>
                <a:latin typeface="Arial Narrow" panose="020B0606020202030204" pitchFamily="34" charset="0"/>
              </a:rPr>
              <a:t>объявление о своем </a:t>
            </a:r>
            <a:r>
              <a:rPr lang="ru-RU" sz="1500" b="1" dirty="0" smtClean="0">
                <a:solidFill>
                  <a:schemeClr val="bg1"/>
                </a:solidFill>
                <a:latin typeface="Arial Narrow" panose="020B0606020202030204" pitchFamily="34" charset="0"/>
              </a:rPr>
              <a:t>бизнесе</a:t>
            </a:r>
            <a:r>
              <a:rPr lang="ru-RU" sz="1500" b="1" dirty="0">
                <a:solidFill>
                  <a:schemeClr val="bg1"/>
                </a:solidFill>
                <a:latin typeface="Arial Narrow" panose="020B0606020202030204" pitchFamily="34" charset="0"/>
              </a:rPr>
              <a:t>.</a:t>
            </a:r>
            <a:endParaRPr lang="ru-RU" sz="1500" b="1" dirty="0" smtClean="0">
              <a:solidFill>
                <a:schemeClr val="bg1"/>
              </a:solidFill>
              <a:latin typeface="Arial Narrow" panose="020B0606020202030204" pitchFamily="34" charset="0"/>
            </a:endParaRP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Получить </a:t>
            </a:r>
            <a:r>
              <a:rPr lang="ru-RU" sz="1500" b="1" dirty="0">
                <a:solidFill>
                  <a:schemeClr val="bg1"/>
                </a:solidFill>
                <a:latin typeface="Arial Narrow" panose="020B0606020202030204" pitchFamily="34" charset="0"/>
              </a:rPr>
              <a:t>доступ к новостным, аналитическим и иным материалам</a:t>
            </a:r>
            <a:r>
              <a:rPr lang="ru-RU" sz="1500" b="1" dirty="0" smtClean="0">
                <a:solidFill>
                  <a:schemeClr val="bg1"/>
                </a:solidFill>
                <a:latin typeface="Arial Narrow" panose="020B0606020202030204" pitchFamily="34" charset="0"/>
              </a:rPr>
              <a:t>.</a:t>
            </a:r>
            <a:endParaRPr lang="ru-RU" sz="15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3" name="Прямоугольник 12"/>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8</a:t>
            </a:r>
            <a:endParaRPr lang="ru-RU" sz="1200" dirty="0">
              <a:latin typeface="Arial Narrow" panose="020B0606020202030204" pitchFamily="34" charset="0"/>
            </a:endParaRPr>
          </a:p>
        </p:txBody>
      </p:sp>
      <p:grpSp>
        <p:nvGrpSpPr>
          <p:cNvPr id="14" name="Группа 13"/>
          <p:cNvGrpSpPr/>
          <p:nvPr/>
        </p:nvGrpSpPr>
        <p:grpSpPr>
          <a:xfrm>
            <a:off x="558436"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endParaRPr lang="ru-RU" b="1" dirty="0" smtClean="0">
                <a:latin typeface="Arial Narrow" panose="020B0606020202030204" pitchFamily="34" charset="0"/>
              </a:endParaRPr>
            </a:p>
            <a:p>
              <a:r>
                <a:rPr lang="ru-RU" b="1" dirty="0" smtClean="0">
                  <a:latin typeface="Arial Narrow" panose="020B0606020202030204" pitchFamily="34" charset="0"/>
                </a:rPr>
                <a:t>Бизнес-навигатора </a:t>
              </a:r>
              <a:r>
                <a:rPr lang="ru-RU" b="1" dirty="0">
                  <a:latin typeface="Arial Narrow" panose="020B0606020202030204" pitchFamily="34" charset="0"/>
                </a:rPr>
                <a:t>МСП </a:t>
              </a:r>
              <a:endParaRPr lang="ru-RU" b="1" dirty="0" smtClean="0">
                <a:latin typeface="Arial Narrow" panose="020B0606020202030204" pitchFamily="34" charset="0"/>
              </a:endParaRPr>
            </a:p>
            <a:p>
              <a:r>
                <a:rPr lang="ru-RU" b="1" dirty="0" smtClean="0">
                  <a:latin typeface="Arial Narrow" panose="020B0606020202030204" pitchFamily="34" charset="0"/>
                </a:rPr>
                <a:t>по </a:t>
              </a:r>
              <a:r>
                <a:rPr lang="ru-RU" b="1" dirty="0">
                  <a:latin typeface="Arial Narrow" panose="020B0606020202030204" pitchFamily="34" charset="0"/>
                </a:rPr>
                <a:t>адресу: </a:t>
              </a:r>
              <a:r>
                <a:rPr lang="ru-RU" b="1" u="sng" dirty="0">
                  <a:solidFill>
                    <a:schemeClr val="accent1">
                      <a:lumMod val="50000"/>
                    </a:schemeClr>
                  </a:solidFill>
                  <a:latin typeface="Arial Narrow" panose="020B0606020202030204" pitchFamily="34" charset="0"/>
                </a:rPr>
                <a:t>https://</a:t>
              </a:r>
              <a:r>
                <a:rPr lang="ru-RU" b="1" u="sng" dirty="0" smtClean="0">
                  <a:solidFill>
                    <a:schemeClr val="accent1">
                      <a:lumMod val="50000"/>
                    </a:schemeClr>
                  </a:solidFill>
                  <a:latin typeface="Arial Narrow" panose="020B0606020202030204" pitchFamily="34" charset="0"/>
                </a:rPr>
                <a:t>smbn.ru</a:t>
              </a:r>
              <a:endParaRPr lang="ru-RU" b="1" u="sng" dirty="0">
                <a:solidFill>
                  <a:schemeClr val="accent1">
                    <a:lumMod val="50000"/>
                  </a:schemeClr>
                </a:solidFill>
                <a:latin typeface="Arial Narrow" panose="020B0606020202030204" pitchFamily="34" charset="0"/>
              </a:endParaRPr>
            </a:p>
          </p:txBody>
        </p:sp>
      </p:grpSp>
      <p:grpSp>
        <p:nvGrpSpPr>
          <p:cNvPr id="17" name="Группа 16"/>
          <p:cNvGrpSpPr/>
          <p:nvPr/>
        </p:nvGrpSpPr>
        <p:grpSpPr>
          <a:xfrm>
            <a:off x="558435" y="3459844"/>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endParaRPr lang="ru-RU" b="1" dirty="0" smtClean="0">
                <a:latin typeface="Arial Narrow" panose="020B0606020202030204" pitchFamily="34" charset="0"/>
              </a:endParaRPr>
            </a:p>
            <a:p>
              <a:r>
                <a:rPr lang="ru-RU" b="1" dirty="0" smtClean="0">
                  <a:latin typeface="Arial Narrow" panose="020B0606020202030204" pitchFamily="34" charset="0"/>
                </a:rPr>
                <a:t>с </a:t>
              </a:r>
              <a:r>
                <a:rPr lang="ru-RU" b="1" dirty="0">
                  <a:latin typeface="Arial Narrow" panose="020B0606020202030204" pitchFamily="34" charset="0"/>
                </a:rPr>
                <a:t>использованием учетной записи портала </a:t>
              </a:r>
              <a:r>
                <a:rPr lang="ru-RU" b="1" dirty="0" err="1" smtClean="0">
                  <a:latin typeface="Arial Narrow" panose="020B0606020202030204" pitchFamily="34" charset="0"/>
                </a:rPr>
                <a:t>госуслуг</a:t>
              </a:r>
              <a:r>
                <a:rPr lang="ru-RU" b="1" dirty="0" smtClean="0">
                  <a:latin typeface="Arial Narrow" panose="020B0606020202030204" pitchFamily="34" charset="0"/>
                </a:rPr>
                <a:t> или </a:t>
              </a:r>
              <a:r>
                <a:rPr lang="ru-RU" b="1" dirty="0">
                  <a:latin typeface="Arial Narrow" panose="020B0606020202030204" pitchFamily="34" charset="0"/>
                </a:rPr>
                <a:t>заполнить форму регистрации </a:t>
              </a:r>
              <a:endParaRPr lang="ru-RU" b="1" dirty="0" smtClean="0">
                <a:latin typeface="Arial Narrow" panose="020B0606020202030204" pitchFamily="34" charset="0"/>
              </a:endParaRPr>
            </a:p>
            <a:p>
              <a:r>
                <a:rPr lang="ru-RU" b="1" dirty="0" smtClean="0">
                  <a:latin typeface="Arial Narrow" panose="020B0606020202030204" pitchFamily="34" charset="0"/>
                </a:rPr>
                <a:t>в </a:t>
              </a:r>
              <a:r>
                <a:rPr lang="ru-RU" b="1" dirty="0">
                  <a:latin typeface="Arial Narrow" panose="020B0606020202030204" pitchFamily="34" charset="0"/>
                </a:rPr>
                <a:t>Личном </a:t>
              </a:r>
              <a:r>
                <a:rPr lang="ru-RU" b="1" dirty="0" smtClean="0">
                  <a:latin typeface="Arial Narrow" panose="020B0606020202030204" pitchFamily="34" charset="0"/>
                </a:rPr>
                <a:t>кабинете</a:t>
              </a:r>
              <a:endParaRPr lang="ru-RU" b="1" dirty="0">
                <a:latin typeface="Arial Narrow" panose="020B0606020202030204" pitchFamily="34" charset="0"/>
              </a:endParaRPr>
            </a:p>
          </p:txBody>
        </p:sp>
      </p:grpSp>
      <p:grpSp>
        <p:nvGrpSpPr>
          <p:cNvPr id="20" name="Группа 19"/>
          <p:cNvGrpSpPr/>
          <p:nvPr/>
        </p:nvGrpSpPr>
        <p:grpSpPr>
          <a:xfrm>
            <a:off x="558435" y="5650073"/>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a:t>
              </a:r>
              <a:r>
                <a:rPr lang="ru-RU" b="1" dirty="0" smtClean="0">
                  <a:latin typeface="Arial Narrow" panose="020B0606020202030204" pitchFamily="34" charset="0"/>
                </a:rPr>
                <a:t>авторизации</a:t>
              </a:r>
              <a:endParaRPr lang="ru-RU" b="1" dirty="0">
                <a:latin typeface="Arial Narrow" panose="020B0606020202030204" pitchFamily="34" charset="0"/>
              </a:endParaRPr>
            </a:p>
          </p:txBody>
        </p:sp>
      </p:grpSp>
      <p:sp>
        <p:nvSpPr>
          <p:cNvPr id="3" name="Прямоугольник 2"/>
          <p:cNvSpPr/>
          <p:nvPr/>
        </p:nvSpPr>
        <p:spPr>
          <a:xfrm>
            <a:off x="333375"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бесплатного </a:t>
            </a:r>
            <a:r>
              <a:rPr lang="ru-RU" b="1" dirty="0">
                <a:solidFill>
                  <a:schemeClr val="accent2"/>
                </a:solidFill>
                <a:latin typeface="Arial Narrow" panose="020B0606020202030204" pitchFamily="34" charset="0"/>
              </a:rPr>
              <a:t>доступа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к </a:t>
            </a:r>
            <a:r>
              <a:rPr lang="ru-RU" b="1" dirty="0">
                <a:solidFill>
                  <a:schemeClr val="accent2"/>
                </a:solidFill>
                <a:latin typeface="Arial Narrow" panose="020B0606020202030204" pitchFamily="34" charset="0"/>
              </a:rPr>
              <a:t>сервисам </a:t>
            </a:r>
            <a:r>
              <a:rPr lang="ru-RU" b="1" dirty="0" smtClean="0">
                <a:solidFill>
                  <a:schemeClr val="accent2"/>
                </a:solidFill>
                <a:latin typeface="Arial Narrow" panose="020B0606020202030204" pitchFamily="34" charset="0"/>
              </a:rPr>
              <a:t>необходимо</a:t>
            </a:r>
            <a:r>
              <a:rPr lang="ru-RU" b="1" dirty="0">
                <a:solidFill>
                  <a:schemeClr val="accent2"/>
                </a:solidFill>
                <a:latin typeface="Arial Narrow" panose="020B0606020202030204" pitchFamily="34" charset="0"/>
              </a:rPr>
              <a:t>:</a:t>
            </a:r>
          </a:p>
        </p:txBody>
      </p:sp>
      <p:sp>
        <p:nvSpPr>
          <p:cNvPr id="24" name="Teardrop 46"/>
          <p:cNvSpPr/>
          <p:nvPr/>
        </p:nvSpPr>
        <p:spPr>
          <a:xfrm>
            <a:off x="252456"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sp>
        <p:nvSpPr>
          <p:cNvPr id="25" name="Teardrop 46"/>
          <p:cNvSpPr/>
          <p:nvPr/>
        </p:nvSpPr>
        <p:spPr>
          <a:xfrm>
            <a:off x="252456"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242205"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9015213"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Портала </a:t>
            </a:r>
            <a:r>
              <a:rPr lang="ru-RU" b="1" dirty="0">
                <a:solidFill>
                  <a:schemeClr val="accent2"/>
                </a:solidFill>
                <a:latin typeface="Arial Narrow" panose="020B0606020202030204" pitchFamily="34" charset="0"/>
              </a:rPr>
              <a:t>Бизнес-навигатора МСП пользователь </a:t>
            </a:r>
            <a:r>
              <a:rPr lang="ru-RU" b="1" dirty="0" smtClean="0">
                <a:solidFill>
                  <a:schemeClr val="accent2"/>
                </a:solidFill>
                <a:latin typeface="Arial Narrow" panose="020B0606020202030204" pitchFamily="34" charset="0"/>
              </a:rPr>
              <a:t>может:</a:t>
            </a:r>
            <a:endParaRPr lang="ru-RU" b="1" dirty="0">
              <a:solidFill>
                <a:schemeClr val="accent2"/>
              </a:solidFill>
              <a:latin typeface="Arial Narrow" panose="020B0606020202030204" pitchFamily="34" charset="0"/>
            </a:endParaRPr>
          </a:p>
        </p:txBody>
      </p:sp>
      <p:pic>
        <p:nvPicPr>
          <p:cNvPr id="27" name="Рисунок 26"/>
          <p:cNvPicPr>
            <a:picLocks noChangeAspect="1"/>
          </p:cNvPicPr>
          <p:nvPr/>
        </p:nvPicPr>
        <p:blipFill>
          <a:blip r:embed="rId5"/>
          <a:stretch>
            <a:fillRect/>
          </a:stretch>
        </p:blipFill>
        <p:spPr>
          <a:xfrm>
            <a:off x="11560835" y="26986"/>
            <a:ext cx="819150" cy="866775"/>
          </a:xfrm>
          <a:prstGeom prst="rect">
            <a:avLst/>
          </a:prstGeom>
        </p:spPr>
      </p:pic>
      <p:sp>
        <p:nvSpPr>
          <p:cNvPr id="8" name="Равнобедренный треугольник 7"/>
          <p:cNvSpPr/>
          <p:nvPr/>
        </p:nvSpPr>
        <p:spPr>
          <a:xfrm rot="10800000">
            <a:off x="609235" y="18294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9499235" y="18421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265352" y="1928268"/>
            <a:ext cx="12051180" cy="529033"/>
          </a:xfrm>
          <a:prstGeom prst="rect">
            <a:avLst/>
          </a:prstGeom>
          <a:solidFill>
            <a:schemeClr val="bg1"/>
          </a:solidFill>
        </p:spPr>
        <p:txBody>
          <a:bodyPr wrap="square" anchor="ctr" anchorCtr="0">
            <a:noAutofit/>
          </a:bodyPr>
          <a:lstStyle/>
          <a:p>
            <a:pPr algn="r">
              <a:defRPr/>
            </a:pPr>
            <a:r>
              <a:rPr lang="ru-RU" sz="2000" b="1" dirty="0">
                <a:latin typeface="Arial Narrow" panose="020B0606020202030204" pitchFamily="34" charset="0"/>
                <a:ea typeface="Calibri" panose="020F0502020204030204" pitchFamily="34" charset="0"/>
              </a:rPr>
              <a:t>Объем финансирования субъектов </a:t>
            </a:r>
            <a:r>
              <a:rPr lang="ru-RU" sz="2000" b="1" dirty="0" smtClean="0">
                <a:latin typeface="Arial Narrow" panose="020B0606020202030204" pitchFamily="34" charset="0"/>
                <a:ea typeface="Calibri" panose="020F0502020204030204" pitchFamily="34" charset="0"/>
              </a:rPr>
              <a:t>МСП с </a:t>
            </a:r>
            <a:r>
              <a:rPr lang="ru-RU" sz="2000" b="1" dirty="0">
                <a:latin typeface="Arial Narrow" panose="020B0606020202030204" pitchFamily="34" charset="0"/>
                <a:ea typeface="Calibri" panose="020F0502020204030204" pitchFamily="34" charset="0"/>
              </a:rPr>
              <a:t>участием гарантийной поддержки НГС </a:t>
            </a:r>
            <a:r>
              <a:rPr lang="ru-RU" sz="2000" b="1" dirty="0" smtClean="0">
                <a:latin typeface="Arial Narrow" panose="020B0606020202030204" pitchFamily="34" charset="0"/>
                <a:ea typeface="Calibri" panose="020F0502020204030204" pitchFamily="34" charset="0"/>
              </a:rPr>
              <a:t>– </a:t>
            </a:r>
            <a:r>
              <a:rPr lang="ru-RU" sz="2000" b="1" dirty="0" smtClean="0">
                <a:solidFill>
                  <a:schemeClr val="accent2"/>
                </a:solidFill>
                <a:latin typeface="Arial Narrow" panose="020B0606020202030204" pitchFamily="34" charset="0"/>
                <a:ea typeface="Calibri" panose="020F0502020204030204" pitchFamily="34" charset="0"/>
              </a:rPr>
              <a:t>72,0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 name="Прямоугольник 2"/>
          <p:cNvSpPr/>
          <p:nvPr/>
        </p:nvSpPr>
        <p:spPr>
          <a:xfrm>
            <a:off x="281330" y="1571029"/>
            <a:ext cx="12039542" cy="529033"/>
          </a:xfrm>
          <a:prstGeom prst="rect">
            <a:avLst/>
          </a:prstGeom>
          <a:solidFill>
            <a:schemeClr val="bg1"/>
          </a:solidFill>
        </p:spPr>
        <p:txBody>
          <a:bodyPr wrap="square" anchor="ctr" anchorCtr="0">
            <a:noAutofit/>
          </a:bodyPr>
          <a:lstStyle/>
          <a:p>
            <a:pPr algn="just">
              <a:defRPr/>
            </a:pPr>
            <a:r>
              <a:rPr lang="ru-RU" sz="2000" b="1" u="sng" dirty="0" smtClean="0">
                <a:solidFill>
                  <a:srgbClr val="002060"/>
                </a:solidFill>
                <a:latin typeface="Arial Narrow" panose="020B0606020202030204" pitchFamily="34" charset="0"/>
                <a:cs typeface="Times New Roman" panose="02020603050405020304" pitchFamily="18" charset="0"/>
              </a:rPr>
              <a:t>СОСТОЯНИЕ 2017 ГОДА:</a:t>
            </a:r>
            <a:r>
              <a:rPr lang="ru-RU" sz="2000" b="1" dirty="0" smtClean="0">
                <a:solidFill>
                  <a:srgbClr val="002060"/>
                </a:solidFill>
                <a:latin typeface="Arial Narrow" panose="020B0606020202030204" pitchFamily="34" charset="0"/>
                <a:cs typeface="Times New Roman" panose="02020603050405020304" pitchFamily="18" charset="0"/>
              </a:rPr>
              <a:t>        </a:t>
            </a:r>
            <a:r>
              <a:rPr lang="ru-RU" sz="2000" b="1" dirty="0" smtClean="0">
                <a:latin typeface="Arial Narrow" panose="020B0606020202030204" pitchFamily="34" charset="0"/>
                <a:ea typeface="Calibri" panose="020F0502020204030204" pitchFamily="34" charset="0"/>
              </a:rPr>
              <a:t>Объем </a:t>
            </a:r>
            <a:r>
              <a:rPr lang="ru-RU" sz="2000" b="1" dirty="0">
                <a:latin typeface="Arial Narrow" panose="020B0606020202030204" pitchFamily="34" charset="0"/>
                <a:ea typeface="Calibri" panose="020F0502020204030204" pitchFamily="34" charset="0"/>
              </a:rPr>
              <a:t>выданных в 2017 г. гарантий и поручительств</a:t>
            </a:r>
            <a:r>
              <a:rPr lang="en-US" sz="2000" b="1" dirty="0">
                <a:latin typeface="Arial Narrow" panose="020B0606020202030204" pitchFamily="34" charset="0"/>
                <a:ea typeface="Calibri" panose="020F0502020204030204" pitchFamily="34" charset="0"/>
              </a:rPr>
              <a:t> </a:t>
            </a:r>
            <a:r>
              <a:rPr lang="ru-RU" sz="2000" b="1" dirty="0">
                <a:latin typeface="Arial Narrow" panose="020B0606020202030204" pitchFamily="34" charset="0"/>
                <a:ea typeface="Calibri" panose="020F0502020204030204" pitchFamily="34" charset="0"/>
              </a:rPr>
              <a:t>в рамках </a:t>
            </a:r>
            <a:r>
              <a:rPr lang="ru-RU" sz="2000" b="1" dirty="0" smtClean="0">
                <a:latin typeface="Arial Narrow" panose="020B0606020202030204" pitchFamily="34" charset="0"/>
                <a:ea typeface="Calibri" panose="020F0502020204030204" pitchFamily="34" charset="0"/>
              </a:rPr>
              <a:t>НГС – </a:t>
            </a:r>
            <a:r>
              <a:rPr lang="ru-RU" sz="2000" b="1" dirty="0" smtClean="0">
                <a:solidFill>
                  <a:schemeClr val="accent2"/>
                </a:solidFill>
                <a:latin typeface="Arial Narrow" panose="020B0606020202030204" pitchFamily="34" charset="0"/>
                <a:ea typeface="Calibri" panose="020F0502020204030204" pitchFamily="34" charset="0"/>
              </a:rPr>
              <a:t>41,5млрд 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3" name="TextBox 32"/>
          <p:cNvSpPr txBox="1"/>
          <p:nvPr/>
        </p:nvSpPr>
        <p:spPr>
          <a:xfrm>
            <a:off x="322426" y="2459645"/>
            <a:ext cx="5215345" cy="492443"/>
          </a:xfrm>
          <a:prstGeom prst="rect">
            <a:avLst/>
          </a:prstGeom>
          <a:solidFill>
            <a:schemeClr val="bg1"/>
          </a:solidFill>
        </p:spPr>
        <p:txBody>
          <a:bodyPr wrap="square" lIns="0" rtlCol="0">
            <a:spAutoFit/>
          </a:bodyPr>
          <a:lstStyle/>
          <a:p>
            <a:pPr lvl="0">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Результаты </a:t>
            </a:r>
            <a:r>
              <a:rPr lang="ru-RU" sz="1400" b="1" dirty="0" smtClean="0">
                <a:solidFill>
                  <a:prstClr val="black"/>
                </a:solidFill>
                <a:latin typeface="Arial Narrow" panose="020B0606020202030204" pitchFamily="34" charset="0"/>
              </a:rPr>
              <a:t>гарантийной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поддержки </a:t>
            </a:r>
            <a:r>
              <a:rPr lang="ru-RU" sz="1400" b="1" dirty="0" smtClean="0">
                <a:solidFill>
                  <a:prstClr val="black"/>
                </a:solidFill>
                <a:latin typeface="Arial Narrow" panose="020B0606020202030204" pitchFamily="34" charset="0"/>
              </a:rPr>
              <a:t>по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2014-2017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гг</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a:t>
            </a:r>
          </a:p>
          <a:p>
            <a:pPr lvl="0">
              <a:defRPr/>
            </a:pP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 по состоянию на 15 мая </a:t>
            </a:r>
            <a:r>
              <a:rPr lang="ru-RU" sz="1100" dirty="0" smtClean="0">
                <a:solidFill>
                  <a:schemeClr val="tx1">
                    <a:lumMod val="50000"/>
                    <a:lumOff val="50000"/>
                  </a:schemeClr>
                </a:solidFill>
                <a:latin typeface="Arial Narrow" panose="020B0606020202030204" pitchFamily="34" charset="0"/>
              </a:rPr>
              <a:t> </a:t>
            </a: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2017 г.</a:t>
            </a:r>
          </a:p>
        </p:txBody>
      </p:sp>
      <p:sp>
        <p:nvSpPr>
          <p:cNvPr id="49" name="TextBox 48"/>
          <p:cNvSpPr txBox="1"/>
          <p:nvPr/>
        </p:nvSpPr>
        <p:spPr>
          <a:xfrm>
            <a:off x="5866915" y="2459645"/>
            <a:ext cx="6622957" cy="477054"/>
          </a:xfrm>
          <a:prstGeom prst="rect">
            <a:avLst/>
          </a:prstGeom>
          <a:solidFill>
            <a:schemeClr val="bg1"/>
          </a:solid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Проекты, поступившие в рамках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«Корпоративного канала» в 2016-2017 гг.</a:t>
            </a:r>
          </a:p>
          <a:p>
            <a:pPr>
              <a:defRPr/>
            </a:pPr>
            <a:r>
              <a:rPr lang="ru-RU" sz="1100" dirty="0">
                <a:solidFill>
                  <a:schemeClr val="tx1">
                    <a:lumMod val="50000"/>
                    <a:lumOff val="50000"/>
                  </a:schemeClr>
                </a:solidFill>
                <a:latin typeface="Arial Narrow" panose="020B0606020202030204" pitchFamily="34" charset="0"/>
              </a:rPr>
              <a:t> по состоянию на </a:t>
            </a:r>
            <a:r>
              <a:rPr lang="ru-RU" sz="1100" dirty="0" smtClean="0">
                <a:solidFill>
                  <a:schemeClr val="tx1">
                    <a:lumMod val="50000"/>
                    <a:lumOff val="50000"/>
                  </a:schemeClr>
                </a:solidFill>
                <a:latin typeface="Arial Narrow" panose="020B0606020202030204" pitchFamily="34" charset="0"/>
              </a:rPr>
              <a:t>15 мая 2017 г.</a:t>
            </a:r>
            <a:endParaRPr lang="ru-RU" sz="1100" dirty="0">
              <a:solidFill>
                <a:schemeClr val="tx1">
                  <a:lumMod val="50000"/>
                  <a:lumOff val="50000"/>
                </a:schemeClr>
              </a:solidFill>
              <a:latin typeface="Arial Narrow" panose="020B0606020202030204" pitchFamily="34" charset="0"/>
            </a:endParaRPr>
          </a:p>
        </p:txBody>
      </p:sp>
      <p:graphicFrame>
        <p:nvGraphicFramePr>
          <p:cNvPr id="47" name="Таблица 46"/>
          <p:cNvGraphicFramePr>
            <a:graphicFrameLocks noGrp="1"/>
          </p:cNvGraphicFramePr>
          <p:nvPr>
            <p:extLst/>
          </p:nvPr>
        </p:nvGraphicFramePr>
        <p:xfrm>
          <a:off x="268683" y="6600324"/>
          <a:ext cx="5114974" cy="1137452"/>
        </p:xfrm>
        <a:graphic>
          <a:graphicData uri="http://schemas.openxmlformats.org/drawingml/2006/table">
            <a:tbl>
              <a:tblPr>
                <a:tableStyleId>{69012ECD-51FC-41F1-AA8D-1B2483CD663E}</a:tableStyleId>
              </a:tblPr>
              <a:tblGrid>
                <a:gridCol w="2289582">
                  <a:extLst>
                    <a:ext uri="{9D8B030D-6E8A-4147-A177-3AD203B41FA5}">
                      <a16:colId xmlns:a16="http://schemas.microsoft.com/office/drawing/2014/main" xmlns="" val="4273231377"/>
                    </a:ext>
                  </a:extLst>
                </a:gridCol>
                <a:gridCol w="698643">
                  <a:extLst>
                    <a:ext uri="{9D8B030D-6E8A-4147-A177-3AD203B41FA5}">
                      <a16:colId xmlns:a16="http://schemas.microsoft.com/office/drawing/2014/main" xmlns="" val="2996852050"/>
                    </a:ext>
                  </a:extLst>
                </a:gridCol>
                <a:gridCol w="977678">
                  <a:extLst>
                    <a:ext uri="{9D8B030D-6E8A-4147-A177-3AD203B41FA5}">
                      <a16:colId xmlns:a16="http://schemas.microsoft.com/office/drawing/2014/main" xmlns="" val="3710450122"/>
                    </a:ext>
                  </a:extLst>
                </a:gridCol>
                <a:gridCol w="1149071">
                  <a:extLst>
                    <a:ext uri="{9D8B030D-6E8A-4147-A177-3AD203B41FA5}">
                      <a16:colId xmlns:a16="http://schemas.microsoft.com/office/drawing/2014/main" xmlns="" val="1813780046"/>
                    </a:ext>
                  </a:extLst>
                </a:gridCol>
              </a:tblGrid>
              <a:tr h="282734">
                <a:tc>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115214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bg1"/>
                          </a:solidFill>
                          <a:effectLst/>
                          <a:latin typeface="Arial Narrow" panose="020B0606020202030204" pitchFamily="34" charset="0"/>
                        </a:rPr>
                        <a:t>Значение КПЭ, </a:t>
                      </a:r>
                      <a:r>
                        <a:rPr lang="ru-RU" sz="1300" b="0" i="0" u="none" strike="noStrike" kern="1200" dirty="0" smtClean="0">
                          <a:solidFill>
                            <a:schemeClr val="bg1"/>
                          </a:solidFill>
                          <a:effectLst/>
                          <a:latin typeface="Arial Narrow" panose="020B0606020202030204" pitchFamily="34" charset="0"/>
                          <a:ea typeface="+mn-ea"/>
                          <a:cs typeface="+mn-cs"/>
                        </a:rPr>
                        <a:t>млрд рублей</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fontAlgn="ctr"/>
                      <a:endParaRPr lang="ru-RU" sz="800" b="0" i="0" u="none" strike="noStrike" dirty="0">
                        <a:solidFill>
                          <a:schemeClr val="bg1"/>
                        </a:solidFill>
                        <a:effectLst/>
                        <a:latin typeface="Arial" panose="020B06040202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055056008"/>
                  </a:ext>
                </a:extLst>
              </a:tr>
              <a:tr h="361660">
                <a:tc>
                  <a:txBody>
                    <a:bodyPr/>
                    <a:lstStyle/>
                    <a:p>
                      <a:pPr algn="l" fontAlgn="ctr"/>
                      <a:r>
                        <a:rPr lang="ru-RU" sz="1300" b="1" i="0" u="none" strike="noStrike" dirty="0" smtClean="0">
                          <a:solidFill>
                            <a:schemeClr val="tx1">
                              <a:lumMod val="85000"/>
                              <a:lumOff val="15000"/>
                            </a:schemeClr>
                          </a:solidFill>
                          <a:effectLst/>
                          <a:latin typeface="Arial Narrow" panose="020B0606020202030204" pitchFamily="34" charset="0"/>
                        </a:rPr>
                        <a:t>Показатель</a:t>
                      </a: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50" b="1" i="0" u="none" strike="noStrike" dirty="0" smtClean="0">
                          <a:solidFill>
                            <a:schemeClr val="bg1"/>
                          </a:solidFill>
                          <a:effectLst/>
                          <a:latin typeface="Arial Narrow" panose="020B0606020202030204" pitchFamily="34" charset="0"/>
                        </a:rPr>
                        <a:t>Целевое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250" b="1" i="0" u="none" strike="noStrike" dirty="0" smtClean="0">
                          <a:solidFill>
                            <a:schemeClr val="bg1"/>
                          </a:solidFill>
                          <a:effectLst/>
                          <a:latin typeface="Arial Narrow" panose="020B0606020202030204" pitchFamily="34" charset="0"/>
                        </a:rPr>
                        <a:t>Повышенное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859536" rtl="0" eaLnBrk="1" fontAlgn="ctr" latinLnBrk="0" hangingPunct="1">
                        <a:lnSpc>
                          <a:spcPct val="100000"/>
                        </a:lnSpc>
                        <a:spcBef>
                          <a:spcPts val="0"/>
                        </a:spcBef>
                        <a:spcAft>
                          <a:spcPts val="0"/>
                        </a:spcAft>
                        <a:buClrTx/>
                        <a:buSzTx/>
                        <a:buFontTx/>
                        <a:buNone/>
                        <a:tabLst/>
                        <a:defRPr/>
                      </a:pPr>
                      <a:r>
                        <a:rPr lang="ru-RU" sz="1250" b="1" i="0" u="none" strike="noStrike" dirty="0" smtClean="0">
                          <a:solidFill>
                            <a:schemeClr val="bg1"/>
                          </a:solidFill>
                          <a:effectLst/>
                          <a:latin typeface="Arial Narrow" panose="020B0606020202030204" pitchFamily="34" charset="0"/>
                        </a:rPr>
                        <a:t>Максимальное</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60600756"/>
                  </a:ext>
                </a:extLst>
              </a:tr>
              <a:tr h="282734">
                <a:tc>
                  <a:txBody>
                    <a:bodyPr/>
                    <a:lstStyle/>
                    <a:p>
                      <a:pPr algn="l" fontAlgn="ctr"/>
                      <a:r>
                        <a:rPr lang="ru-RU" sz="1300" b="1" i="0" u="none" strike="noStrike" dirty="0" smtClean="0">
                          <a:solidFill>
                            <a:schemeClr val="bg1"/>
                          </a:solidFill>
                          <a:effectLst/>
                          <a:latin typeface="Arial Narrow" panose="020B0606020202030204" pitchFamily="34" charset="0"/>
                        </a:rPr>
                        <a:t>Объем выданных гарантий </a:t>
                      </a:r>
                    </a:p>
                    <a:p>
                      <a:pPr algn="l" fontAlgn="ctr"/>
                      <a:r>
                        <a:rPr lang="ru-RU" sz="1300" b="1" i="0" u="none" strike="noStrike" dirty="0" smtClean="0">
                          <a:solidFill>
                            <a:schemeClr val="bg1"/>
                          </a:solidFill>
                          <a:effectLst/>
                          <a:latin typeface="Arial Narrow" panose="020B0606020202030204" pitchFamily="34" charset="0"/>
                        </a:rPr>
                        <a:t>и поручительств в рамках НГС</a:t>
                      </a:r>
                      <a:endParaRPr lang="ru-RU" sz="130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ctr"/>
                      <a:r>
                        <a:rPr lang="ru-RU" sz="2000" b="0" i="0" u="none" strike="noStrike" dirty="0" smtClean="0">
                          <a:solidFill>
                            <a:schemeClr val="accent1">
                              <a:lumMod val="50000"/>
                            </a:schemeClr>
                          </a:solidFill>
                          <a:effectLst/>
                          <a:latin typeface="Arial Narrow" panose="020B0606020202030204" pitchFamily="34" charset="0"/>
                        </a:rPr>
                        <a:t>104,8</a:t>
                      </a:r>
                      <a:endParaRPr lang="ru-RU" sz="2000" b="0" i="0" u="none" strike="noStrike" dirty="0">
                        <a:solidFill>
                          <a:schemeClr val="accent1">
                            <a:lumMod val="50000"/>
                          </a:schemeClr>
                        </a:solidFill>
                        <a:effectLst/>
                        <a:latin typeface="Arial Narrow" panose="020B0606020202030204" pitchFamily="34" charset="0"/>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106,8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108,8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3781457916"/>
                  </a:ext>
                </a:extLst>
              </a:tr>
            </a:tbl>
          </a:graphicData>
        </a:graphic>
      </p:graphicFrame>
      <p:sp>
        <p:nvSpPr>
          <p:cNvPr id="51" name="TextBox 50"/>
          <p:cNvSpPr txBox="1"/>
          <p:nvPr/>
        </p:nvSpPr>
        <p:spPr>
          <a:xfrm>
            <a:off x="244570" y="5733179"/>
            <a:ext cx="5744499"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Ключевые показатели эффективности Программы на 2017 г.</a:t>
            </a: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34" name="Прямая соединительная линия 33"/>
          <p:cNvCxnSpPr/>
          <p:nvPr/>
        </p:nvCxnSpPr>
        <p:spPr>
          <a:xfrm>
            <a:off x="315218" y="2932925"/>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44571" y="6071733"/>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7425" y="41087"/>
            <a:ext cx="7207445" cy="666162"/>
          </a:xfrm>
          <a:prstGeom prst="rect">
            <a:avLst/>
          </a:prstGeom>
          <a:noFill/>
        </p:spPr>
        <p:txBody>
          <a:bodyPr wrap="square" lIns="72000" tIns="36000" rIns="0" bIns="36000" rtlCol="0">
            <a:noAutofit/>
          </a:bodyPr>
          <a:lstStyle/>
          <a:p>
            <a:pPr lvl="0">
              <a:defRPr/>
            </a:pPr>
            <a:r>
              <a:rPr lang="ru-RU" sz="2000" b="1" dirty="0" smtClean="0">
                <a:solidFill>
                  <a:schemeClr val="accent5">
                    <a:lumMod val="75000"/>
                  </a:schemeClr>
                </a:solidFill>
                <a:latin typeface="Arial Narrow" panose="020B0606020202030204" pitchFamily="34" charset="0"/>
              </a:rPr>
              <a:t> </a:t>
            </a: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Ключевые показатели гарантийной поддержки субъектов МСП</a:t>
            </a:r>
          </a:p>
          <a:p>
            <a:pPr lvl="0">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a:t>
            </a:r>
            <a:r>
              <a:rPr lang="ru-RU" sz="2000" b="1" dirty="0">
                <a:solidFill>
                  <a:schemeClr val="accent5">
                    <a:lumMod val="75000"/>
                  </a:schemeClr>
                </a:solidFill>
                <a:latin typeface="Arial Narrow" panose="020B0606020202030204" pitchFamily="34" charset="0"/>
              </a:rPr>
              <a:t>выдача независимых гарантий </a:t>
            </a:r>
            <a:r>
              <a:rPr lang="ru-RU" sz="2000" b="1" dirty="0" smtClean="0">
                <a:solidFill>
                  <a:schemeClr val="accent5">
                    <a:lumMod val="75000"/>
                  </a:schemeClr>
                </a:solidFill>
                <a:latin typeface="Arial Narrow" panose="020B0606020202030204" pitchFamily="34" charset="0"/>
              </a:rPr>
              <a:t>и поручительств)</a:t>
            </a:r>
          </a:p>
        </p:txBody>
      </p:sp>
      <p:graphicFrame>
        <p:nvGraphicFramePr>
          <p:cNvPr id="53" name="Таблица 52"/>
          <p:cNvGraphicFramePr>
            <a:graphicFrameLocks noGrp="1"/>
          </p:cNvGraphicFramePr>
          <p:nvPr>
            <p:extLst/>
          </p:nvPr>
        </p:nvGraphicFramePr>
        <p:xfrm>
          <a:off x="292807" y="3375300"/>
          <a:ext cx="5090851" cy="1754105"/>
        </p:xfrm>
        <a:graphic>
          <a:graphicData uri="http://schemas.openxmlformats.org/drawingml/2006/table">
            <a:tbl>
              <a:tblPr>
                <a:tableStyleId>{69012ECD-51FC-41F1-AA8D-1B2483CD663E}</a:tableStyleId>
              </a:tblPr>
              <a:tblGrid>
                <a:gridCol w="2139113">
                  <a:extLst>
                    <a:ext uri="{9D8B030D-6E8A-4147-A177-3AD203B41FA5}">
                      <a16:colId xmlns:a16="http://schemas.microsoft.com/office/drawing/2014/main" xmlns="" val="4273231377"/>
                    </a:ext>
                  </a:extLst>
                </a:gridCol>
                <a:gridCol w="1035212">
                  <a:extLst>
                    <a:ext uri="{9D8B030D-6E8A-4147-A177-3AD203B41FA5}">
                      <a16:colId xmlns:a16="http://schemas.microsoft.com/office/drawing/2014/main" xmlns="" val="2996852050"/>
                    </a:ext>
                  </a:extLst>
                </a:gridCol>
                <a:gridCol w="958263">
                  <a:extLst>
                    <a:ext uri="{9D8B030D-6E8A-4147-A177-3AD203B41FA5}">
                      <a16:colId xmlns:a16="http://schemas.microsoft.com/office/drawing/2014/main" xmlns="" val="959900741"/>
                    </a:ext>
                  </a:extLst>
                </a:gridCol>
                <a:gridCol w="958263">
                  <a:extLst>
                    <a:ext uri="{9D8B030D-6E8A-4147-A177-3AD203B41FA5}">
                      <a16:colId xmlns:a16="http://schemas.microsoft.com/office/drawing/2014/main" xmlns="" val="1813780046"/>
                    </a:ext>
                  </a:extLst>
                </a:gridCol>
              </a:tblGrid>
              <a:tr h="628605">
                <a:tc gridSpan="2">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Количество заявок, </a:t>
                      </a:r>
                      <a:r>
                        <a:rPr lang="ru-RU" sz="1300" b="0" i="0" u="none" strike="noStrike" dirty="0" smtClean="0">
                          <a:solidFill>
                            <a:schemeClr val="bg1"/>
                          </a:solidFill>
                          <a:effectLst/>
                          <a:latin typeface="Arial Narrow" panose="020B0606020202030204" pitchFamily="34" charset="0"/>
                        </a:rPr>
                        <a:t>шт.</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Сумма,</a:t>
                      </a:r>
                      <a:r>
                        <a:rPr lang="ru-RU" sz="1300" b="1" i="0" u="none" strike="noStrike" baseline="0" dirty="0" smtClean="0">
                          <a:solidFill>
                            <a:schemeClr val="bg1"/>
                          </a:solidFill>
                          <a:effectLst/>
                          <a:latin typeface="Arial Narrow" panose="020B0606020202030204" pitchFamily="34" charset="0"/>
                        </a:rPr>
                        <a:t> </a:t>
                      </a:r>
                      <a:r>
                        <a:rPr lang="ru-RU" sz="1300" b="0" i="0" u="none" strike="noStrike" dirty="0" smtClean="0">
                          <a:solidFill>
                            <a:schemeClr val="bg1"/>
                          </a:solidFill>
                          <a:effectLst/>
                          <a:latin typeface="Arial Narrow" panose="020B0606020202030204" pitchFamily="34" charset="0"/>
                        </a:rPr>
                        <a:t>млрд</a:t>
                      </a:r>
                      <a:r>
                        <a:rPr lang="ru-RU" sz="1300" b="0" i="0" u="none" strike="noStrike" baseline="0" dirty="0" smtClean="0">
                          <a:solidFill>
                            <a:schemeClr val="bg1"/>
                          </a:solidFill>
                          <a:effectLst/>
                          <a:latin typeface="Arial Narrow" panose="020B0606020202030204" pitchFamily="34" charset="0"/>
                        </a:rPr>
                        <a:t> рублей</a:t>
                      </a:r>
                      <a:endParaRPr lang="ru-RU" sz="1300" b="0" i="0" u="none" strike="noStrike" dirty="0" smtClean="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55056008"/>
                  </a:ext>
                </a:extLst>
              </a:tr>
              <a:tr h="958584">
                <a:tc gridSpan="2">
                  <a:txBody>
                    <a:bodyPr/>
                    <a:lstStyle/>
                    <a:p>
                      <a:pPr algn="l" fontAlgn="ctr"/>
                      <a:r>
                        <a:rPr lang="ru-RU" sz="1300" b="1" i="0" u="none" strike="noStrike" dirty="0" smtClean="0">
                          <a:solidFill>
                            <a:schemeClr val="bg1"/>
                          </a:solidFill>
                          <a:effectLst/>
                          <a:latin typeface="Arial Narrow" panose="020B0606020202030204" pitchFamily="34" charset="0"/>
                        </a:rPr>
                        <a:t>Объем текущего портфеля Корпорации МСП</a:t>
                      </a:r>
                      <a:endParaRPr lang="ru-RU" sz="1800" b="1" i="0" u="none" strike="noStrike" baseline="30000"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r" fontAlgn="ctr"/>
                      <a:endParaRPr lang="ru-RU" sz="1300" b="0" i="0" u="none" strike="noStrike" dirty="0">
                        <a:solidFill>
                          <a:srgbClr val="000000"/>
                        </a:solidFill>
                        <a:effectLst/>
                        <a:latin typeface="+mj-lt"/>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2000" b="1" i="0" u="none" strike="noStrike" dirty="0" smtClean="0">
                          <a:solidFill>
                            <a:srgbClr val="ED7D31"/>
                          </a:solidFill>
                          <a:effectLst/>
                          <a:latin typeface="Arial Narrow" panose="020B0606020202030204" pitchFamily="34" charset="0"/>
                        </a:rPr>
                        <a:t>5 939</a:t>
                      </a:r>
                    </a:p>
                  </a:txBody>
                  <a:tcPr marL="0" marR="0" marT="0" marB="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91,5**</a:t>
                      </a:r>
                      <a:endParaRPr lang="ru-RU" sz="2000" b="1" i="0" u="none" strike="noStrike" dirty="0">
                        <a:solidFill>
                          <a:srgbClr val="ED7D31"/>
                        </a:solidFill>
                        <a:effectLst/>
                        <a:latin typeface="Arial Narrow" panose="020B0606020202030204" pitchFamily="34" charset="0"/>
                      </a:endParaRPr>
                    </a:p>
                  </a:txBody>
                  <a:tcPr marL="0" marR="0" marT="0"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781457916"/>
                  </a:ext>
                </a:extLst>
              </a:tr>
              <a:tr h="147971">
                <a:tc>
                  <a:txBody>
                    <a:bodyPr/>
                    <a:lstStyle/>
                    <a:p>
                      <a:pPr algn="l" fontAlgn="ctr"/>
                      <a:endParaRPr lang="ru-RU" sz="400" b="0" i="0" u="none" strike="noStrike" dirty="0" smtClean="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443891"/>
                  </a:ext>
                </a:extLst>
              </a:tr>
            </a:tbl>
          </a:graphicData>
        </a:graphic>
      </p:graphicFrame>
      <p:sp>
        <p:nvSpPr>
          <p:cNvPr id="69" name="TextBox 68"/>
          <p:cNvSpPr txBox="1"/>
          <p:nvPr/>
        </p:nvSpPr>
        <p:spPr>
          <a:xfrm>
            <a:off x="5866915" y="5733343"/>
            <a:ext cx="5558776"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Сроки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рассмотрения заявок по сегментам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(Корпорация МСП)</a:t>
            </a:r>
            <a:endPar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50" name="Прямая соединительная линия 49"/>
          <p:cNvCxnSpPr/>
          <p:nvPr/>
        </p:nvCxnSpPr>
        <p:spPr>
          <a:xfrm>
            <a:off x="5879825" y="2932925"/>
            <a:ext cx="6449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791328" y="6071733"/>
            <a:ext cx="6538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5816726" y="6218621"/>
            <a:ext cx="6557837" cy="1515884"/>
            <a:chOff x="5816172" y="6474816"/>
            <a:chExt cx="4266262" cy="1515884"/>
          </a:xfrm>
        </p:grpSpPr>
        <p:grpSp>
          <p:nvGrpSpPr>
            <p:cNvPr id="71" name="Группа 70"/>
            <p:cNvGrpSpPr/>
            <p:nvPr/>
          </p:nvGrpSpPr>
          <p:grpSpPr>
            <a:xfrm>
              <a:off x="5868892" y="6474816"/>
              <a:ext cx="4175791" cy="1353793"/>
              <a:chOff x="7124699" y="2596568"/>
              <a:chExt cx="2556218" cy="1911995"/>
            </a:xfrm>
            <a:solidFill>
              <a:schemeClr val="accent1">
                <a:lumMod val="60000"/>
                <a:lumOff val="40000"/>
              </a:schemeClr>
            </a:solidFill>
          </p:grpSpPr>
          <p:sp>
            <p:nvSpPr>
              <p:cNvPr id="72" name="Rectangle 1"/>
              <p:cNvSpPr>
                <a:spLocks/>
              </p:cNvSpPr>
              <p:nvPr/>
            </p:nvSpPr>
            <p:spPr bwMode="auto">
              <a:xfrm rot="5400000">
                <a:off x="8277423" y="3105069"/>
                <a:ext cx="1911995" cy="894993"/>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73" name="Прямоугольник 72"/>
              <p:cNvSpPr/>
              <p:nvPr/>
            </p:nvSpPr>
            <p:spPr>
              <a:xfrm rot="5400000">
                <a:off x="6940280" y="3554518"/>
                <a:ext cx="1137564" cy="76872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1"/>
              <p:cNvSpPr>
                <a:spLocks/>
              </p:cNvSpPr>
              <p:nvPr/>
            </p:nvSpPr>
            <p:spPr bwMode="auto">
              <a:xfrm rot="5400000">
                <a:off x="7612597" y="3310747"/>
                <a:ext cx="1452920" cy="820202"/>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Rectangle 6"/>
            <p:cNvSpPr>
              <a:spLocks noChangeArrowheads="1"/>
            </p:cNvSpPr>
            <p:nvPr/>
          </p:nvSpPr>
          <p:spPr bwMode="auto">
            <a:xfrm>
              <a:off x="6019758" y="7141713"/>
              <a:ext cx="954044" cy="304210"/>
            </a:xfrm>
            <a:prstGeom prst="rect">
              <a:avLst/>
            </a:prstGeom>
            <a:solidFill>
              <a:srgbClr val="A2C9F4"/>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&lt; </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15</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3 дней</a:t>
              </a:r>
            </a:p>
          </p:txBody>
        </p:sp>
        <p:sp>
          <p:nvSpPr>
            <p:cNvPr id="76" name="Rectangle 6"/>
            <p:cNvSpPr>
              <a:spLocks noChangeArrowheads="1"/>
            </p:cNvSpPr>
            <p:nvPr/>
          </p:nvSpPr>
          <p:spPr bwMode="auto">
            <a:xfrm>
              <a:off x="7353042" y="7066406"/>
              <a:ext cx="1006844" cy="200884"/>
            </a:xfrm>
            <a:prstGeom prst="rect">
              <a:avLst/>
            </a:prstGeom>
            <a:no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prstClr val="black"/>
                  </a:solidFill>
                  <a:effectLst/>
                  <a:uLnTx/>
                  <a:uFillTx/>
                  <a:latin typeface="Arial Narrow" panose="020B0606020202030204" pitchFamily="34" charset="0"/>
                </a:rPr>
                <a:t>15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 50</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endParaRPr kumimoji="0" lang="ru-RU" b="1"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до 5 дней</a:t>
              </a:r>
            </a:p>
          </p:txBody>
        </p:sp>
        <p:sp>
          <p:nvSpPr>
            <p:cNvPr id="77" name="Rectangle 6"/>
            <p:cNvSpPr>
              <a:spLocks noChangeArrowheads="1"/>
            </p:cNvSpPr>
            <p:nvPr/>
          </p:nvSpPr>
          <p:spPr bwMode="auto">
            <a:xfrm>
              <a:off x="8771778" y="6587013"/>
              <a:ext cx="1081451" cy="717135"/>
            </a:xfrm>
            <a:prstGeom prst="rect">
              <a:avLst/>
            </a:prstGeom>
            <a:solidFill>
              <a:schemeClr val="accent1">
                <a:lumMod val="60000"/>
                <a:lumOff val="40000"/>
              </a:schemeClr>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&gt; 50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10 дней</a:t>
              </a:r>
            </a:p>
          </p:txBody>
        </p:sp>
        <p:sp>
          <p:nvSpPr>
            <p:cNvPr id="78" name="Прямоугольник 77"/>
            <p:cNvSpPr/>
            <p:nvPr/>
          </p:nvSpPr>
          <p:spPr>
            <a:xfrm rot="10800000">
              <a:off x="5868890" y="7582327"/>
              <a:ext cx="4175791" cy="4083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79" name="Rectangle 6"/>
            <p:cNvSpPr>
              <a:spLocks noChangeArrowheads="1"/>
            </p:cNvSpPr>
            <p:nvPr/>
          </p:nvSpPr>
          <p:spPr bwMode="auto">
            <a:xfrm>
              <a:off x="5816172" y="7673418"/>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Микро-сегмент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0" name="Rectangle 6"/>
            <p:cNvSpPr>
              <a:spLocks noChangeArrowheads="1"/>
            </p:cNvSpPr>
            <p:nvPr/>
          </p:nvSpPr>
          <p:spPr bwMode="auto">
            <a:xfrm>
              <a:off x="7279933"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Малый 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1" name="Rectangle 6"/>
            <p:cNvSpPr>
              <a:spLocks noChangeArrowheads="1"/>
            </p:cNvSpPr>
            <p:nvPr/>
          </p:nvSpPr>
          <p:spPr bwMode="auto">
            <a:xfrm>
              <a:off x="8704195"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rPr>
                <a:t>Средний сегмент</a:t>
              </a:r>
            </a:p>
          </p:txBody>
        </p:sp>
      </p:grpSp>
      <p:pic>
        <p:nvPicPr>
          <p:cNvPr id="21" name="Picture 2"/>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8227"/>
          <a:stretch/>
        </p:blipFill>
        <p:spPr bwMode="auto">
          <a:xfrm rot="5400000">
            <a:off x="6948596" y="3325952"/>
            <a:ext cx="1626626" cy="23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5"/>
          <p:cNvSpPr/>
          <p:nvPr/>
        </p:nvSpPr>
        <p:spPr>
          <a:xfrm rot="10800000">
            <a:off x="6193934" y="3599893"/>
            <a:ext cx="3135946" cy="1695220"/>
          </a:xfrm>
          <a:prstGeom prst="triangle">
            <a:avLst/>
          </a:prstGeom>
          <a:solidFill>
            <a:srgbClr val="65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utoShape 22"/>
          <p:cNvSpPr>
            <a:spLocks noChangeArrowheads="1"/>
          </p:cNvSpPr>
          <p:nvPr>
            <p:custDataLst>
              <p:tags r:id="rId1"/>
            </p:custDataLst>
          </p:nvPr>
        </p:nvSpPr>
        <p:spPr bwMode="auto">
          <a:xfrm rot="16200000" flipH="1">
            <a:off x="6376473"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2"/>
          <p:cNvSpPr>
            <a:spLocks noChangeArrowheads="1"/>
          </p:cNvSpPr>
          <p:nvPr>
            <p:custDataLst>
              <p:tags r:id="rId2"/>
            </p:custDataLst>
          </p:nvPr>
        </p:nvSpPr>
        <p:spPr bwMode="auto">
          <a:xfrm rot="16200000" flipH="1">
            <a:off x="6757169"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22"/>
          <p:cNvSpPr>
            <a:spLocks noChangeArrowheads="1"/>
          </p:cNvSpPr>
          <p:nvPr>
            <p:custDataLst>
              <p:tags r:id="rId3"/>
            </p:custDataLst>
          </p:nvPr>
        </p:nvSpPr>
        <p:spPr bwMode="auto">
          <a:xfrm rot="16200000" flipH="1">
            <a:off x="7137866" y="4394684"/>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7"/>
          <p:cNvSpPr/>
          <p:nvPr/>
        </p:nvSpPr>
        <p:spPr>
          <a:xfrm rot="5400000">
            <a:off x="7482030" y="2397870"/>
            <a:ext cx="444811"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ru-RU" sz="1200" b="1" dirty="0" smtClean="0">
                <a:solidFill>
                  <a:prstClr val="white"/>
                </a:solidFill>
                <a:latin typeface="Arial Narrow" panose="020B0606020202030204" pitchFamily="34" charset="0"/>
              </a:rPr>
              <a:t>Проекты, принятые под «оферту»</a:t>
            </a:r>
            <a:endParaRPr lang="ru-RU" sz="1200" b="1" dirty="0">
              <a:solidFill>
                <a:prstClr val="white"/>
              </a:solidFill>
              <a:latin typeface="Arial Narrow" panose="020B0606020202030204" pitchFamily="34" charset="0"/>
            </a:endParaRPr>
          </a:p>
        </p:txBody>
      </p:sp>
      <p:sp>
        <p:nvSpPr>
          <p:cNvPr id="24" name="Rectangle 48"/>
          <p:cNvSpPr/>
          <p:nvPr/>
        </p:nvSpPr>
        <p:spPr>
          <a:xfrm rot="5400000">
            <a:off x="7468503" y="2948031"/>
            <a:ext cx="466460"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Проекты, находящиеся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на рассмотрении в банках-партнерах</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7" name="Группа 6"/>
          <p:cNvGrpSpPr/>
          <p:nvPr/>
        </p:nvGrpSpPr>
        <p:grpSpPr>
          <a:xfrm>
            <a:off x="7106337" y="3007936"/>
            <a:ext cx="1194684" cy="551930"/>
            <a:chOff x="2539523" y="2241756"/>
            <a:chExt cx="2218690" cy="361167"/>
          </a:xfrm>
          <a:solidFill>
            <a:schemeClr val="accent1">
              <a:lumMod val="60000"/>
              <a:lumOff val="40000"/>
            </a:schemeClr>
          </a:solidFill>
        </p:grpSpPr>
        <p:sp>
          <p:nvSpPr>
            <p:cNvPr id="35" name="Rectangle 6"/>
            <p:cNvSpPr/>
            <p:nvPr/>
          </p:nvSpPr>
          <p:spPr>
            <a:xfrm>
              <a:off x="2539523" y="2241756"/>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6" name="Rectangle 6"/>
            <p:cNvSpPr/>
            <p:nvPr/>
          </p:nvSpPr>
          <p:spPr>
            <a:xfrm>
              <a:off x="2603303" y="2299941"/>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Rectangle 6"/>
            <p:cNvSpPr/>
            <p:nvPr/>
          </p:nvSpPr>
          <p:spPr>
            <a:xfrm>
              <a:off x="2667083" y="2358127"/>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Arial Narrow" panose="020B0606020202030204" pitchFamily="34" charset="0"/>
                </a:rPr>
                <a:t>Проекты</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46" name="Rectangle 48"/>
          <p:cNvSpPr/>
          <p:nvPr/>
        </p:nvSpPr>
        <p:spPr>
          <a:xfrm rot="5400000">
            <a:off x="7545489" y="3469542"/>
            <a:ext cx="312487" cy="32508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Итого</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0" name="Скругленный прямоугольник 9"/>
          <p:cNvSpPr/>
          <p:nvPr/>
        </p:nvSpPr>
        <p:spPr>
          <a:xfrm>
            <a:off x="5866915" y="2965399"/>
            <a:ext cx="6452084" cy="25883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60" name="TextBox 59"/>
          <p:cNvSpPr txBox="1"/>
          <p:nvPr/>
        </p:nvSpPr>
        <p:spPr>
          <a:xfrm>
            <a:off x="279457" y="7962541"/>
            <a:ext cx="11690181" cy="400110"/>
          </a:xfrm>
          <a:prstGeom prst="rect">
            <a:avLst/>
          </a:prstGeom>
          <a:noFill/>
        </p:spPr>
        <p:txBody>
          <a:bodyPr wrap="square" lIns="0" rtlCol="0">
            <a:spAutoFit/>
          </a:bodyPr>
          <a:lstStyle/>
          <a:p>
            <a:pPr lvl="0">
              <a:defRPr/>
            </a:pPr>
            <a:r>
              <a:rPr kumimoji="0" lang="en-US"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a:t>
            </a: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 объем </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гарантийной и финансовой поддержки предоставленной в</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2017 г.</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a:t>
            </a:r>
            <a:r>
              <a:rPr kumimoji="0" lang="ru-RU" sz="1000" b="1"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Корпорацией МСП, МСП Банком и РГО</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(по состоянию на 15 мая</a:t>
            </a:r>
            <a:r>
              <a:rPr lang="ru-RU" sz="1000" i="1" dirty="0" smtClean="0">
                <a:solidFill>
                  <a:schemeClr val="bg2">
                    <a:lumMod val="50000"/>
                  </a:schemeClr>
                </a:solidFill>
                <a:latin typeface="Arial Narrow" panose="020B0606020202030204" pitchFamily="34" charset="0"/>
              </a:rPr>
              <a:t> </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2017 г.)</a:t>
            </a:r>
          </a:p>
          <a:p>
            <a:pPr lvl="0">
              <a:defRPr/>
            </a:pPr>
            <a:r>
              <a:rPr lang="ru-RU" sz="1000" i="1" dirty="0" smtClean="0">
                <a:solidFill>
                  <a:schemeClr val="bg2">
                    <a:lumMod val="50000"/>
                  </a:schemeClr>
                </a:solidFill>
                <a:latin typeface="Arial Narrow" panose="020B0606020202030204" pitchFamily="34" charset="0"/>
              </a:rPr>
              <a:t>** - при этом объем выдачи гарантий и поручительств Корпорации нарастающим итогом с 2014 г., включая закрытые гарантии и поручительства, составил 108,6 млрд рублей</a:t>
            </a:r>
            <a:endParaRPr lang="ru-RU" sz="1000" i="1" dirty="0">
              <a:solidFill>
                <a:schemeClr val="bg2">
                  <a:lumMod val="50000"/>
                </a:schemeClr>
              </a:solidFill>
              <a:latin typeface="Arial Narrow" panose="020B0606020202030204" pitchFamily="34" charset="0"/>
            </a:endParaRPr>
          </a:p>
        </p:txBody>
      </p:sp>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 name="Прямоугольник 1"/>
          <p:cNvSpPr/>
          <p:nvPr/>
        </p:nvSpPr>
        <p:spPr>
          <a:xfrm>
            <a:off x="279118" y="1002536"/>
            <a:ext cx="12050316" cy="643663"/>
          </a:xfrm>
          <a:prstGeom prst="rect">
            <a:avLst/>
          </a:prstGeom>
          <a:solidFill>
            <a:schemeClr val="accent1">
              <a:lumMod val="50000"/>
            </a:schemeClr>
          </a:solidFill>
        </p:spPr>
        <p:txBody>
          <a:bodyPr wrap="square" anchor="ctr" anchorCtr="0">
            <a:noAutofit/>
          </a:bodyPr>
          <a:lstStyle/>
          <a:p>
            <a:pPr lvl="3">
              <a:defRPr/>
            </a:pPr>
            <a:endParaRPr lang="ru-RU" b="1" dirty="0">
              <a:solidFill>
                <a:srgbClr val="E5581F"/>
              </a:solidFill>
              <a:latin typeface="Arial Narrow" panose="020B0606020202030204" pitchFamily="34" charset="0"/>
              <a:ea typeface="Calibri" panose="020F0502020204030204" pitchFamily="34" charset="0"/>
            </a:endParaRPr>
          </a:p>
        </p:txBody>
      </p:sp>
      <p:sp>
        <p:nvSpPr>
          <p:cNvPr id="57" name="Прямоугольник 5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9</a:t>
            </a:r>
            <a:endParaRPr lang="ru-RU" sz="1200" dirty="0">
              <a:latin typeface="Arial Narrow" panose="020B0606020202030204" pitchFamily="34" charset="0"/>
            </a:endParaRPr>
          </a:p>
        </p:txBody>
      </p:sp>
      <p:cxnSp>
        <p:nvCxnSpPr>
          <p:cNvPr id="45" name="Прямая соединительная линия 44"/>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Таблица 63"/>
          <p:cNvGraphicFramePr>
            <a:graphicFrameLocks noGrp="1"/>
          </p:cNvGraphicFramePr>
          <p:nvPr>
            <p:extLst/>
          </p:nvPr>
        </p:nvGraphicFramePr>
        <p:xfrm>
          <a:off x="9421891" y="3023376"/>
          <a:ext cx="2872185" cy="2334999"/>
        </p:xfrm>
        <a:graphic>
          <a:graphicData uri="http://schemas.openxmlformats.org/drawingml/2006/table">
            <a:tbl>
              <a:tblPr/>
              <a:tblGrid>
                <a:gridCol w="469620">
                  <a:extLst>
                    <a:ext uri="{9D8B030D-6E8A-4147-A177-3AD203B41FA5}">
                      <a16:colId xmlns:a16="http://schemas.microsoft.com/office/drawing/2014/main" xmlns="" val="495193945"/>
                    </a:ext>
                  </a:extLst>
                </a:gridCol>
                <a:gridCol w="594967">
                  <a:extLst>
                    <a:ext uri="{9D8B030D-6E8A-4147-A177-3AD203B41FA5}">
                      <a16:colId xmlns:a16="http://schemas.microsoft.com/office/drawing/2014/main" xmlns="" val="1680857824"/>
                    </a:ext>
                  </a:extLst>
                </a:gridCol>
                <a:gridCol w="903799">
                  <a:extLst>
                    <a:ext uri="{9D8B030D-6E8A-4147-A177-3AD203B41FA5}">
                      <a16:colId xmlns:a16="http://schemas.microsoft.com/office/drawing/2014/main" xmlns="" val="299551079"/>
                    </a:ext>
                  </a:extLst>
                </a:gridCol>
                <a:gridCol w="903799">
                  <a:extLst>
                    <a:ext uri="{9D8B030D-6E8A-4147-A177-3AD203B41FA5}">
                      <a16:colId xmlns:a16="http://schemas.microsoft.com/office/drawing/2014/main" xmlns="" val="3524216336"/>
                    </a:ext>
                  </a:extLst>
                </a:gridCol>
              </a:tblGrid>
              <a:tr h="724281">
                <a:tc>
                  <a:txBody>
                    <a:bodyPr/>
                    <a:lstStyle/>
                    <a:p>
                      <a:pPr algn="ctr" rtl="0" fontAlgn="ctr"/>
                      <a:r>
                        <a:rPr lang="ru-RU" sz="1000" b="1" i="0" u="none" strike="noStrike" dirty="0" smtClean="0">
                          <a:solidFill>
                            <a:srgbClr val="FFFFFF"/>
                          </a:solidFill>
                          <a:effectLst/>
                          <a:latin typeface="Arial Narrow" panose="020B0606020202030204" pitchFamily="34" charset="0"/>
                        </a:rPr>
                        <a:t>Кол-во </a:t>
                      </a:r>
                      <a:r>
                        <a:rPr lang="ru-RU" sz="1000" b="0" i="0" u="none" strike="noStrike" dirty="0">
                          <a:solidFill>
                            <a:srgbClr val="FFFFFF"/>
                          </a:solidFill>
                          <a:effectLst/>
                          <a:latin typeface="Arial Narrow" panose="020B0606020202030204" pitchFamily="34" charset="0"/>
                        </a:rPr>
                        <a:t>шт.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Гарантии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рублей</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Всего, </a:t>
                      </a:r>
                    </a:p>
                    <a:p>
                      <a:pPr algn="ctr" rtl="0" fontAlgn="ctr"/>
                      <a:r>
                        <a:rPr lang="ru-RU" sz="1000" b="1" i="0" u="none" strike="noStrike" dirty="0" smtClean="0">
                          <a:solidFill>
                            <a:srgbClr val="FFFFFF"/>
                          </a:solidFill>
                          <a:effectLst/>
                          <a:latin typeface="Arial Narrow" panose="020B0606020202030204" pitchFamily="34" charset="0"/>
                        </a:rPr>
                        <a:t>гарантии и 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82855011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18</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12,1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9,9</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22</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299540119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62</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24,2</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22,8</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47</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1065855527"/>
                  </a:ext>
                </a:extLst>
              </a:tr>
              <a:tr h="536906">
                <a:tc>
                  <a:txBody>
                    <a:bodyPr/>
                    <a:lstStyle/>
                    <a:p>
                      <a:pPr algn="ctr" rtl="0" fontAlgn="ctr"/>
                      <a:r>
                        <a:rPr lang="ru-RU" sz="2000" b="1" i="0" u="none" strike="noStrike" dirty="0" smtClean="0">
                          <a:solidFill>
                            <a:srgbClr val="ED7D31"/>
                          </a:solidFill>
                          <a:effectLst/>
                          <a:latin typeface="Arial Narrow" panose="020B0606020202030204" pitchFamily="34" charset="0"/>
                        </a:rPr>
                        <a:t>80</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36,3</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32,7</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69</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xmlns="" val="2026953685"/>
                  </a:ext>
                </a:extLst>
              </a:tr>
            </a:tbl>
          </a:graphicData>
        </a:graphic>
      </p:graphicFrame>
      <p:pic>
        <p:nvPicPr>
          <p:cNvPr id="55" name="Рисунок 54"/>
          <p:cNvPicPr>
            <a:picLocks noChangeAspect="1"/>
          </p:cNvPicPr>
          <p:nvPr/>
        </p:nvPicPr>
        <p:blipFill>
          <a:blip r:embed="rId7"/>
          <a:stretch>
            <a:fillRect/>
          </a:stretch>
        </p:blipFill>
        <p:spPr>
          <a:xfrm>
            <a:off x="10769599" y="54867"/>
            <a:ext cx="1549399" cy="779127"/>
          </a:xfrm>
          <a:prstGeom prst="rect">
            <a:avLst/>
          </a:prstGeom>
        </p:spPr>
      </p:pic>
      <p:sp>
        <p:nvSpPr>
          <p:cNvPr id="4" name="Прямоугольник 3"/>
          <p:cNvSpPr/>
          <p:nvPr/>
        </p:nvSpPr>
        <p:spPr>
          <a:xfrm>
            <a:off x="341967" y="1073138"/>
            <a:ext cx="1508746" cy="523220"/>
          </a:xfrm>
          <a:prstGeom prst="rect">
            <a:avLst/>
          </a:prstGeom>
        </p:spPr>
        <p:txBody>
          <a:bodyPr wrap="none">
            <a:spAutoFit/>
          </a:bodyPr>
          <a:lstStyle/>
          <a:p>
            <a:r>
              <a:rPr lang="ru-RU" sz="2800" b="1" dirty="0" smtClean="0">
                <a:solidFill>
                  <a:schemeClr val="accent2"/>
                </a:solidFill>
                <a:latin typeface="Arial Narrow" panose="020B0606020202030204" pitchFamily="34" charset="0"/>
                <a:ea typeface="Calibri" panose="020F0502020204030204" pitchFamily="34" charset="0"/>
              </a:rPr>
              <a:t>2016 год:</a:t>
            </a:r>
            <a:endParaRPr lang="ru-RU" sz="2800" dirty="0">
              <a:solidFill>
                <a:schemeClr val="accent2"/>
              </a:solidFill>
            </a:endParaRPr>
          </a:p>
        </p:txBody>
      </p:sp>
      <p:sp>
        <p:nvSpPr>
          <p:cNvPr id="5" name="Прямоугольник 4"/>
          <p:cNvSpPr/>
          <p:nvPr/>
        </p:nvSpPr>
        <p:spPr>
          <a:xfrm>
            <a:off x="1790700" y="978505"/>
            <a:ext cx="10935176" cy="646331"/>
          </a:xfrm>
          <a:prstGeom prst="rect">
            <a:avLst/>
          </a:prstGeom>
        </p:spPr>
        <p:txBody>
          <a:bodyPr wrap="square">
            <a:spAutoFit/>
          </a:bodyPr>
          <a:lstStyle/>
          <a:p>
            <a:pPr>
              <a:defRPr/>
            </a:pPr>
            <a:r>
              <a:rPr lang="ru-RU" b="1" dirty="0">
                <a:solidFill>
                  <a:schemeClr val="accent2"/>
                </a:solidFill>
                <a:latin typeface="Arial Narrow" panose="020B0606020202030204" pitchFamily="34" charset="0"/>
                <a:ea typeface="Calibri" panose="020F0502020204030204" pitchFamily="34" charset="0"/>
              </a:rPr>
              <a:t>Объем выданных гарантий и поручительств</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в рамках НГС</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составил 100,08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a:p>
            <a:pPr>
              <a:defRPr/>
            </a:pPr>
            <a:r>
              <a:rPr lang="ru-RU" b="1" dirty="0">
                <a:solidFill>
                  <a:schemeClr val="accent2"/>
                </a:solidFill>
                <a:latin typeface="Arial Narrow" panose="020B0606020202030204" pitchFamily="34" charset="0"/>
                <a:ea typeface="Calibri" panose="020F0502020204030204" pitchFamily="34" charset="0"/>
              </a:rPr>
              <a:t>Объем финансирования субъектов МСП, полученный с участием гарантийной поддержки </a:t>
            </a:r>
            <a:r>
              <a:rPr lang="ru-RU" b="1" dirty="0" smtClean="0">
                <a:solidFill>
                  <a:schemeClr val="accent2"/>
                </a:solidFill>
                <a:latin typeface="Arial Narrow" panose="020B0606020202030204" pitchFamily="34" charset="0"/>
                <a:ea typeface="Calibri" panose="020F0502020204030204" pitchFamily="34" charset="0"/>
              </a:rPr>
              <a:t>НГС - </a:t>
            </a:r>
            <a:r>
              <a:rPr lang="ru-RU" b="1" dirty="0">
                <a:solidFill>
                  <a:schemeClr val="accent2"/>
                </a:solidFill>
                <a:latin typeface="Arial Narrow" panose="020B0606020202030204" pitchFamily="34" charset="0"/>
                <a:ea typeface="Calibri" panose="020F0502020204030204" pitchFamily="34" charset="0"/>
              </a:rPr>
              <a:t>172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454120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22261</TotalTime>
  <Words>2753</Words>
  <Application>Microsoft Office PowerPoint</Application>
  <PresentationFormat>Произвольный</PresentationFormat>
  <Paragraphs>450</Paragraphs>
  <Slides>12</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Arial Narrow</vt:lpstr>
      <vt:lpstr>Calibri</vt:lpstr>
      <vt:lpstr>Calibri Light</vt:lpstr>
      <vt:lpstr>Tahoma</vt:lpstr>
      <vt:lpstr>Times New Roman</vt:lpstr>
      <vt:lpstr>Wingdings</vt:lpstr>
      <vt:lpstr>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РК Союз Промышленников</cp:lastModifiedBy>
  <cp:revision>766</cp:revision>
  <cp:lastPrinted>2017-05-16T14:37:06Z</cp:lastPrinted>
  <dcterms:created xsi:type="dcterms:W3CDTF">2015-12-16T13:43:54Z</dcterms:created>
  <dcterms:modified xsi:type="dcterms:W3CDTF">2017-05-17T08:49:04Z</dcterms:modified>
</cp:coreProperties>
</file>