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563" r:id="rId2"/>
    <p:sldId id="358" r:id="rId3"/>
    <p:sldId id="565" r:id="rId4"/>
    <p:sldId id="594" r:id="rId5"/>
    <p:sldId id="582" r:id="rId6"/>
    <p:sldId id="566" r:id="rId7"/>
    <p:sldId id="584" r:id="rId8"/>
    <p:sldId id="586" r:id="rId9"/>
    <p:sldId id="572" r:id="rId10"/>
    <p:sldId id="585" r:id="rId11"/>
    <p:sldId id="569" r:id="rId12"/>
    <p:sldId id="570" r:id="rId13"/>
    <p:sldId id="338" r:id="rId14"/>
    <p:sldId id="574" r:id="rId15"/>
    <p:sldId id="587" r:id="rId16"/>
    <p:sldId id="588" r:id="rId17"/>
    <p:sldId id="339" r:id="rId18"/>
    <p:sldId id="372" r:id="rId19"/>
    <p:sldId id="576" r:id="rId20"/>
    <p:sldId id="589" r:id="rId21"/>
    <p:sldId id="590" r:id="rId22"/>
    <p:sldId id="591" r:id="rId23"/>
    <p:sldId id="578" r:id="rId24"/>
    <p:sldId id="592" r:id="rId25"/>
    <p:sldId id="263" r:id="rId26"/>
    <p:sldId id="595" r:id="rId27"/>
    <p:sldId id="593" r:id="rId28"/>
    <p:sldId id="36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3352435f28fe5f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D0D40"/>
    <a:srgbClr val="203864"/>
    <a:srgbClr val="002060"/>
    <a:srgbClr val="2C426C"/>
    <a:srgbClr val="4BA403"/>
    <a:srgbClr val="FF9999"/>
    <a:srgbClr val="843C0C"/>
    <a:srgbClr val="DC5C5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9" autoAdjust="0"/>
    <p:restoredTop sz="93605" autoAdjust="0"/>
  </p:normalViewPr>
  <p:slideViewPr>
    <p:cSldViewPr snapToGrid="0">
      <p:cViewPr varScale="1">
        <p:scale>
          <a:sx n="115" d="100"/>
          <a:sy n="115" d="100"/>
        </p:scale>
        <p:origin x="43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CDF8-2659-4824-B3AF-B9EE71F6CF6F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E1AC-F6B6-4FC2-AC92-22E4B6737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5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69538-CCC8-4172-8011-3FD5EF4D90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1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2A2F9-6343-4385-7E4A-B1333FF3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6A1EE4F2-B86A-2361-A9E2-A1D6F26737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0F80FF0E-622C-327F-5A31-1EAD748BD6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03A10D-11E1-48E4-5AB1-029B5496D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69538-CCC8-4172-8011-3FD5EF4D90E9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99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af97a248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af97a248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72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af97a248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af97a248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966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af97a248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af97a248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68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af97a248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af97a248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1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af97a248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af97a248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13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af97a248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af97a248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18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af97a248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af97a248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40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af97a248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af97a248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66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F843-AD26-4CDB-BB59-1627686C1501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9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155B-3490-4613-80C3-77D3960781BE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3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48D-6546-4700-8510-B84C0D7CC872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2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62" b="1" i="0">
                <a:solidFill>
                  <a:srgbClr val="005E22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26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38E5-6737-424F-99C1-7A7CF8B3A8C5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8A26-D1D0-4194-925B-F708B40E5286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4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71A8-A2BA-4DBE-882F-25EA38BAA781}" type="datetime1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9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F09-F435-4EE2-AA3C-693550C954B8}" type="datetime1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1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928D-3952-470E-8A44-BCF6DCE527F4}" type="datetime1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6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A6CE-08A5-4D53-B172-E3A3F4ECB084}" type="datetime1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4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D6CD-DCDA-4B4B-AF8F-9AB36E855544}" type="datetime1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194-EE86-4923-AFA1-1CC75C7E3942}" type="datetime1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4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C4A9-4870-40AA-A428-58AB97B62FB1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E6FA-742C-4347-8ACC-29E77014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7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cmp-komi@yandex.ru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4FE6A4A-9243-97BC-32E8-7F5F74AA362C}"/>
              </a:ext>
            </a:extLst>
          </p:cNvPr>
          <p:cNvGrpSpPr/>
          <p:nvPr/>
        </p:nvGrpSpPr>
        <p:grpSpPr>
          <a:xfrm>
            <a:off x="6505169" y="5172500"/>
            <a:ext cx="5292804" cy="1685500"/>
            <a:chOff x="3393092" y="4527723"/>
            <a:chExt cx="5292804" cy="16855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93092" y="4527723"/>
              <a:ext cx="5292804" cy="1336587"/>
            </a:xfrm>
            <a:prstGeom prst="roundRect">
              <a:avLst/>
            </a:prstGeom>
            <a:gradFill>
              <a:gsLst>
                <a:gs pos="1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200000" scaled="0"/>
            </a:gra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prstClr val="white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077" name="Прямоугольник 5"/>
            <p:cNvSpPr>
              <a:spLocks noChangeArrowheads="1"/>
            </p:cNvSpPr>
            <p:nvPr/>
          </p:nvSpPr>
          <p:spPr bwMode="auto">
            <a:xfrm>
              <a:off x="3847236" y="4569440"/>
              <a:ext cx="4526756" cy="164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buFont typeface="Arial" charset="0"/>
                <a:buNone/>
                <a:defRPr/>
              </a:pPr>
              <a:r>
                <a:rPr lang="ru-RU" sz="1550" dirty="0">
                  <a:latin typeface="Franklin Gothic Medium" panose="020B0603020102020204" pitchFamily="34" charset="0"/>
                  <a:cs typeface="Times New Roman" pitchFamily="18" charset="0"/>
                </a:rPr>
                <a:t>Главный специалист МЗ РК по медицинской профилактике</a:t>
              </a:r>
              <a:br>
                <a:rPr lang="ru-RU" sz="1550" dirty="0">
                  <a:latin typeface="Franklin Gothic Medium" panose="020B0603020102020204" pitchFamily="34" charset="0"/>
                  <a:cs typeface="Times New Roman" pitchFamily="18" charset="0"/>
                </a:rPr>
              </a:br>
              <a:r>
                <a:rPr lang="ru-RU" sz="1550" dirty="0">
                  <a:latin typeface="Franklin Gothic Medium" panose="020B0603020102020204" pitchFamily="34" charset="0"/>
                  <a:cs typeface="Times New Roman" pitchFamily="18" charset="0"/>
                </a:rPr>
                <a:t>Заведующая Центром общественного здоровья и медицинской профилактики, </a:t>
              </a:r>
            </a:p>
            <a:p>
              <a:pPr algn="r">
                <a:buFont typeface="Arial" charset="0"/>
                <a:buNone/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anose="020B0603020102020204" pitchFamily="34" charset="0"/>
                  <a:cs typeface="Times New Roman" pitchFamily="18" charset="0"/>
                </a:rPr>
                <a:t>Лыюрова Татьяна Михайловна</a:t>
              </a:r>
            </a:p>
            <a:p>
              <a:pPr lvl="0" algn="ctr">
                <a:buNone/>
              </a:pPr>
              <a:r>
                <a:rPr lang="ru-RU" sz="1550" dirty="0">
                  <a:latin typeface="Franklin Gothic Medium" panose="020B0603020102020204" pitchFamily="34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CCE8845-D4EB-39DE-804E-F92F0811C191}"/>
              </a:ext>
            </a:extLst>
          </p:cNvPr>
          <p:cNvGrpSpPr/>
          <p:nvPr/>
        </p:nvGrpSpPr>
        <p:grpSpPr>
          <a:xfrm>
            <a:off x="860385" y="1993836"/>
            <a:ext cx="10413440" cy="1752600"/>
            <a:chOff x="397727" y="-2385499"/>
            <a:chExt cx="3796909" cy="751436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18797" y="-2385499"/>
              <a:ext cx="3775839" cy="7514364"/>
            </a:xfrm>
            <a:prstGeom prst="roundRect">
              <a:avLst>
                <a:gd name="adj" fmla="val 710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200000" scaled="0"/>
            </a:gra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7727" y="-937631"/>
              <a:ext cx="3757210" cy="461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ПАРТНЕРСТВО БИЗНЕСА И МЕДИЦИНЫ В УПРАВЛЕНИИ ЗДОРОВЬЕМ СОТРУДНИКОВ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" y="4991904"/>
            <a:ext cx="6277908" cy="1846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97" y="122910"/>
            <a:ext cx="2019300" cy="8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68697"/>
            <a:ext cx="2118605" cy="5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394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УЧРЕЖДЕНИЯ И КОРПОРАТИВНЫЕ ПРОГРАММЫ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A36876-8C2A-2BFA-3927-0C5B8450D6FB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E289AFA-BA3E-5C37-16AC-22E452EC59A9}"/>
              </a:ext>
            </a:extLst>
          </p:cNvPr>
          <p:cNvGraphicFramePr>
            <a:graphicFrameLocks noGrp="1"/>
          </p:cNvGraphicFramePr>
          <p:nvPr/>
        </p:nvGraphicFramePr>
        <p:xfrm>
          <a:off x="858519" y="1257956"/>
          <a:ext cx="1047495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653">
                  <a:extLst>
                    <a:ext uri="{9D8B030D-6E8A-4147-A177-3AD203B41FA5}">
                      <a16:colId xmlns:a16="http://schemas.microsoft.com/office/drawing/2014/main" val="2023518521"/>
                    </a:ext>
                  </a:extLst>
                </a:gridCol>
                <a:gridCol w="3491653">
                  <a:extLst>
                    <a:ext uri="{9D8B030D-6E8A-4147-A177-3AD203B41FA5}">
                      <a16:colId xmlns:a16="http://schemas.microsoft.com/office/drawing/2014/main" val="2859255677"/>
                    </a:ext>
                  </a:extLst>
                </a:gridCol>
                <a:gridCol w="3491653">
                  <a:extLst>
                    <a:ext uri="{9D8B030D-6E8A-4147-A177-3AD203B41FA5}">
                      <a16:colId xmlns:a16="http://schemas.microsoft.com/office/drawing/2014/main" val="152887311"/>
                    </a:ext>
                  </a:extLst>
                </a:gridCol>
              </a:tblGrid>
              <a:tr h="442902">
                <a:tc>
                  <a:txBody>
                    <a:bodyPr/>
                    <a:lstStyle/>
                    <a:p>
                      <a:r>
                        <a:rPr lang="ru-RU" dirty="0"/>
                        <a:t>ИМЕЮТ КОРПОРАТИВНЫЕ ПРОГРАММЫ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 ИМЕЮТ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Республиканский кардиоцентр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Госпиталь ветеранов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Реабилитационный центр «</a:t>
                      </a:r>
                      <a:r>
                        <a:rPr lang="ru-RU" dirty="0" err="1"/>
                        <a:t>Максаковка</a:t>
                      </a:r>
                      <a:r>
                        <a:rPr lang="ru-RU" dirty="0"/>
                        <a:t>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ГУ «Коми Республиканский клинический онкологический диспансер»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err="1"/>
                        <a:t>Комитекс</a:t>
                      </a:r>
                      <a:endParaRPr lang="ru-RU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«Птицефабрика </a:t>
                      </a:r>
                      <a:r>
                        <a:rPr lang="ru-RU" dirty="0" err="1"/>
                        <a:t>Зеленецкая</a:t>
                      </a:r>
                      <a:r>
                        <a:rPr lang="ru-RU" dirty="0"/>
                        <a:t>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Сыктывкарский диагностический центр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Республиканский врачебно-физкультурный диспансер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ООО «Кофе-плюс»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РОР «КСПП»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Торгово-промышленная палата РК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СОГАЗ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РЕСО Гарантия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ДЦ </a:t>
                      </a:r>
                      <a:r>
                        <a:rPr lang="ru-RU" dirty="0" err="1"/>
                        <a:t>МедиКидс</a:t>
                      </a:r>
                      <a:endParaRPr lang="ru-RU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ЭВЕНТИС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КС-Альфа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МТС Банк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ООО Реком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err="1"/>
                        <a:t>Астромед</a:t>
                      </a:r>
                      <a:endParaRPr lang="ru-RU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Профилакторий СЛПК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err="1"/>
                        <a:t>Выльгортская</a:t>
                      </a:r>
                      <a:r>
                        <a:rPr lang="ru-RU" dirty="0"/>
                        <a:t> сапоговаляльная фабрика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 err="1"/>
                        <a:t>Россети</a:t>
                      </a:r>
                      <a:r>
                        <a:rPr lang="ru-RU" dirty="0"/>
                        <a:t> северо-запад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/>
                        <a:t>Сыктывкарский водоканал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/>
                        <a:t>Россельхозбанк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 err="1"/>
                        <a:t>Еллоу</a:t>
                      </a:r>
                      <a:r>
                        <a:rPr lang="ru-RU" dirty="0"/>
                        <a:t> Хаус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/>
                        <a:t>ЛПО СЛПК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 err="1"/>
                        <a:t>Лузалес</a:t>
                      </a:r>
                      <a:endParaRPr lang="ru-RU" dirty="0"/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/>
                        <a:t>Завод плитный мир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/>
                        <a:t>Кварц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 err="1"/>
                        <a:t>Интерстом</a:t>
                      </a:r>
                      <a:endParaRPr lang="ru-RU" dirty="0"/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/>
                        <a:t>МЦ Время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/>
                        <a:t>Сыктывкарский фанерный завод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/>
                        <a:t>Торгово-транспортная компания</a:t>
                      </a:r>
                    </a:p>
                    <a:p>
                      <a:pPr marL="342900" indent="-342900">
                        <a:buFont typeface="+mj-lt"/>
                        <a:buAutoNum type="arabicPeriod" startAt="14"/>
                      </a:pPr>
                      <a:r>
                        <a:rPr lang="ru-RU" dirty="0" err="1"/>
                        <a:t>Леспромсервис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35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87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35173" y="1647239"/>
            <a:ext cx="2844861" cy="731959"/>
          </a:xfrm>
          <a:custGeom>
            <a:avLst/>
            <a:gdLst/>
            <a:ahLst/>
            <a:cxnLst/>
            <a:rect l="l" t="t" r="r" b="b"/>
            <a:pathLst>
              <a:path w="3287395" h="845819">
                <a:moveTo>
                  <a:pt x="0" y="845819"/>
                </a:moveTo>
                <a:lnTo>
                  <a:pt x="3287267" y="845819"/>
                </a:lnTo>
                <a:lnTo>
                  <a:pt x="3287267" y="0"/>
                </a:lnTo>
                <a:lnTo>
                  <a:pt x="0" y="0"/>
                </a:lnTo>
                <a:lnTo>
                  <a:pt x="0" y="845819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4" name="object 4"/>
          <p:cNvSpPr txBox="1"/>
          <p:nvPr/>
        </p:nvSpPr>
        <p:spPr>
          <a:xfrm>
            <a:off x="1235173" y="1647239"/>
            <a:ext cx="2844861" cy="600509"/>
          </a:xfrm>
          <a:prstGeom prst="rect">
            <a:avLst/>
          </a:prstGeom>
          <a:solidFill>
            <a:srgbClr val="164000"/>
          </a:solidFill>
        </p:spPr>
        <p:txBody>
          <a:bodyPr vert="horz" wrap="square" lIns="0" tIns="112101" rIns="0" bIns="0" rtlCol="0">
            <a:spAutoFit/>
          </a:bodyPr>
          <a:lstStyle/>
          <a:p>
            <a:pPr marL="260477" marR="254981" indent="36818">
              <a:lnSpc>
                <a:spcPts val="1913"/>
              </a:lnSpc>
              <a:spcBef>
                <a:spcPts val="882"/>
              </a:spcBef>
            </a:pPr>
            <a:r>
              <a:rPr sz="1731" dirty="0">
                <a:solidFill>
                  <a:srgbClr val="FFFFFF"/>
                </a:solidFill>
                <a:latin typeface="Calibri"/>
                <a:cs typeface="Calibri"/>
              </a:rPr>
              <a:t>Краткосрочные</a:t>
            </a:r>
            <a:r>
              <a:rPr sz="173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31" spc="-9" dirty="0">
                <a:solidFill>
                  <a:srgbClr val="FFFFFF"/>
                </a:solidFill>
                <a:latin typeface="Calibri"/>
                <a:cs typeface="Calibri"/>
              </a:rPr>
              <a:t>(период </a:t>
            </a:r>
            <a:r>
              <a:rPr sz="1731" dirty="0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r>
              <a:rPr sz="173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31" spc="-9" dirty="0">
                <a:solidFill>
                  <a:srgbClr val="FFFFFF"/>
                </a:solidFill>
                <a:latin typeface="Calibri"/>
                <a:cs typeface="Calibri"/>
              </a:rPr>
              <a:t>программы)</a:t>
            </a:r>
            <a:endParaRPr sz="1731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2535" y="2379198"/>
            <a:ext cx="2850356" cy="2398780"/>
          </a:xfrm>
          <a:prstGeom prst="rect">
            <a:avLst/>
          </a:prstGeom>
          <a:solidFill>
            <a:srgbClr val="2EFF7B">
              <a:alpha val="90194"/>
            </a:srgbClr>
          </a:solidFill>
          <a:ln w="12192">
            <a:solidFill>
              <a:srgbClr val="CFD4EA"/>
            </a:solidFill>
          </a:ln>
        </p:spPr>
        <p:txBody>
          <a:bodyPr vert="horz" wrap="square" lIns="0" tIns="54402" rIns="0" bIns="0" rtlCol="0">
            <a:spAutoFit/>
          </a:bodyPr>
          <a:lstStyle/>
          <a:p>
            <a:pPr marL="468199" indent="-196731">
              <a:lnSpc>
                <a:spcPts val="1995"/>
              </a:lnSpc>
              <a:spcBef>
                <a:spcPts val="428"/>
              </a:spcBef>
              <a:buChar char="•"/>
              <a:tabLst>
                <a:tab pos="468199" algn="l"/>
              </a:tabLst>
            </a:pPr>
            <a:r>
              <a:rPr sz="1731" spc="-9" dirty="0">
                <a:latin typeface="Calibri"/>
                <a:cs typeface="Calibri"/>
              </a:rPr>
              <a:t>Индикаторы</a:t>
            </a:r>
            <a:r>
              <a:rPr sz="1731" spc="-39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процесса</a:t>
            </a:r>
            <a:endParaRPr sz="1731">
              <a:latin typeface="Calibri"/>
              <a:cs typeface="Calibri"/>
            </a:endParaRPr>
          </a:p>
          <a:p>
            <a:pPr marR="824294" algn="r">
              <a:lnSpc>
                <a:spcPts val="1995"/>
              </a:lnSpc>
            </a:pPr>
            <a:r>
              <a:rPr sz="1731" spc="-9" dirty="0">
                <a:latin typeface="Calibri"/>
                <a:cs typeface="Calibri"/>
              </a:rPr>
              <a:t>внедрения</a:t>
            </a:r>
            <a:endParaRPr sz="1731">
              <a:latin typeface="Calibri"/>
              <a:cs typeface="Calibri"/>
            </a:endParaRPr>
          </a:p>
          <a:p>
            <a:pPr marL="196731" marR="773186" lvl="1" indent="-196731" algn="r">
              <a:lnSpc>
                <a:spcPts val="1990"/>
              </a:lnSpc>
              <a:spcBef>
                <a:spcPts val="138"/>
              </a:spcBef>
              <a:buChar char="•"/>
              <a:tabLst>
                <a:tab pos="196731" algn="l"/>
              </a:tabLst>
            </a:pPr>
            <a:r>
              <a:rPr sz="1731" spc="-9" dirty="0">
                <a:latin typeface="Calibri"/>
                <a:cs typeface="Calibri"/>
              </a:rPr>
              <a:t>Повышение</a:t>
            </a:r>
            <a:endParaRPr sz="1731">
              <a:latin typeface="Calibri"/>
              <a:cs typeface="Calibri"/>
            </a:endParaRPr>
          </a:p>
          <a:p>
            <a:pPr marL="332465" marR="159363" indent="79132">
              <a:lnSpc>
                <a:spcPts val="1904"/>
              </a:lnSpc>
              <a:spcBef>
                <a:spcPts val="117"/>
              </a:spcBef>
            </a:pPr>
            <a:r>
              <a:rPr sz="1731" dirty="0">
                <a:latin typeface="Calibri"/>
                <a:cs typeface="Calibri"/>
              </a:rPr>
              <a:t>информированности</a:t>
            </a:r>
            <a:r>
              <a:rPr sz="1731" spc="-39" dirty="0">
                <a:latin typeface="Calibri"/>
                <a:cs typeface="Calibri"/>
              </a:rPr>
              <a:t> </a:t>
            </a:r>
            <a:r>
              <a:rPr sz="1731" spc="-22" dirty="0">
                <a:latin typeface="Calibri"/>
                <a:cs typeface="Calibri"/>
              </a:rPr>
              <a:t>(о </a:t>
            </a:r>
            <a:r>
              <a:rPr sz="1731" dirty="0">
                <a:latin typeface="Calibri"/>
                <a:cs typeface="Calibri"/>
              </a:rPr>
              <a:t>здоровом</a:t>
            </a:r>
            <a:r>
              <a:rPr sz="1731" spc="-52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образе</a:t>
            </a:r>
            <a:r>
              <a:rPr sz="1731" spc="-56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жизни)</a:t>
            </a:r>
            <a:endParaRPr sz="1731">
              <a:latin typeface="Calibri"/>
              <a:cs typeface="Calibri"/>
            </a:endParaRPr>
          </a:p>
          <a:p>
            <a:pPr marL="405552" indent="-197281">
              <a:spcBef>
                <a:spcPts val="108"/>
              </a:spcBef>
              <a:buChar char="•"/>
              <a:tabLst>
                <a:tab pos="405552" algn="l"/>
              </a:tabLst>
            </a:pPr>
            <a:r>
              <a:rPr sz="1731" dirty="0">
                <a:latin typeface="Calibri"/>
                <a:cs typeface="Calibri"/>
              </a:rPr>
              <a:t>Повышение</a:t>
            </a:r>
            <a:r>
              <a:rPr sz="1731" spc="-39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мотивации</a:t>
            </a:r>
            <a:endParaRPr sz="1731">
              <a:latin typeface="Calibri"/>
              <a:cs typeface="Calibri"/>
            </a:endParaRPr>
          </a:p>
          <a:p>
            <a:pPr marL="299493" marR="126941" indent="-197281">
              <a:lnSpc>
                <a:spcPts val="1904"/>
              </a:lnSpc>
              <a:spcBef>
                <a:spcPts val="354"/>
              </a:spcBef>
              <a:buChar char="•"/>
              <a:tabLst>
                <a:tab pos="590744" algn="l"/>
              </a:tabLst>
            </a:pPr>
            <a:r>
              <a:rPr sz="1731" dirty="0">
                <a:latin typeface="Calibri"/>
                <a:cs typeface="Calibri"/>
              </a:rPr>
              <a:t>Повышение</a:t>
            </a:r>
            <a:r>
              <a:rPr sz="1731" spc="-48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лояльности</a:t>
            </a:r>
            <a:r>
              <a:rPr sz="1731" spc="-39" dirty="0">
                <a:latin typeface="Calibri"/>
                <a:cs typeface="Calibri"/>
              </a:rPr>
              <a:t> </a:t>
            </a:r>
            <a:r>
              <a:rPr sz="1731" spc="-43" dirty="0">
                <a:latin typeface="Calibri"/>
                <a:cs typeface="Calibri"/>
              </a:rPr>
              <a:t>и 	</a:t>
            </a:r>
            <a:r>
              <a:rPr sz="1731" spc="-9" dirty="0">
                <a:latin typeface="Calibri"/>
                <a:cs typeface="Calibri"/>
              </a:rPr>
              <a:t>удовлетворенности</a:t>
            </a:r>
            <a:endParaRPr sz="1731">
              <a:latin typeface="Calibri"/>
              <a:cs typeface="Calibri"/>
            </a:endParaRPr>
          </a:p>
          <a:p>
            <a:pPr marL="917713">
              <a:lnSpc>
                <a:spcPts val="1861"/>
              </a:lnSpc>
            </a:pPr>
            <a:r>
              <a:rPr sz="1731" spc="-9" dirty="0">
                <a:latin typeface="Calibri"/>
                <a:cs typeface="Calibri"/>
              </a:rPr>
              <a:t>сотрудников</a:t>
            </a:r>
            <a:endParaRPr sz="1731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0854" y="1647239"/>
            <a:ext cx="2844861" cy="731959"/>
          </a:xfrm>
          <a:custGeom>
            <a:avLst/>
            <a:gdLst/>
            <a:ahLst/>
            <a:cxnLst/>
            <a:rect l="l" t="t" r="r" b="b"/>
            <a:pathLst>
              <a:path w="3287395" h="845819">
                <a:moveTo>
                  <a:pt x="0" y="845819"/>
                </a:moveTo>
                <a:lnTo>
                  <a:pt x="3287267" y="845819"/>
                </a:lnTo>
                <a:lnTo>
                  <a:pt x="3287267" y="0"/>
                </a:lnTo>
                <a:lnTo>
                  <a:pt x="0" y="0"/>
                </a:lnTo>
                <a:lnTo>
                  <a:pt x="0" y="845819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7" name="object 7"/>
          <p:cNvSpPr txBox="1"/>
          <p:nvPr/>
        </p:nvSpPr>
        <p:spPr>
          <a:xfrm>
            <a:off x="4480854" y="1647239"/>
            <a:ext cx="2844861" cy="649605"/>
          </a:xfrm>
          <a:prstGeom prst="rect">
            <a:avLst/>
          </a:prstGeom>
          <a:solidFill>
            <a:srgbClr val="164000"/>
          </a:solidFill>
        </p:spPr>
        <p:txBody>
          <a:bodyPr vert="horz" wrap="square" lIns="0" tIns="39565" rIns="0" bIns="0" rtlCol="0">
            <a:spAutoFit/>
          </a:bodyPr>
          <a:lstStyle/>
          <a:p>
            <a:pPr marL="1099" algn="ctr">
              <a:spcBef>
                <a:spcPts val="312"/>
              </a:spcBef>
            </a:pPr>
            <a:r>
              <a:rPr sz="1731" spc="-9" dirty="0">
                <a:solidFill>
                  <a:srgbClr val="FFFFFF"/>
                </a:solidFill>
                <a:latin typeface="Calibri"/>
                <a:cs typeface="Calibri"/>
              </a:rPr>
              <a:t>Среднесрочные</a:t>
            </a:r>
            <a:endParaRPr sz="1731">
              <a:latin typeface="Calibri"/>
              <a:cs typeface="Calibri"/>
            </a:endParaRPr>
          </a:p>
          <a:p>
            <a:pPr algn="ctr">
              <a:spcBef>
                <a:spcPts val="571"/>
              </a:spcBef>
            </a:pPr>
            <a:r>
              <a:rPr sz="1731" spc="-9" dirty="0">
                <a:solidFill>
                  <a:srgbClr val="FFFFFF"/>
                </a:solidFill>
                <a:latin typeface="Calibri"/>
                <a:cs typeface="Calibri"/>
              </a:rPr>
              <a:t>(1-</a:t>
            </a:r>
            <a:r>
              <a:rPr sz="173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73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31" spc="-9" dirty="0">
                <a:solidFill>
                  <a:srgbClr val="FFFFFF"/>
                </a:solidFill>
                <a:latin typeface="Calibri"/>
                <a:cs typeface="Calibri"/>
              </a:rPr>
              <a:t>года)</a:t>
            </a:r>
            <a:endParaRPr sz="1731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0854" y="2379199"/>
            <a:ext cx="2844861" cy="2876651"/>
          </a:xfrm>
          <a:prstGeom prst="rect">
            <a:avLst/>
          </a:prstGeom>
          <a:solidFill>
            <a:srgbClr val="2EFF7B">
              <a:alpha val="90194"/>
            </a:srgbClr>
          </a:solidFill>
          <a:ln w="12192">
            <a:solidFill>
              <a:srgbClr val="CFD4EA"/>
            </a:solidFill>
          </a:ln>
        </p:spPr>
        <p:txBody>
          <a:bodyPr vert="horz" wrap="square" lIns="0" tIns="80230" rIns="0" bIns="0" rtlCol="0">
            <a:spAutoFit/>
          </a:bodyPr>
          <a:lstStyle/>
          <a:p>
            <a:pPr marL="391265" marR="216514" indent="-196731">
              <a:lnSpc>
                <a:spcPts val="1913"/>
              </a:lnSpc>
              <a:spcBef>
                <a:spcPts val="632"/>
              </a:spcBef>
              <a:buChar char="•"/>
              <a:tabLst>
                <a:tab pos="672074" algn="l"/>
              </a:tabLst>
            </a:pPr>
            <a:r>
              <a:rPr sz="1731" dirty="0">
                <a:latin typeface="Calibri"/>
                <a:cs typeface="Calibri"/>
              </a:rPr>
              <a:t>Сокращение</a:t>
            </a:r>
            <a:r>
              <a:rPr sz="1731" spc="-52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доли</a:t>
            </a:r>
            <a:r>
              <a:rPr sz="1731" spc="-48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лиц</a:t>
            </a:r>
            <a:r>
              <a:rPr sz="1731" spc="-48" dirty="0">
                <a:latin typeface="Calibri"/>
                <a:cs typeface="Calibri"/>
              </a:rPr>
              <a:t> </a:t>
            </a:r>
            <a:r>
              <a:rPr sz="1731" spc="-43" dirty="0">
                <a:latin typeface="Calibri"/>
                <a:cs typeface="Calibri"/>
              </a:rPr>
              <a:t>с 	</a:t>
            </a:r>
            <a:r>
              <a:rPr sz="1731" dirty="0">
                <a:latin typeface="Calibri"/>
                <a:cs typeface="Calibri"/>
              </a:rPr>
              <a:t>факторами</a:t>
            </a:r>
            <a:r>
              <a:rPr sz="1731" spc="-39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риска,</a:t>
            </a:r>
            <a:endParaRPr sz="1731">
              <a:latin typeface="Calibri"/>
              <a:cs typeface="Calibri"/>
            </a:endParaRPr>
          </a:p>
          <a:p>
            <a:pPr marL="170354" algn="ctr">
              <a:lnSpc>
                <a:spcPts val="1774"/>
              </a:lnSpc>
            </a:pPr>
            <a:r>
              <a:rPr sz="1731" spc="-9" dirty="0">
                <a:latin typeface="Calibri"/>
                <a:cs typeface="Calibri"/>
              </a:rPr>
              <a:t>увеличение</a:t>
            </a:r>
            <a:endParaRPr sz="1731">
              <a:latin typeface="Calibri"/>
              <a:cs typeface="Calibri"/>
            </a:endParaRPr>
          </a:p>
          <a:p>
            <a:pPr marL="167606" algn="ctr">
              <a:lnSpc>
                <a:spcPts val="1990"/>
              </a:lnSpc>
            </a:pPr>
            <a:r>
              <a:rPr sz="1731" spc="-9" dirty="0">
                <a:latin typeface="Calibri"/>
                <a:cs typeface="Calibri"/>
              </a:rPr>
              <a:t>приверженности</a:t>
            </a:r>
            <a:r>
              <a:rPr sz="1731" dirty="0">
                <a:latin typeface="Calibri"/>
                <a:cs typeface="Calibri"/>
              </a:rPr>
              <a:t> к</a:t>
            </a:r>
            <a:r>
              <a:rPr sz="1731" spc="17" dirty="0">
                <a:latin typeface="Calibri"/>
                <a:cs typeface="Calibri"/>
              </a:rPr>
              <a:t> </a:t>
            </a:r>
            <a:r>
              <a:rPr sz="1731" spc="-22" dirty="0">
                <a:latin typeface="Calibri"/>
                <a:cs typeface="Calibri"/>
              </a:rPr>
              <a:t>ЗОЖ</a:t>
            </a:r>
            <a:endParaRPr sz="1731">
              <a:latin typeface="Calibri"/>
              <a:cs typeface="Calibri"/>
            </a:endParaRPr>
          </a:p>
          <a:p>
            <a:pPr marL="740765" marR="564366" lvl="1" indent="286305">
              <a:lnSpc>
                <a:spcPts val="1913"/>
              </a:lnSpc>
              <a:spcBef>
                <a:spcPts val="333"/>
              </a:spcBef>
              <a:buChar char="•"/>
              <a:tabLst>
                <a:tab pos="1027070" algn="l"/>
              </a:tabLst>
            </a:pPr>
            <a:r>
              <a:rPr sz="1731" spc="-9" dirty="0">
                <a:latin typeface="Calibri"/>
                <a:cs typeface="Calibri"/>
              </a:rPr>
              <a:t>Снижение заболеваемости</a:t>
            </a:r>
            <a:endParaRPr sz="1731">
              <a:latin typeface="Calibri"/>
              <a:cs typeface="Calibri"/>
            </a:endParaRPr>
          </a:p>
          <a:p>
            <a:pPr marL="473144" marR="297295" indent="-196731">
              <a:lnSpc>
                <a:spcPts val="1904"/>
              </a:lnSpc>
              <a:spcBef>
                <a:spcPts val="307"/>
              </a:spcBef>
              <a:buChar char="•"/>
              <a:tabLst>
                <a:tab pos="539088" algn="l"/>
              </a:tabLst>
            </a:pPr>
            <a:r>
              <a:rPr sz="1731" dirty="0">
                <a:latin typeface="Calibri"/>
                <a:cs typeface="Calibri"/>
              </a:rPr>
              <a:t>Снижение</a:t>
            </a:r>
            <a:r>
              <a:rPr sz="1731" spc="-65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временной 	нетрудоспособности</a:t>
            </a:r>
            <a:endParaRPr sz="1731">
              <a:latin typeface="Calibri"/>
              <a:cs typeface="Calibri"/>
            </a:endParaRPr>
          </a:p>
          <a:p>
            <a:pPr marL="497873" marR="323123" indent="-196731">
              <a:lnSpc>
                <a:spcPts val="1904"/>
              </a:lnSpc>
              <a:spcBef>
                <a:spcPts val="316"/>
              </a:spcBef>
              <a:buChar char="•"/>
              <a:tabLst>
                <a:tab pos="871003" algn="l"/>
              </a:tabLst>
            </a:pPr>
            <a:r>
              <a:rPr sz="1731" dirty="0">
                <a:latin typeface="Calibri"/>
                <a:cs typeface="Calibri"/>
              </a:rPr>
              <a:t>Снижением</a:t>
            </a:r>
            <a:r>
              <a:rPr sz="1731" spc="-65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затрат</a:t>
            </a:r>
            <a:r>
              <a:rPr sz="1731" spc="-82" dirty="0">
                <a:latin typeface="Calibri"/>
                <a:cs typeface="Calibri"/>
              </a:rPr>
              <a:t> </a:t>
            </a:r>
            <a:r>
              <a:rPr sz="1731" spc="-22" dirty="0">
                <a:latin typeface="Calibri"/>
                <a:cs typeface="Calibri"/>
              </a:rPr>
              <a:t>на 	</a:t>
            </a:r>
            <a:r>
              <a:rPr sz="1731" spc="-9" dirty="0">
                <a:latin typeface="Calibri"/>
                <a:cs typeface="Calibri"/>
              </a:rPr>
              <a:t>медицинское</a:t>
            </a:r>
            <a:endParaRPr sz="1731">
              <a:latin typeface="Calibri"/>
              <a:cs typeface="Calibri"/>
            </a:endParaRPr>
          </a:p>
          <a:p>
            <a:pPr marL="530845">
              <a:lnSpc>
                <a:spcPts val="1861"/>
              </a:lnSpc>
            </a:pPr>
            <a:r>
              <a:rPr sz="1731" spc="-9" dirty="0">
                <a:latin typeface="Calibri"/>
                <a:cs typeface="Calibri"/>
              </a:rPr>
              <a:t>облуживанием/ДМС</a:t>
            </a:r>
            <a:endParaRPr sz="1731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23895" y="1647239"/>
            <a:ext cx="2844861" cy="731959"/>
          </a:xfrm>
          <a:custGeom>
            <a:avLst/>
            <a:gdLst/>
            <a:ahLst/>
            <a:cxnLst/>
            <a:rect l="l" t="t" r="r" b="b"/>
            <a:pathLst>
              <a:path w="3287395" h="845819">
                <a:moveTo>
                  <a:pt x="0" y="845819"/>
                </a:moveTo>
                <a:lnTo>
                  <a:pt x="3287268" y="845819"/>
                </a:lnTo>
                <a:lnTo>
                  <a:pt x="3287268" y="0"/>
                </a:lnTo>
                <a:lnTo>
                  <a:pt x="0" y="0"/>
                </a:lnTo>
                <a:lnTo>
                  <a:pt x="0" y="845819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0" name="object 10"/>
          <p:cNvSpPr txBox="1"/>
          <p:nvPr/>
        </p:nvSpPr>
        <p:spPr>
          <a:xfrm>
            <a:off x="7723895" y="1647239"/>
            <a:ext cx="2844861" cy="475547"/>
          </a:xfrm>
          <a:prstGeom prst="rect">
            <a:avLst/>
          </a:prstGeom>
          <a:solidFill>
            <a:srgbClr val="164000"/>
          </a:solidFill>
        </p:spPr>
        <p:txBody>
          <a:bodyPr vert="horz" wrap="square" lIns="0" tIns="207169" rIns="0" bIns="0" rtlCol="0">
            <a:spAutoFit/>
          </a:bodyPr>
          <a:lstStyle/>
          <a:p>
            <a:pPr marL="330816">
              <a:spcBef>
                <a:spcPts val="1631"/>
              </a:spcBef>
            </a:pPr>
            <a:r>
              <a:rPr sz="1731" spc="-9" dirty="0">
                <a:solidFill>
                  <a:srgbClr val="FFFFFF"/>
                </a:solidFill>
                <a:latin typeface="Calibri"/>
                <a:cs typeface="Calibri"/>
              </a:rPr>
              <a:t>Долгосрочные</a:t>
            </a:r>
            <a:r>
              <a:rPr sz="173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31" spc="-9" dirty="0">
                <a:solidFill>
                  <a:srgbClr val="FFFFFF"/>
                </a:solidFill>
                <a:latin typeface="Calibri"/>
                <a:cs typeface="Calibri"/>
              </a:rPr>
              <a:t>(3-</a:t>
            </a:r>
            <a:r>
              <a:rPr sz="1731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1731" spc="-17" dirty="0">
                <a:solidFill>
                  <a:srgbClr val="FFFFFF"/>
                </a:solidFill>
                <a:latin typeface="Calibri"/>
                <a:cs typeface="Calibri"/>
              </a:rPr>
              <a:t>лет)</a:t>
            </a:r>
            <a:endParaRPr sz="1731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3895" y="2379199"/>
            <a:ext cx="2844861" cy="3130182"/>
          </a:xfrm>
          <a:prstGeom prst="rect">
            <a:avLst/>
          </a:prstGeom>
          <a:solidFill>
            <a:srgbClr val="2EFF7B">
              <a:alpha val="90194"/>
            </a:srgbClr>
          </a:solidFill>
          <a:ln w="12192">
            <a:solidFill>
              <a:srgbClr val="CFD4EA"/>
            </a:solidFill>
          </a:ln>
        </p:spPr>
        <p:txBody>
          <a:bodyPr vert="horz" wrap="square" lIns="0" tIns="80230" rIns="0" bIns="0" rtlCol="0">
            <a:spAutoFit/>
          </a:bodyPr>
          <a:lstStyle/>
          <a:p>
            <a:pPr marL="740765" marR="564366" indent="286305">
              <a:lnSpc>
                <a:spcPts val="1913"/>
              </a:lnSpc>
              <a:spcBef>
                <a:spcPts val="632"/>
              </a:spcBef>
              <a:buChar char="•"/>
              <a:tabLst>
                <a:tab pos="1027070" algn="l"/>
              </a:tabLst>
            </a:pPr>
            <a:r>
              <a:rPr sz="1731" spc="-9" dirty="0">
                <a:latin typeface="Calibri"/>
                <a:cs typeface="Calibri"/>
              </a:rPr>
              <a:t>Снижение заболеваемости</a:t>
            </a:r>
            <a:endParaRPr sz="1731">
              <a:latin typeface="Calibri"/>
              <a:cs typeface="Calibri"/>
            </a:endParaRPr>
          </a:p>
          <a:p>
            <a:pPr marL="524800" marR="350050" indent="-196731">
              <a:lnSpc>
                <a:spcPts val="1904"/>
              </a:lnSpc>
              <a:spcBef>
                <a:spcPts val="303"/>
              </a:spcBef>
              <a:buChar char="•"/>
              <a:tabLst>
                <a:tab pos="849022" algn="l"/>
              </a:tabLst>
            </a:pPr>
            <a:r>
              <a:rPr sz="1731" dirty="0">
                <a:latin typeface="Calibri"/>
                <a:cs typeface="Calibri"/>
              </a:rPr>
              <a:t>Снижение</a:t>
            </a:r>
            <a:r>
              <a:rPr sz="1731" spc="-61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выхода</a:t>
            </a:r>
            <a:r>
              <a:rPr sz="1731" spc="-56" dirty="0">
                <a:latin typeface="Calibri"/>
                <a:cs typeface="Calibri"/>
              </a:rPr>
              <a:t> </a:t>
            </a:r>
            <a:r>
              <a:rPr sz="1731" spc="-22" dirty="0">
                <a:latin typeface="Calibri"/>
                <a:cs typeface="Calibri"/>
              </a:rPr>
              <a:t>на 	</a:t>
            </a:r>
            <a:r>
              <a:rPr sz="1731" spc="-9" dirty="0">
                <a:latin typeface="Calibri"/>
                <a:cs typeface="Calibri"/>
              </a:rPr>
              <a:t>инвалидность</a:t>
            </a:r>
            <a:endParaRPr sz="1731">
              <a:latin typeface="Calibri"/>
              <a:cs typeface="Calibri"/>
            </a:endParaRPr>
          </a:p>
          <a:p>
            <a:pPr marL="458857" indent="-196731">
              <a:spcBef>
                <a:spcPts val="108"/>
              </a:spcBef>
              <a:buChar char="•"/>
              <a:tabLst>
                <a:tab pos="458857" algn="l"/>
              </a:tabLst>
            </a:pPr>
            <a:r>
              <a:rPr sz="1731" dirty="0">
                <a:latin typeface="Calibri"/>
                <a:cs typeface="Calibri"/>
              </a:rPr>
              <a:t>Снижение</a:t>
            </a:r>
            <a:r>
              <a:rPr sz="1731" spc="-78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смертности</a:t>
            </a:r>
            <a:endParaRPr sz="1731">
              <a:latin typeface="Calibri"/>
              <a:cs typeface="Calibri"/>
            </a:endParaRPr>
          </a:p>
          <a:p>
            <a:pPr marL="558871" marR="383571" lvl="1" indent="-196731">
              <a:lnSpc>
                <a:spcPts val="1904"/>
              </a:lnSpc>
              <a:spcBef>
                <a:spcPts val="354"/>
              </a:spcBef>
              <a:buChar char="•"/>
              <a:tabLst>
                <a:tab pos="775385" algn="l"/>
              </a:tabLst>
            </a:pPr>
            <a:r>
              <a:rPr sz="1731" dirty="0">
                <a:latin typeface="Calibri"/>
                <a:cs typeface="Calibri"/>
              </a:rPr>
              <a:t>Возврат</a:t>
            </a:r>
            <a:r>
              <a:rPr sz="1731" spc="-74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инвестиций 	(сопоставление</a:t>
            </a:r>
            <a:endParaRPr sz="1731">
              <a:latin typeface="Calibri"/>
              <a:cs typeface="Calibri"/>
            </a:endParaRPr>
          </a:p>
          <a:p>
            <a:pPr marL="166507" algn="ctr">
              <a:lnSpc>
                <a:spcPts val="1774"/>
              </a:lnSpc>
            </a:pPr>
            <a:r>
              <a:rPr sz="1731" dirty="0">
                <a:latin typeface="Calibri"/>
                <a:cs typeface="Calibri"/>
              </a:rPr>
              <a:t>инвестиций</a:t>
            </a:r>
            <a:r>
              <a:rPr sz="1731" spc="-48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в</a:t>
            </a:r>
            <a:r>
              <a:rPr sz="1731" spc="-39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программу</a:t>
            </a:r>
            <a:endParaRPr sz="1731">
              <a:latin typeface="Calibri"/>
              <a:cs typeface="Calibri"/>
            </a:endParaRPr>
          </a:p>
          <a:p>
            <a:pPr marL="690758" marR="514909" algn="ctr">
              <a:lnSpc>
                <a:spcPts val="1904"/>
              </a:lnSpc>
              <a:spcBef>
                <a:spcPts val="121"/>
              </a:spcBef>
            </a:pPr>
            <a:r>
              <a:rPr sz="1731" dirty="0">
                <a:latin typeface="Calibri"/>
                <a:cs typeface="Calibri"/>
              </a:rPr>
              <a:t>с</a:t>
            </a:r>
            <a:r>
              <a:rPr sz="1731" spc="-9" dirty="0">
                <a:latin typeface="Calibri"/>
                <a:cs typeface="Calibri"/>
              </a:rPr>
              <a:t> экономическим </a:t>
            </a:r>
            <a:r>
              <a:rPr sz="1731" dirty="0">
                <a:latin typeface="Calibri"/>
                <a:cs typeface="Calibri"/>
              </a:rPr>
              <a:t>эффектом</a:t>
            </a:r>
            <a:r>
              <a:rPr sz="1731" spc="-61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за</a:t>
            </a:r>
            <a:r>
              <a:rPr sz="1731" spc="-48" dirty="0">
                <a:latin typeface="Calibri"/>
                <a:cs typeface="Calibri"/>
              </a:rPr>
              <a:t> </a:t>
            </a:r>
            <a:r>
              <a:rPr sz="1731" spc="-17" dirty="0">
                <a:latin typeface="Calibri"/>
                <a:cs typeface="Calibri"/>
              </a:rPr>
              <a:t>счет</a:t>
            </a:r>
            <a:endParaRPr sz="1731">
              <a:latin typeface="Calibri"/>
              <a:cs typeface="Calibri"/>
            </a:endParaRPr>
          </a:p>
          <a:p>
            <a:pPr marL="169255" algn="ctr">
              <a:lnSpc>
                <a:spcPts val="1774"/>
              </a:lnSpc>
            </a:pPr>
            <a:r>
              <a:rPr sz="1731" dirty="0">
                <a:latin typeface="Calibri"/>
                <a:cs typeface="Calibri"/>
              </a:rPr>
              <a:t>сокращения</a:t>
            </a:r>
            <a:r>
              <a:rPr sz="1731" spc="-82" dirty="0">
                <a:latin typeface="Calibri"/>
                <a:cs typeface="Calibri"/>
              </a:rPr>
              <a:t> </a:t>
            </a:r>
            <a:r>
              <a:rPr sz="1731" spc="-9" dirty="0">
                <a:latin typeface="Calibri"/>
                <a:cs typeface="Calibri"/>
              </a:rPr>
              <a:t>временной</a:t>
            </a:r>
            <a:endParaRPr sz="1731">
              <a:latin typeface="Calibri"/>
              <a:cs typeface="Calibri"/>
            </a:endParaRPr>
          </a:p>
          <a:p>
            <a:pPr marL="168705" algn="ctr">
              <a:lnSpc>
                <a:spcPts val="1990"/>
              </a:lnSpc>
            </a:pPr>
            <a:r>
              <a:rPr sz="1731" spc="-9" dirty="0">
                <a:latin typeface="Calibri"/>
                <a:cs typeface="Calibri"/>
              </a:rPr>
              <a:t>нетрудоспосбности</a:t>
            </a:r>
            <a:r>
              <a:rPr sz="1731" spc="-26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и</a:t>
            </a:r>
            <a:r>
              <a:rPr sz="1731" spc="-9" dirty="0">
                <a:latin typeface="Calibri"/>
                <a:cs typeface="Calibri"/>
              </a:rPr>
              <a:t> </a:t>
            </a:r>
            <a:r>
              <a:rPr sz="1731" spc="-22" dirty="0">
                <a:latin typeface="Calibri"/>
                <a:cs typeface="Calibri"/>
              </a:rPr>
              <a:t>др.</a:t>
            </a:r>
            <a:endParaRPr sz="1731">
              <a:latin typeface="Calibri"/>
              <a:cs typeface="Calibri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B695693-4947-796B-8C28-7B06C12C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ОЦЕНКА ЭФФЕКТИВНОСТИ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A479623-9638-2286-9E93-B217410F0F50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4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CF41802-6CDE-2360-8866-D3C588761B73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1101" y="1815798"/>
          <a:ext cx="10177096" cy="4560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677">
                <a:tc>
                  <a:txBody>
                    <a:bodyPr/>
                    <a:lstStyle/>
                    <a:p>
                      <a:pPr marL="880110">
                        <a:lnSpc>
                          <a:spcPts val="1165"/>
                        </a:lnSpc>
                      </a:pPr>
                      <a:r>
                        <a:rPr sz="900" b="1" dirty="0">
                          <a:latin typeface="+mj-lt"/>
                          <a:cs typeface="Century"/>
                        </a:rPr>
                        <a:t>Обязательные</a:t>
                      </a:r>
                      <a:r>
                        <a:rPr sz="900" b="1" spc="-6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b="1" spc="-10" dirty="0">
                          <a:latin typeface="+mj-lt"/>
                          <a:cs typeface="Century"/>
                        </a:rPr>
                        <a:t>(доступные)</a:t>
                      </a:r>
                      <a:endParaRPr sz="900" dirty="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4245">
                        <a:lnSpc>
                          <a:spcPts val="1165"/>
                        </a:lnSpc>
                      </a:pPr>
                      <a:r>
                        <a:rPr sz="900" b="1" spc="-10" dirty="0">
                          <a:latin typeface="+mj-lt"/>
                          <a:cs typeface="Century"/>
                        </a:rPr>
                        <a:t>Дополнительные/желательные</a:t>
                      </a:r>
                      <a:r>
                        <a:rPr sz="900" b="1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b="1" dirty="0">
                          <a:latin typeface="+mj-lt"/>
                          <a:cs typeface="Century"/>
                        </a:rPr>
                        <a:t>(требующие</a:t>
                      </a:r>
                      <a:r>
                        <a:rPr sz="900" b="1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b="1" dirty="0">
                          <a:latin typeface="+mj-lt"/>
                          <a:cs typeface="Century"/>
                        </a:rPr>
                        <a:t>специального</a:t>
                      </a:r>
                      <a:r>
                        <a:rPr sz="900" b="1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b="1" dirty="0">
                          <a:latin typeface="+mj-lt"/>
                          <a:cs typeface="Century"/>
                        </a:rPr>
                        <a:t>сбора,</a:t>
                      </a:r>
                      <a:r>
                        <a:rPr sz="900" b="1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b="1" dirty="0">
                          <a:latin typeface="+mj-lt"/>
                          <a:cs typeface="Century"/>
                        </a:rPr>
                        <a:t>опросов</a:t>
                      </a:r>
                      <a:r>
                        <a:rPr sz="900" b="1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b="1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b="1" spc="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b="1" spc="-20" dirty="0">
                          <a:latin typeface="+mj-lt"/>
                          <a:cs typeface="Century"/>
                        </a:rPr>
                        <a:t>пр.)</a:t>
                      </a:r>
                      <a:endParaRPr sz="90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4">
                <a:tc>
                  <a:txBody>
                    <a:bodyPr/>
                    <a:lstStyle/>
                    <a:p>
                      <a:pPr marL="41275">
                        <a:lnSpc>
                          <a:spcPts val="1175"/>
                        </a:lnSpc>
                      </a:pPr>
                      <a:r>
                        <a:rPr sz="900" i="1" spc="-40" dirty="0">
                          <a:latin typeface="+mj-lt"/>
                          <a:cs typeface="Century"/>
                        </a:rPr>
                        <a:t>Данные</a:t>
                      </a:r>
                      <a:r>
                        <a:rPr sz="900" i="1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5" dirty="0">
                          <a:latin typeface="+mj-lt"/>
                          <a:cs typeface="Century"/>
                        </a:rPr>
                        <a:t>отдела </a:t>
                      </a:r>
                      <a:r>
                        <a:rPr sz="900" i="1" spc="-30" dirty="0">
                          <a:latin typeface="+mj-lt"/>
                          <a:cs typeface="Century"/>
                        </a:rPr>
                        <a:t>кадров</a:t>
                      </a:r>
                      <a:r>
                        <a:rPr sz="900" i="1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i="1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10" dirty="0">
                          <a:latin typeface="+mj-lt"/>
                          <a:cs typeface="Century"/>
                        </a:rPr>
                        <a:t>бухгалтерии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: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118110" indent="-76835">
                        <a:lnSpc>
                          <a:spcPct val="100000"/>
                        </a:lnSpc>
                        <a:spcBef>
                          <a:spcPts val="670"/>
                        </a:spcBef>
                        <a:buChar char="-"/>
                        <a:tabLst>
                          <a:tab pos="118110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повозрастная</a:t>
                      </a:r>
                      <a:r>
                        <a:rPr sz="900" spc="-6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структура</a:t>
                      </a:r>
                      <a:r>
                        <a:rPr sz="900" spc="-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работников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118110" indent="-76835">
                        <a:lnSpc>
                          <a:spcPct val="100000"/>
                        </a:lnSpc>
                        <a:spcBef>
                          <a:spcPts val="685"/>
                        </a:spcBef>
                        <a:buChar char="-"/>
                        <a:tabLst>
                          <a:tab pos="118110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специальности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118110" indent="-76835">
                        <a:lnSpc>
                          <a:spcPct val="100000"/>
                        </a:lnSpc>
                        <a:spcBef>
                          <a:spcPts val="685"/>
                        </a:spcBef>
                        <a:buChar char="-"/>
                        <a:tabLst>
                          <a:tab pos="118110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занятость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41275" marR="36830" indent="276225">
                        <a:lnSpc>
                          <a:spcPct val="107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17500" algn="l"/>
                          <a:tab pos="1210310" algn="l"/>
                          <a:tab pos="1845945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временная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	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утрата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	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трудоспособности (дни/случаи),</a:t>
                      </a:r>
                      <a:r>
                        <a:rPr sz="900" spc="5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по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заболеваниями,</a:t>
                      </a:r>
                      <a:r>
                        <a:rPr sz="900" spc="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травмам</a:t>
                      </a:r>
                      <a:endParaRPr sz="90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1175"/>
                        </a:lnSpc>
                      </a:pPr>
                      <a:r>
                        <a:rPr sz="900" i="1" spc="-35" dirty="0">
                          <a:latin typeface="+mj-lt"/>
                          <a:cs typeface="Century"/>
                        </a:rPr>
                        <a:t>Выборочные</a:t>
                      </a:r>
                      <a:r>
                        <a:rPr sz="900" i="1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10" dirty="0">
                          <a:latin typeface="+mj-lt"/>
                          <a:cs typeface="Century"/>
                        </a:rPr>
                        <a:t>опросы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: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118745" indent="-76835" algn="just">
                        <a:lnSpc>
                          <a:spcPct val="100000"/>
                        </a:lnSpc>
                        <a:spcBef>
                          <a:spcPts val="670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администрации</a:t>
                      </a:r>
                      <a:r>
                        <a:rPr sz="900" spc="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(отношение,</a:t>
                      </a:r>
                      <a:r>
                        <a:rPr sz="900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ожидания</a:t>
                      </a:r>
                      <a:r>
                        <a:rPr sz="900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от</a:t>
                      </a:r>
                      <a:r>
                        <a:rPr sz="900" spc="-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программы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пр.),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41910" marR="31115" indent="7810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Char char="-"/>
                        <a:tabLst>
                          <a:tab pos="120014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работников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(информированность,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потребности,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презентеизм,</a:t>
                      </a:r>
                      <a:r>
                        <a:rPr sz="900" spc="-3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отношение,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поведение,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связанное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со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здоровьем: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потребление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фруктов</a:t>
                      </a:r>
                      <a:r>
                        <a:rPr sz="900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овощей,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физическая</a:t>
                      </a:r>
                      <a:r>
                        <a:rPr sz="900" spc="4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активность,</a:t>
                      </a:r>
                      <a:r>
                        <a:rPr sz="900" spc="459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психическое</a:t>
                      </a:r>
                      <a:r>
                        <a:rPr sz="900" spc="46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здоровье,</a:t>
                      </a:r>
                      <a:r>
                        <a:rPr sz="900" spc="4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потребление</a:t>
                      </a:r>
                      <a:r>
                        <a:rPr sz="900" spc="459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алкоголя,</a:t>
                      </a:r>
                      <a:r>
                        <a:rPr sz="900" spc="4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курения,</a:t>
                      </a:r>
                      <a:r>
                        <a:rPr sz="900" spc="4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потребности</a:t>
                      </a:r>
                      <a:r>
                        <a:rPr sz="900" spc="46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в</a:t>
                      </a:r>
                      <a:r>
                        <a:rPr sz="900" spc="4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медицинской</a:t>
                      </a:r>
                      <a:r>
                        <a:rPr sz="900" spc="4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помощи,</a:t>
                      </a:r>
                      <a:r>
                        <a:rPr sz="900" spc="44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готовность</a:t>
                      </a:r>
                      <a:r>
                        <a:rPr sz="900" spc="459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50" dirty="0">
                          <a:latin typeface="+mj-lt"/>
                          <a:cs typeface="Century"/>
                        </a:rPr>
                        <a:t>к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изменениям,</a:t>
                      </a:r>
                      <a:r>
                        <a:rPr sz="900" spc="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заинтересованность</a:t>
                      </a:r>
                      <a:r>
                        <a:rPr sz="900" spc="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 инициативность)</a:t>
                      </a:r>
                      <a:r>
                        <a:rPr sz="900" spc="6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пр.,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118745" indent="-76835" algn="just">
                        <a:lnSpc>
                          <a:spcPct val="100000"/>
                        </a:lnSpc>
                        <a:spcBef>
                          <a:spcPts val="685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медицинской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 службы</a:t>
                      </a:r>
                      <a:r>
                        <a:rPr sz="900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(ресурсы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spc="-3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отношение</a:t>
                      </a:r>
                      <a:r>
                        <a:rPr sz="900" spc="-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пр.),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118745" indent="-76835" algn="just">
                        <a:lnSpc>
                          <a:spcPct val="100000"/>
                        </a:lnSpc>
                        <a:spcBef>
                          <a:spcPts val="685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других</a:t>
                      </a:r>
                      <a:r>
                        <a:rPr sz="900" spc="1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заинтересованных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 отделов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 (общественных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организаций,</a:t>
                      </a:r>
                      <a:r>
                        <a:rPr sz="900" spc="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профсоюзных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лидеров и</a:t>
                      </a:r>
                      <a:r>
                        <a:rPr sz="900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др)</a:t>
                      </a:r>
                      <a:endParaRPr sz="90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531">
                <a:tc>
                  <a:txBody>
                    <a:bodyPr/>
                    <a:lstStyle/>
                    <a:p>
                      <a:pPr marL="41275">
                        <a:lnSpc>
                          <a:spcPts val="1175"/>
                        </a:lnSpc>
                      </a:pPr>
                      <a:r>
                        <a:rPr sz="900" i="1" spc="-35" dirty="0">
                          <a:latin typeface="+mj-lt"/>
                          <a:cs typeface="Century"/>
                        </a:rPr>
                        <a:t>Результаты</a:t>
                      </a:r>
                      <a:r>
                        <a:rPr sz="900" i="1" spc="-1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20" dirty="0">
                          <a:latin typeface="+mj-lt"/>
                          <a:cs typeface="Century"/>
                        </a:rPr>
                        <a:t>ПМО: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220979" indent="-179705">
                        <a:lnSpc>
                          <a:spcPct val="100000"/>
                        </a:lnSpc>
                        <a:spcBef>
                          <a:spcPts val="670"/>
                        </a:spcBef>
                        <a:buChar char="-"/>
                        <a:tabLst>
                          <a:tab pos="220979" algn="l"/>
                          <a:tab pos="1099185" algn="l"/>
                          <a:tab pos="2052955" algn="l"/>
                          <a:tab pos="2769870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заключения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	</a:t>
                      </a:r>
                      <a:r>
                        <a:rPr sz="900" spc="-1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медицинской</a:t>
                      </a: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	</a:t>
                      </a:r>
                      <a:r>
                        <a:rPr sz="900" spc="-1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комиссии</a:t>
                      </a: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	</a:t>
                      </a:r>
                      <a:r>
                        <a:rPr sz="900" spc="-2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по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результатам</a:t>
                      </a:r>
                      <a:r>
                        <a:rPr sz="900" spc="-6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2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ПМО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18110" indent="-76835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-"/>
                        <a:tabLst>
                          <a:tab pos="118110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полнота</a:t>
                      </a:r>
                      <a:r>
                        <a:rPr sz="900" spc="-3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охвата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ПМО</a:t>
                      </a:r>
                      <a:endParaRPr sz="900" dirty="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175"/>
                        </a:lnSpc>
                      </a:pPr>
                      <a:r>
                        <a:rPr sz="900" i="1" spc="-35" dirty="0">
                          <a:latin typeface="+mj-lt"/>
                          <a:cs typeface="Century"/>
                        </a:rPr>
                        <a:t>Выборочные</a:t>
                      </a:r>
                      <a:r>
                        <a:rPr sz="900" i="1" spc="-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5" dirty="0">
                          <a:latin typeface="+mj-lt"/>
                          <a:cs typeface="Century"/>
                        </a:rPr>
                        <a:t>скрининговые</a:t>
                      </a:r>
                      <a:r>
                        <a:rPr sz="900" i="1" spc="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5" dirty="0">
                          <a:latin typeface="+mj-lt"/>
                          <a:cs typeface="Century"/>
                        </a:rPr>
                        <a:t>обследования</a:t>
                      </a:r>
                      <a:r>
                        <a:rPr sz="900" i="1" spc="-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10" dirty="0">
                          <a:latin typeface="+mj-lt"/>
                          <a:cs typeface="Century"/>
                        </a:rPr>
                        <a:t>работников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: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153670" indent="-76835">
                        <a:lnSpc>
                          <a:spcPct val="100000"/>
                        </a:lnSpc>
                        <a:spcBef>
                          <a:spcPts val="670"/>
                        </a:spcBef>
                        <a:buChar char="-"/>
                        <a:tabLst>
                          <a:tab pos="153670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факторы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риска</a:t>
                      </a:r>
                      <a:r>
                        <a:rPr sz="900" spc="-3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(поведенческие,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 психосоциальные</a:t>
                      </a:r>
                      <a:r>
                        <a:rPr sz="900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–</a:t>
                      </a:r>
                      <a:r>
                        <a:rPr sz="900" spc="-4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курение,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алкоголь,</a:t>
                      </a:r>
                      <a:r>
                        <a:rPr sz="900" spc="-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питание,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двигательная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активность,</a:t>
                      </a:r>
                      <a:r>
                        <a:rPr sz="900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стресс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на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рабочем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месте)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118745" indent="-76835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риск</a:t>
                      </a:r>
                      <a:r>
                        <a:rPr sz="900" spc="-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хронических</a:t>
                      </a:r>
                      <a:r>
                        <a:rPr sz="900" spc="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заболеваний,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не</a:t>
                      </a:r>
                      <a:r>
                        <a:rPr sz="900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связанные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с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 профессиональными</a:t>
                      </a:r>
                      <a:r>
                        <a:rPr sz="900" spc="1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факторами,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41910" marR="33655" indent="94615">
                        <a:lnSpc>
                          <a:spcPct val="107000"/>
                        </a:lnSpc>
                        <a:spcBef>
                          <a:spcPts val="600"/>
                        </a:spcBef>
                        <a:buChar char="-"/>
                        <a:tabLst>
                          <a:tab pos="136525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риск</a:t>
                      </a:r>
                      <a:r>
                        <a:rPr sz="900" spc="8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хронических</a:t>
                      </a:r>
                      <a:r>
                        <a:rPr sz="900" spc="9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заболеваний</a:t>
                      </a:r>
                      <a:r>
                        <a:rPr sz="900" spc="8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(сердечно-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сосудистых,</a:t>
                      </a:r>
                      <a:r>
                        <a:rPr sz="900" spc="9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некоторых</a:t>
                      </a:r>
                      <a:r>
                        <a:rPr sz="900" spc="9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онкологических,</a:t>
                      </a:r>
                      <a:r>
                        <a:rPr sz="900" spc="9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хронической</a:t>
                      </a:r>
                      <a:r>
                        <a:rPr sz="900" spc="44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обструктивной</a:t>
                      </a:r>
                      <a:r>
                        <a:rPr sz="900" spc="9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болезни</a:t>
                      </a:r>
                      <a:r>
                        <a:rPr sz="900" spc="8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легких,</a:t>
                      </a:r>
                      <a:r>
                        <a:rPr sz="900" spc="8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сахарного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диабета</a:t>
                      </a:r>
                      <a:r>
                        <a:rPr sz="900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spc="-3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др.)</a:t>
                      </a:r>
                      <a:endParaRPr sz="90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672">
                <a:tc>
                  <a:txBody>
                    <a:bodyPr/>
                    <a:lstStyle/>
                    <a:p>
                      <a:pPr marL="41275">
                        <a:lnSpc>
                          <a:spcPts val="1180"/>
                        </a:lnSpc>
                        <a:tabLst>
                          <a:tab pos="1252855" algn="l"/>
                          <a:tab pos="2832100" algn="l"/>
                        </a:tabLst>
                      </a:pPr>
                      <a:r>
                        <a:rPr sz="900" i="1" spc="-10" dirty="0">
                          <a:latin typeface="+mj-lt"/>
                          <a:cs typeface="Century"/>
                        </a:rPr>
                        <a:t>Результаты</a:t>
                      </a:r>
                      <a:r>
                        <a:rPr sz="900" i="1" dirty="0">
                          <a:latin typeface="+mj-lt"/>
                          <a:cs typeface="Century"/>
                        </a:rPr>
                        <a:t>	</a:t>
                      </a:r>
                      <a:r>
                        <a:rPr sz="900" i="1" spc="-10" dirty="0">
                          <a:latin typeface="+mj-lt"/>
                          <a:cs typeface="Century"/>
                        </a:rPr>
                        <a:t>диспансеризации</a:t>
                      </a:r>
                      <a:r>
                        <a:rPr sz="900" i="1" dirty="0">
                          <a:latin typeface="+mj-lt"/>
                          <a:cs typeface="Century"/>
                        </a:rPr>
                        <a:t>	</a:t>
                      </a:r>
                      <a:r>
                        <a:rPr sz="900" i="1" spc="-50" dirty="0">
                          <a:latin typeface="+mj-lt"/>
                          <a:cs typeface="Century"/>
                        </a:rPr>
                        <a:t>и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i="1" spc="-35" dirty="0">
                          <a:latin typeface="+mj-lt"/>
                          <a:cs typeface="Century"/>
                        </a:rPr>
                        <a:t>профилактических</a:t>
                      </a:r>
                      <a:r>
                        <a:rPr sz="900" i="1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0" dirty="0">
                          <a:latin typeface="+mj-lt"/>
                          <a:cs typeface="Century"/>
                        </a:rPr>
                        <a:t>медицинских</a:t>
                      </a:r>
                      <a:r>
                        <a:rPr sz="900" i="1" spc="1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10" dirty="0">
                          <a:latin typeface="+mj-lt"/>
                          <a:cs typeface="Century"/>
                        </a:rPr>
                        <a:t>осмотров: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18110" indent="-76835">
                        <a:lnSpc>
                          <a:spcPct val="100000"/>
                        </a:lnSpc>
                        <a:spcBef>
                          <a:spcPts val="675"/>
                        </a:spcBef>
                        <a:buChar char="-"/>
                        <a:tabLst>
                          <a:tab pos="118110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охват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41275" marR="37465" indent="220979">
                        <a:lnSpc>
                          <a:spcPct val="107200"/>
                        </a:lnSpc>
                        <a:spcBef>
                          <a:spcPts val="600"/>
                        </a:spcBef>
                        <a:buChar char="-"/>
                        <a:tabLst>
                          <a:tab pos="262255" algn="l"/>
                          <a:tab pos="859790" algn="l"/>
                          <a:tab pos="1102360" algn="l"/>
                          <a:tab pos="2101850" algn="l"/>
                          <a:tab pos="2421890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отчеты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	</a:t>
                      </a:r>
                      <a:r>
                        <a:rPr sz="900" spc="-50" dirty="0">
                          <a:latin typeface="+mj-lt"/>
                          <a:cs typeface="Century"/>
                        </a:rPr>
                        <a:t>о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	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прохождении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	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по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	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данным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оплаченных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дней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в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соответствии</a:t>
                      </a:r>
                      <a:r>
                        <a:rPr sz="900" spc="-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с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ТК</a:t>
                      </a:r>
                      <a:endParaRPr sz="900" dirty="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180"/>
                        </a:lnSpc>
                      </a:pPr>
                      <a:r>
                        <a:rPr sz="900" i="1" spc="-3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Статистические</a:t>
                      </a:r>
                      <a:r>
                        <a:rPr sz="900" i="1" spc="-1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данные</a:t>
                      </a:r>
                      <a:r>
                        <a:rPr sz="900" i="1" spc="-1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о</a:t>
                      </a:r>
                      <a:r>
                        <a:rPr sz="900" i="1" spc="-3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показателях</a:t>
                      </a:r>
                      <a:r>
                        <a:rPr sz="900" i="1" spc="-3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здоровья </a:t>
                      </a: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из</a:t>
                      </a:r>
                      <a:r>
                        <a:rPr sz="900" spc="-1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медицинских</a:t>
                      </a:r>
                      <a:r>
                        <a:rPr sz="900" spc="-1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организаций,</a:t>
                      </a:r>
                      <a:r>
                        <a:rPr sz="900" spc="-2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оказывающих медицинскую</a:t>
                      </a:r>
                      <a:r>
                        <a:rPr sz="900" spc="-1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помощь</a:t>
                      </a:r>
                      <a:r>
                        <a:rPr sz="900" spc="-1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работникам</a:t>
                      </a:r>
                      <a:r>
                        <a:rPr sz="900" spc="-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предприятия</a:t>
                      </a:r>
                      <a:endParaRPr sz="900">
                        <a:latin typeface="+mj-lt"/>
                        <a:cs typeface="Century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или</a:t>
                      </a:r>
                      <a:r>
                        <a:rPr sz="900" spc="-2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из</a:t>
                      </a:r>
                      <a:r>
                        <a:rPr sz="900" spc="-25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МСЧ</a:t>
                      </a:r>
                      <a:r>
                        <a:rPr sz="900" spc="-10" dirty="0">
                          <a:solidFill>
                            <a:srgbClr val="0C0C0C"/>
                          </a:solidFill>
                          <a:latin typeface="+mj-lt"/>
                          <a:cs typeface="Century"/>
                        </a:rPr>
                        <a:t> предприятия</a:t>
                      </a:r>
                      <a:endParaRPr sz="90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675">
                <a:tc>
                  <a:txBody>
                    <a:bodyPr/>
                    <a:lstStyle/>
                    <a:p>
                      <a:pPr marL="41275">
                        <a:lnSpc>
                          <a:spcPts val="1180"/>
                        </a:lnSpc>
                      </a:pPr>
                      <a:r>
                        <a:rPr sz="900" i="1" spc="-40" dirty="0">
                          <a:latin typeface="+mj-lt"/>
                          <a:cs typeface="Century"/>
                        </a:rPr>
                        <a:t>Данные</a:t>
                      </a:r>
                      <a:r>
                        <a:rPr sz="900" i="1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5" dirty="0">
                          <a:latin typeface="+mj-lt"/>
                          <a:cs typeface="Century"/>
                        </a:rPr>
                        <a:t>охраны</a:t>
                      </a:r>
                      <a:r>
                        <a:rPr sz="900" i="1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10" dirty="0">
                          <a:latin typeface="+mj-lt"/>
                          <a:cs typeface="Century"/>
                        </a:rPr>
                        <a:t>труда: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41275" marR="38100" indent="113030">
                        <a:lnSpc>
                          <a:spcPts val="1280"/>
                        </a:lnSpc>
                        <a:spcBef>
                          <a:spcPts val="50"/>
                        </a:spcBef>
                        <a:buChar char="-"/>
                        <a:tabLst>
                          <a:tab pos="154305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результаты</a:t>
                      </a:r>
                      <a:r>
                        <a:rPr sz="900" spc="24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оценки</a:t>
                      </a:r>
                      <a:r>
                        <a:rPr sz="900" spc="2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условий</a:t>
                      </a:r>
                      <a:r>
                        <a:rPr sz="900" spc="2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труда</a:t>
                      </a:r>
                      <a:r>
                        <a:rPr sz="900" spc="2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рабочих 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мест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18110" indent="-76835">
                        <a:lnSpc>
                          <a:spcPct val="100000"/>
                        </a:lnSpc>
                        <a:spcBef>
                          <a:spcPts val="35"/>
                        </a:spcBef>
                        <a:buChar char="-"/>
                        <a:tabLst>
                          <a:tab pos="118110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профвредности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18110" indent="-76835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-"/>
                        <a:tabLst>
                          <a:tab pos="118110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факторы</a:t>
                      </a:r>
                      <a:r>
                        <a:rPr sz="900" spc="-4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трудового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процесса</a:t>
                      </a:r>
                      <a:endParaRPr sz="900" dirty="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180"/>
                        </a:lnSpc>
                      </a:pPr>
                      <a:r>
                        <a:rPr sz="900" i="1" spc="-40" dirty="0">
                          <a:latin typeface="+mj-lt"/>
                          <a:cs typeface="Century"/>
                        </a:rPr>
                        <a:t>Специальные</a:t>
                      </a:r>
                      <a:r>
                        <a:rPr sz="900" i="1" spc="-1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0" dirty="0">
                          <a:latin typeface="+mj-lt"/>
                          <a:cs typeface="Century"/>
                        </a:rPr>
                        <a:t>опросы</a:t>
                      </a:r>
                      <a:r>
                        <a:rPr sz="900" i="1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5" dirty="0">
                          <a:latin typeface="+mj-lt"/>
                          <a:cs typeface="Century"/>
                        </a:rPr>
                        <a:t>целевых</a:t>
                      </a:r>
                      <a:r>
                        <a:rPr sz="900" i="1" spc="-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0" dirty="0">
                          <a:latin typeface="+mj-lt"/>
                          <a:cs typeface="Century"/>
                        </a:rPr>
                        <a:t>групп</a:t>
                      </a:r>
                      <a:r>
                        <a:rPr sz="900" i="1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dirty="0">
                          <a:latin typeface="+mj-lt"/>
                          <a:cs typeface="Century"/>
                        </a:rPr>
                        <a:t>в</a:t>
                      </a:r>
                      <a:r>
                        <a:rPr sz="900" i="1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30" dirty="0">
                          <a:latin typeface="+mj-lt"/>
                          <a:cs typeface="Century"/>
                        </a:rPr>
                        <a:t>зависимости</a:t>
                      </a:r>
                      <a:r>
                        <a:rPr sz="900" i="1" spc="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i="1" spc="-20" dirty="0">
                          <a:latin typeface="+mj-lt"/>
                          <a:cs typeface="Century"/>
                        </a:rPr>
                        <a:t>от</a:t>
                      </a:r>
                      <a:r>
                        <a:rPr sz="900" i="1" spc="-35" dirty="0">
                          <a:latin typeface="+mj-lt"/>
                          <a:cs typeface="Century"/>
                        </a:rPr>
                        <a:t> характера </a:t>
                      </a:r>
                      <a:r>
                        <a:rPr sz="900" i="1" spc="-10" dirty="0">
                          <a:latin typeface="+mj-lt"/>
                          <a:cs typeface="Century"/>
                        </a:rPr>
                        <a:t>труда: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18745" indent="-76835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вахтовые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работы,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53670" indent="-111760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-"/>
                        <a:tabLst>
                          <a:tab pos="153670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ненормированный</a:t>
                      </a:r>
                      <a:r>
                        <a:rPr sz="900" spc="1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рабочий</a:t>
                      </a:r>
                      <a:r>
                        <a:rPr sz="900" spc="1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день,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53670" indent="-111760">
                        <a:lnSpc>
                          <a:spcPct val="100000"/>
                        </a:lnSpc>
                        <a:spcBef>
                          <a:spcPts val="90"/>
                        </a:spcBef>
                        <a:buChar char="-"/>
                        <a:tabLst>
                          <a:tab pos="153670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частые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командировки,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18745" indent="-76835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ночные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смены,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18745" indent="-76835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sz="900" spc="-10" dirty="0">
                          <a:latin typeface="+mj-lt"/>
                          <a:cs typeface="Century"/>
                        </a:rPr>
                        <a:t>водители-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дальнобойщики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spc="-4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др.</a:t>
                      </a:r>
                      <a:endParaRPr sz="900" dirty="0">
                        <a:latin typeface="+mj-lt"/>
                        <a:cs typeface="Century"/>
                      </a:endParaRPr>
                    </a:p>
                    <a:p>
                      <a:pPr marL="153670" indent="-11176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53670" algn="l"/>
                        </a:tabLst>
                      </a:pPr>
                      <a:r>
                        <a:rPr sz="900" dirty="0">
                          <a:latin typeface="+mj-lt"/>
                          <a:cs typeface="Century"/>
                        </a:rPr>
                        <a:t>профессии,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от</a:t>
                      </a:r>
                      <a:r>
                        <a:rPr sz="900" spc="-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которых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зависит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жизнь</a:t>
                      </a:r>
                      <a:r>
                        <a:rPr sz="900" spc="-4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большого</a:t>
                      </a:r>
                      <a:r>
                        <a:rPr sz="900" spc="-3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количества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людей</a:t>
                      </a:r>
                      <a:r>
                        <a:rPr sz="900" spc="-3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(летчики,</a:t>
                      </a:r>
                      <a:r>
                        <a:rPr sz="900" spc="-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Century"/>
                        </a:rPr>
                        <a:t>машинисты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 поездов,</a:t>
                      </a:r>
                      <a:r>
                        <a:rPr sz="900" spc="-5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водители</a:t>
                      </a:r>
                      <a:r>
                        <a:rPr sz="900" spc="-2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такси</a:t>
                      </a:r>
                      <a:r>
                        <a:rPr sz="900" spc="-40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dirty="0">
                          <a:latin typeface="+mj-lt"/>
                          <a:cs typeface="Century"/>
                        </a:rPr>
                        <a:t>и</a:t>
                      </a:r>
                      <a:r>
                        <a:rPr sz="900" spc="-45" dirty="0">
                          <a:latin typeface="+mj-lt"/>
                          <a:cs typeface="Century"/>
                        </a:rPr>
                        <a:t> </a:t>
                      </a:r>
                      <a:r>
                        <a:rPr sz="900" spc="-25" dirty="0">
                          <a:latin typeface="+mj-lt"/>
                          <a:cs typeface="Century"/>
                        </a:rPr>
                        <a:t>др)</a:t>
                      </a:r>
                      <a:endParaRPr sz="900" dirty="0">
                        <a:latin typeface="+mj-lt"/>
                        <a:cs typeface="Century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626616" y="-9314"/>
            <a:ext cx="4763782" cy="2137080"/>
            <a:chOff x="6734556" y="-10763"/>
            <a:chExt cx="5504815" cy="2469515"/>
          </a:xfrm>
        </p:grpSpPr>
        <p:sp>
          <p:nvSpPr>
            <p:cNvPr id="5" name="object 5"/>
            <p:cNvSpPr/>
            <p:nvPr/>
          </p:nvSpPr>
          <p:spPr>
            <a:xfrm>
              <a:off x="6734556" y="0"/>
              <a:ext cx="5504815" cy="2458720"/>
            </a:xfrm>
            <a:custGeom>
              <a:avLst/>
              <a:gdLst/>
              <a:ahLst/>
              <a:cxnLst/>
              <a:rect l="l" t="t" r="r" b="b"/>
              <a:pathLst>
                <a:path w="5504815" h="2458720">
                  <a:moveTo>
                    <a:pt x="5504688" y="0"/>
                  </a:moveTo>
                  <a:lnTo>
                    <a:pt x="0" y="0"/>
                  </a:lnTo>
                  <a:lnTo>
                    <a:pt x="0" y="2458212"/>
                  </a:lnTo>
                  <a:lnTo>
                    <a:pt x="5504688" y="2458212"/>
                  </a:lnTo>
                  <a:lnTo>
                    <a:pt x="5504688" y="0"/>
                  </a:lnTo>
                  <a:close/>
                </a:path>
              </a:pathLst>
            </a:custGeom>
            <a:solidFill>
              <a:srgbClr val="F5EDDD"/>
            </a:solidFill>
          </p:spPr>
          <p:txBody>
            <a:bodyPr wrap="square" lIns="0" tIns="0" rIns="0" bIns="0" rtlCol="0"/>
            <a:lstStyle/>
            <a:p>
              <a:endParaRPr sz="1558"/>
            </a:p>
          </p:txBody>
        </p:sp>
        <p:sp>
          <p:nvSpPr>
            <p:cNvPr id="6" name="object 6"/>
            <p:cNvSpPr/>
            <p:nvPr/>
          </p:nvSpPr>
          <p:spPr>
            <a:xfrm>
              <a:off x="7523226" y="2254"/>
              <a:ext cx="4021454" cy="1950085"/>
            </a:xfrm>
            <a:custGeom>
              <a:avLst/>
              <a:gdLst/>
              <a:ahLst/>
              <a:cxnLst/>
              <a:rect l="l" t="t" r="r" b="b"/>
              <a:pathLst>
                <a:path w="4021454" h="1950085">
                  <a:moveTo>
                    <a:pt x="2051557" y="634015"/>
                  </a:moveTo>
                  <a:lnTo>
                    <a:pt x="2051557" y="1063021"/>
                  </a:lnTo>
                  <a:lnTo>
                    <a:pt x="1275588" y="1063021"/>
                  </a:lnTo>
                </a:path>
                <a:path w="4021454" h="1950085">
                  <a:moveTo>
                    <a:pt x="1964435" y="634015"/>
                  </a:moveTo>
                  <a:lnTo>
                    <a:pt x="1964435" y="1799494"/>
                  </a:lnTo>
                  <a:lnTo>
                    <a:pt x="4020947" y="1799494"/>
                  </a:lnTo>
                  <a:lnTo>
                    <a:pt x="4020947" y="1949735"/>
                  </a:lnTo>
                </a:path>
                <a:path w="4021454" h="1950085">
                  <a:moveTo>
                    <a:pt x="1983104" y="634015"/>
                  </a:moveTo>
                  <a:lnTo>
                    <a:pt x="1983104" y="1799494"/>
                  </a:lnTo>
                  <a:lnTo>
                    <a:pt x="1821179" y="1799494"/>
                  </a:lnTo>
                  <a:lnTo>
                    <a:pt x="1821179" y="1949735"/>
                  </a:lnTo>
                </a:path>
                <a:path w="4021454" h="1950085">
                  <a:moveTo>
                    <a:pt x="2214879" y="634015"/>
                  </a:moveTo>
                  <a:lnTo>
                    <a:pt x="2214879" y="1799494"/>
                  </a:lnTo>
                  <a:lnTo>
                    <a:pt x="0" y="1799494"/>
                  </a:lnTo>
                  <a:lnTo>
                    <a:pt x="0" y="1949735"/>
                  </a:lnTo>
                </a:path>
                <a:path w="4021454" h="1950085">
                  <a:moveTo>
                    <a:pt x="1676400" y="75342"/>
                  </a:moveTo>
                  <a:lnTo>
                    <a:pt x="1719458" y="52321"/>
                  </a:lnTo>
                  <a:lnTo>
                    <a:pt x="1765215" y="33485"/>
                  </a:lnTo>
                  <a:lnTo>
                    <a:pt x="1813131" y="18835"/>
                  </a:lnTo>
                  <a:lnTo>
                    <a:pt x="1862666" y="8371"/>
                  </a:lnTo>
                  <a:lnTo>
                    <a:pt x="1913281" y="2092"/>
                  </a:lnTo>
                  <a:lnTo>
                    <a:pt x="1964435" y="0"/>
                  </a:lnTo>
                  <a:lnTo>
                    <a:pt x="2015590" y="2092"/>
                  </a:lnTo>
                  <a:lnTo>
                    <a:pt x="2066205" y="8371"/>
                  </a:lnTo>
                  <a:lnTo>
                    <a:pt x="2115740" y="18835"/>
                  </a:lnTo>
                  <a:lnTo>
                    <a:pt x="2163656" y="33485"/>
                  </a:lnTo>
                  <a:lnTo>
                    <a:pt x="2209413" y="52321"/>
                  </a:lnTo>
                  <a:lnTo>
                    <a:pt x="2252472" y="75342"/>
                  </a:lnTo>
                </a:path>
                <a:path w="4021454" h="1950085">
                  <a:moveTo>
                    <a:pt x="2252472" y="558704"/>
                  </a:moveTo>
                  <a:lnTo>
                    <a:pt x="2209413" y="581726"/>
                  </a:lnTo>
                  <a:lnTo>
                    <a:pt x="2163656" y="600561"/>
                  </a:lnTo>
                  <a:lnTo>
                    <a:pt x="2115740" y="615211"/>
                  </a:lnTo>
                  <a:lnTo>
                    <a:pt x="2066205" y="625676"/>
                  </a:lnTo>
                  <a:lnTo>
                    <a:pt x="2015590" y="631954"/>
                  </a:lnTo>
                  <a:lnTo>
                    <a:pt x="1964436" y="634047"/>
                  </a:lnTo>
                  <a:lnTo>
                    <a:pt x="1913281" y="631954"/>
                  </a:lnTo>
                  <a:lnTo>
                    <a:pt x="1862666" y="625676"/>
                  </a:lnTo>
                  <a:lnTo>
                    <a:pt x="1813131" y="615211"/>
                  </a:lnTo>
                  <a:lnTo>
                    <a:pt x="1765215" y="600561"/>
                  </a:lnTo>
                  <a:lnTo>
                    <a:pt x="1719458" y="581726"/>
                  </a:lnTo>
                  <a:lnTo>
                    <a:pt x="1676400" y="558704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 sz="155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93747" y="97374"/>
            <a:ext cx="1429300" cy="318874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algn="ctr">
              <a:lnSpc>
                <a:spcPts val="1194"/>
              </a:lnSpc>
              <a:spcBef>
                <a:spcPts val="87"/>
              </a:spcBef>
            </a:pPr>
            <a:r>
              <a:rPr sz="1038" b="1" dirty="0">
                <a:latin typeface="Calibri"/>
                <a:cs typeface="Calibri"/>
              </a:rPr>
              <a:t>Анализ</a:t>
            </a:r>
            <a:r>
              <a:rPr sz="1038" b="1" spc="-22" dirty="0">
                <a:latin typeface="Calibri"/>
                <a:cs typeface="Calibri"/>
              </a:rPr>
              <a:t> </a:t>
            </a:r>
            <a:r>
              <a:rPr sz="1038" b="1" dirty="0">
                <a:latin typeface="Calibri"/>
                <a:cs typeface="Calibri"/>
              </a:rPr>
              <a:t>ситуации,</a:t>
            </a:r>
            <a:r>
              <a:rPr sz="1038" b="1" spc="-9" dirty="0">
                <a:latin typeface="Calibri"/>
                <a:cs typeface="Calibri"/>
              </a:rPr>
              <a:t> </a:t>
            </a:r>
            <a:r>
              <a:rPr sz="1038" b="1" spc="-17" dirty="0">
                <a:latin typeface="Calibri"/>
                <a:cs typeface="Calibri"/>
              </a:rPr>
              <a:t>выбор</a:t>
            </a:r>
            <a:endParaRPr sz="1038">
              <a:latin typeface="Calibri"/>
              <a:cs typeface="Calibri"/>
            </a:endParaRPr>
          </a:p>
          <a:p>
            <a:pPr marL="1649" algn="ctr">
              <a:lnSpc>
                <a:spcPts val="1194"/>
              </a:lnSpc>
            </a:pPr>
            <a:r>
              <a:rPr sz="1038" b="1" spc="-9" dirty="0">
                <a:latin typeface="Calibri"/>
                <a:cs typeface="Calibri"/>
              </a:rPr>
              <a:t>приоритетов</a:t>
            </a:r>
            <a:endParaRPr sz="1038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5245" y="1560978"/>
            <a:ext cx="447858" cy="548420"/>
          </a:xfrm>
          <a:custGeom>
            <a:avLst/>
            <a:gdLst/>
            <a:ahLst/>
            <a:cxnLst/>
            <a:rect l="l" t="t" r="r" b="b"/>
            <a:pathLst>
              <a:path w="517525" h="633730">
                <a:moveTo>
                  <a:pt x="0" y="99806"/>
                </a:moveTo>
                <a:lnTo>
                  <a:pt x="35346" y="70429"/>
                </a:lnTo>
                <a:lnTo>
                  <a:pt x="73866" y="46128"/>
                </a:lnTo>
                <a:lnTo>
                  <a:pt x="114962" y="26918"/>
                </a:lnTo>
                <a:lnTo>
                  <a:pt x="158035" y="12815"/>
                </a:lnTo>
                <a:lnTo>
                  <a:pt x="202484" y="3837"/>
                </a:lnTo>
                <a:lnTo>
                  <a:pt x="247713" y="0"/>
                </a:lnTo>
                <a:lnTo>
                  <a:pt x="293122" y="1319"/>
                </a:lnTo>
                <a:lnTo>
                  <a:pt x="338111" y="7811"/>
                </a:lnTo>
                <a:lnTo>
                  <a:pt x="382083" y="19492"/>
                </a:lnTo>
                <a:lnTo>
                  <a:pt x="424438" y="36379"/>
                </a:lnTo>
                <a:lnTo>
                  <a:pt x="464578" y="58488"/>
                </a:lnTo>
                <a:lnTo>
                  <a:pt x="501903" y="85836"/>
                </a:lnTo>
                <a:lnTo>
                  <a:pt x="512445" y="94980"/>
                </a:lnTo>
                <a:lnTo>
                  <a:pt x="517398" y="99806"/>
                </a:lnTo>
              </a:path>
              <a:path w="517525" h="633730">
                <a:moveTo>
                  <a:pt x="517398" y="533892"/>
                </a:moveTo>
                <a:lnTo>
                  <a:pt x="482051" y="563268"/>
                </a:lnTo>
                <a:lnTo>
                  <a:pt x="443531" y="587570"/>
                </a:lnTo>
                <a:lnTo>
                  <a:pt x="402435" y="606780"/>
                </a:lnTo>
                <a:lnTo>
                  <a:pt x="359362" y="620882"/>
                </a:lnTo>
                <a:lnTo>
                  <a:pt x="314913" y="629860"/>
                </a:lnTo>
                <a:lnTo>
                  <a:pt x="269684" y="633698"/>
                </a:lnTo>
                <a:lnTo>
                  <a:pt x="224275" y="632379"/>
                </a:lnTo>
                <a:lnTo>
                  <a:pt x="179286" y="625887"/>
                </a:lnTo>
                <a:lnTo>
                  <a:pt x="135314" y="614205"/>
                </a:lnTo>
                <a:lnTo>
                  <a:pt x="92959" y="597318"/>
                </a:lnTo>
                <a:lnTo>
                  <a:pt x="52819" y="575209"/>
                </a:lnTo>
                <a:lnTo>
                  <a:pt x="15494" y="547862"/>
                </a:lnTo>
                <a:lnTo>
                  <a:pt x="4952" y="538718"/>
                </a:lnTo>
                <a:lnTo>
                  <a:pt x="0" y="533892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9" name="object 9"/>
          <p:cNvSpPr txBox="1"/>
          <p:nvPr/>
        </p:nvSpPr>
        <p:spPr>
          <a:xfrm>
            <a:off x="6806309" y="1613059"/>
            <a:ext cx="1004521" cy="143656"/>
          </a:xfrm>
          <a:prstGeom prst="rect">
            <a:avLst/>
          </a:prstGeom>
        </p:spPr>
        <p:txBody>
          <a:bodyPr vert="horz" wrap="square" lIns="0" tIns="10441" rIns="0" bIns="0" rtlCol="0">
            <a:spAutoFit/>
          </a:bodyPr>
          <a:lstStyle/>
          <a:p>
            <a:pPr marL="10991">
              <a:spcBef>
                <a:spcPts val="82"/>
              </a:spcBef>
            </a:pPr>
            <a:r>
              <a:rPr sz="865" b="1" dirty="0">
                <a:latin typeface="Calibri"/>
                <a:cs typeface="Calibri"/>
              </a:rPr>
              <a:t>Оценка</a:t>
            </a:r>
            <a:r>
              <a:rPr sz="865" b="1" spc="-39" dirty="0">
                <a:latin typeface="Calibri"/>
                <a:cs typeface="Calibri"/>
              </a:rPr>
              <a:t> </a:t>
            </a:r>
            <a:r>
              <a:rPr sz="865" b="1" spc="-9" dirty="0">
                <a:latin typeface="Calibri"/>
                <a:cs typeface="Calibri"/>
              </a:rPr>
              <a:t>показателей</a:t>
            </a:r>
            <a:endParaRPr sz="86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2352" y="1686359"/>
            <a:ext cx="1014413" cy="336907"/>
          </a:xfrm>
          <a:prstGeom prst="rect">
            <a:avLst/>
          </a:prstGeom>
        </p:spPr>
        <p:txBody>
          <a:bodyPr vert="horz" wrap="square" lIns="0" tIns="58249" rIns="0" bIns="0" rtlCol="0">
            <a:spAutoFit/>
          </a:bodyPr>
          <a:lstStyle/>
          <a:p>
            <a:pPr algn="ctr">
              <a:spcBef>
                <a:spcPts val="459"/>
              </a:spcBef>
            </a:pPr>
            <a:r>
              <a:rPr sz="865" b="1" spc="-9" dirty="0">
                <a:latin typeface="Calibri"/>
                <a:cs typeface="Calibri"/>
              </a:rPr>
              <a:t>здоровья</a:t>
            </a:r>
            <a:endParaRPr sz="865">
              <a:latin typeface="Calibri"/>
              <a:cs typeface="Calibri"/>
            </a:endParaRPr>
          </a:p>
          <a:p>
            <a:pPr algn="ctr">
              <a:spcBef>
                <a:spcPts val="311"/>
              </a:spcBef>
            </a:pPr>
            <a:r>
              <a:rPr sz="692" dirty="0">
                <a:latin typeface="Calibri"/>
                <a:cs typeface="Calibri"/>
              </a:rPr>
              <a:t>по</a:t>
            </a:r>
            <a:r>
              <a:rPr sz="692" spc="22" dirty="0">
                <a:latin typeface="Calibri"/>
                <a:cs typeface="Calibri"/>
              </a:rPr>
              <a:t> </a:t>
            </a:r>
            <a:r>
              <a:rPr sz="692" spc="-9" dirty="0">
                <a:latin typeface="Calibri"/>
                <a:cs typeface="Calibri"/>
              </a:rPr>
              <a:t>доступным</a:t>
            </a:r>
            <a:r>
              <a:rPr sz="692" spc="4" dirty="0">
                <a:latin typeface="Calibri"/>
                <a:cs typeface="Calibri"/>
              </a:rPr>
              <a:t> </a:t>
            </a:r>
            <a:r>
              <a:rPr sz="692" spc="-9" dirty="0">
                <a:latin typeface="Calibri"/>
                <a:cs typeface="Calibri"/>
              </a:rPr>
              <a:t>источникам</a:t>
            </a:r>
            <a:endParaRPr sz="692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1482" y="1560855"/>
            <a:ext cx="487424" cy="548970"/>
          </a:xfrm>
          <a:custGeom>
            <a:avLst/>
            <a:gdLst/>
            <a:ahLst/>
            <a:cxnLst/>
            <a:rect l="l" t="t" r="r" b="b"/>
            <a:pathLst>
              <a:path w="563245" h="634364">
                <a:moveTo>
                  <a:pt x="0" y="80772"/>
                </a:moveTo>
                <a:lnTo>
                  <a:pt x="41687" y="56091"/>
                </a:lnTo>
                <a:lnTo>
                  <a:pt x="86233" y="35898"/>
                </a:lnTo>
                <a:lnTo>
                  <a:pt x="133064" y="20193"/>
                </a:lnTo>
                <a:lnTo>
                  <a:pt x="181610" y="8974"/>
                </a:lnTo>
                <a:lnTo>
                  <a:pt x="231298" y="2243"/>
                </a:lnTo>
                <a:lnTo>
                  <a:pt x="281559" y="0"/>
                </a:lnTo>
                <a:lnTo>
                  <a:pt x="331819" y="2243"/>
                </a:lnTo>
                <a:lnTo>
                  <a:pt x="381508" y="8974"/>
                </a:lnTo>
                <a:lnTo>
                  <a:pt x="430053" y="20192"/>
                </a:lnTo>
                <a:lnTo>
                  <a:pt x="476885" y="35898"/>
                </a:lnTo>
                <a:lnTo>
                  <a:pt x="521430" y="56091"/>
                </a:lnTo>
                <a:lnTo>
                  <a:pt x="563118" y="80772"/>
                </a:lnTo>
              </a:path>
              <a:path w="563245" h="634364">
                <a:moveTo>
                  <a:pt x="563118" y="553212"/>
                </a:moveTo>
                <a:lnTo>
                  <a:pt x="521430" y="577892"/>
                </a:lnTo>
                <a:lnTo>
                  <a:pt x="476884" y="598085"/>
                </a:lnTo>
                <a:lnTo>
                  <a:pt x="430053" y="613791"/>
                </a:lnTo>
                <a:lnTo>
                  <a:pt x="381507" y="625009"/>
                </a:lnTo>
                <a:lnTo>
                  <a:pt x="331819" y="631740"/>
                </a:lnTo>
                <a:lnTo>
                  <a:pt x="281558" y="633984"/>
                </a:lnTo>
                <a:lnTo>
                  <a:pt x="231298" y="631740"/>
                </a:lnTo>
                <a:lnTo>
                  <a:pt x="181609" y="625009"/>
                </a:lnTo>
                <a:lnTo>
                  <a:pt x="133064" y="613791"/>
                </a:lnTo>
                <a:lnTo>
                  <a:pt x="86232" y="598085"/>
                </a:lnTo>
                <a:lnTo>
                  <a:pt x="41687" y="577892"/>
                </a:lnTo>
                <a:lnTo>
                  <a:pt x="0" y="553212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2" name="object 12"/>
          <p:cNvSpPr txBox="1"/>
          <p:nvPr/>
        </p:nvSpPr>
        <p:spPr>
          <a:xfrm>
            <a:off x="8212528" y="1564811"/>
            <a:ext cx="1346322" cy="536821"/>
          </a:xfrm>
          <a:prstGeom prst="rect">
            <a:avLst/>
          </a:prstGeom>
        </p:spPr>
        <p:txBody>
          <a:bodyPr vert="horz" wrap="square" lIns="0" tIns="23629" rIns="0" bIns="0" rtlCol="0">
            <a:spAutoFit/>
          </a:bodyPr>
          <a:lstStyle/>
          <a:p>
            <a:pPr marL="179696" marR="174750" algn="ctr">
              <a:lnSpc>
                <a:spcPts val="952"/>
              </a:lnSpc>
              <a:spcBef>
                <a:spcPts val="186"/>
              </a:spcBef>
            </a:pPr>
            <a:r>
              <a:rPr sz="865" b="1" dirty="0">
                <a:latin typeface="Calibri"/>
                <a:cs typeface="Calibri"/>
              </a:rPr>
              <a:t>Оценка</a:t>
            </a:r>
            <a:r>
              <a:rPr sz="865" b="1" spc="-39" dirty="0">
                <a:latin typeface="Calibri"/>
                <a:cs typeface="Calibri"/>
              </a:rPr>
              <a:t> </a:t>
            </a:r>
            <a:r>
              <a:rPr sz="865" b="1" spc="-9" dirty="0">
                <a:latin typeface="Calibri"/>
                <a:cs typeface="Calibri"/>
              </a:rPr>
              <a:t>потребности работников</a:t>
            </a:r>
            <a:endParaRPr sz="865">
              <a:latin typeface="Calibri"/>
              <a:cs typeface="Calibri"/>
            </a:endParaRPr>
          </a:p>
          <a:p>
            <a:pPr marL="10991" marR="4396" algn="ctr">
              <a:lnSpc>
                <a:spcPts val="762"/>
              </a:lnSpc>
              <a:spcBef>
                <a:spcPts val="376"/>
              </a:spcBef>
            </a:pPr>
            <a:r>
              <a:rPr sz="692" spc="-9" dirty="0">
                <a:latin typeface="Calibri"/>
                <a:cs typeface="Calibri"/>
              </a:rPr>
              <a:t>отношение,</a:t>
            </a:r>
            <a:r>
              <a:rPr sz="692" spc="4" dirty="0">
                <a:latin typeface="Calibri"/>
                <a:cs typeface="Calibri"/>
              </a:rPr>
              <a:t> </a:t>
            </a:r>
            <a:r>
              <a:rPr sz="692" dirty="0">
                <a:latin typeface="Calibri"/>
                <a:cs typeface="Calibri"/>
              </a:rPr>
              <a:t>знание,</a:t>
            </a:r>
            <a:r>
              <a:rPr sz="692" spc="9" dirty="0">
                <a:latin typeface="Calibri"/>
                <a:cs typeface="Calibri"/>
              </a:rPr>
              <a:t> </a:t>
            </a:r>
            <a:r>
              <a:rPr sz="692" spc="-9" dirty="0">
                <a:latin typeface="Calibri"/>
                <a:cs typeface="Calibri"/>
              </a:rPr>
              <a:t>факторы</a:t>
            </a:r>
            <a:r>
              <a:rPr sz="692" dirty="0">
                <a:latin typeface="Calibri"/>
                <a:cs typeface="Calibri"/>
              </a:rPr>
              <a:t> </a:t>
            </a:r>
            <a:r>
              <a:rPr sz="692" spc="-17" dirty="0">
                <a:latin typeface="Calibri"/>
                <a:cs typeface="Calibri"/>
              </a:rPr>
              <a:t>риска</a:t>
            </a:r>
            <a:r>
              <a:rPr sz="692" spc="433" dirty="0">
                <a:latin typeface="Calibri"/>
                <a:cs typeface="Calibri"/>
              </a:rPr>
              <a:t> </a:t>
            </a:r>
            <a:r>
              <a:rPr sz="692" spc="-9" dirty="0">
                <a:latin typeface="Calibri"/>
                <a:cs typeface="Calibri"/>
              </a:rPr>
              <a:t>(опросы)</a:t>
            </a:r>
            <a:endParaRPr sz="692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68969" y="781416"/>
            <a:ext cx="2967953" cy="1345223"/>
          </a:xfrm>
          <a:custGeom>
            <a:avLst/>
            <a:gdLst/>
            <a:ahLst/>
            <a:cxnLst/>
            <a:rect l="l" t="t" r="r" b="b"/>
            <a:pathLst>
              <a:path w="3429634" h="1554480">
                <a:moveTo>
                  <a:pt x="2854070" y="986154"/>
                </a:moveTo>
                <a:lnTo>
                  <a:pt x="2893129" y="961888"/>
                </a:lnTo>
                <a:lnTo>
                  <a:pt x="2934785" y="941665"/>
                </a:lnTo>
                <a:lnTo>
                  <a:pt x="2978567" y="925488"/>
                </a:lnTo>
                <a:lnTo>
                  <a:pt x="3024003" y="913354"/>
                </a:lnTo>
                <a:lnTo>
                  <a:pt x="3070620" y="905265"/>
                </a:lnTo>
                <a:lnTo>
                  <a:pt x="3117945" y="901221"/>
                </a:lnTo>
                <a:lnTo>
                  <a:pt x="3165506" y="901221"/>
                </a:lnTo>
                <a:lnTo>
                  <a:pt x="3212831" y="905265"/>
                </a:lnTo>
                <a:lnTo>
                  <a:pt x="3259448" y="913354"/>
                </a:lnTo>
                <a:lnTo>
                  <a:pt x="3304884" y="925488"/>
                </a:lnTo>
                <a:lnTo>
                  <a:pt x="3348666" y="941665"/>
                </a:lnTo>
                <a:lnTo>
                  <a:pt x="3390322" y="961888"/>
                </a:lnTo>
                <a:lnTo>
                  <a:pt x="3429380" y="986154"/>
                </a:lnTo>
              </a:path>
              <a:path w="3429634" h="1554480">
                <a:moveTo>
                  <a:pt x="3429380" y="1469008"/>
                </a:moveTo>
                <a:lnTo>
                  <a:pt x="3390322" y="1493275"/>
                </a:lnTo>
                <a:lnTo>
                  <a:pt x="3348666" y="1513498"/>
                </a:lnTo>
                <a:lnTo>
                  <a:pt x="3304884" y="1529675"/>
                </a:lnTo>
                <a:lnTo>
                  <a:pt x="3259448" y="1541809"/>
                </a:lnTo>
                <a:lnTo>
                  <a:pt x="3212831" y="1549898"/>
                </a:lnTo>
                <a:lnTo>
                  <a:pt x="3165506" y="1553942"/>
                </a:lnTo>
                <a:lnTo>
                  <a:pt x="3117945" y="1553942"/>
                </a:lnTo>
                <a:lnTo>
                  <a:pt x="3070620" y="1549898"/>
                </a:lnTo>
                <a:lnTo>
                  <a:pt x="3024003" y="1541809"/>
                </a:lnTo>
                <a:lnTo>
                  <a:pt x="2978567" y="1529675"/>
                </a:lnTo>
                <a:lnTo>
                  <a:pt x="2934785" y="1513498"/>
                </a:lnTo>
                <a:lnTo>
                  <a:pt x="2893129" y="1493275"/>
                </a:lnTo>
                <a:lnTo>
                  <a:pt x="2854070" y="1469008"/>
                </a:lnTo>
              </a:path>
              <a:path w="3429634" h="1554480">
                <a:moveTo>
                  <a:pt x="0" y="74675"/>
                </a:moveTo>
                <a:lnTo>
                  <a:pt x="43233" y="51858"/>
                </a:lnTo>
                <a:lnTo>
                  <a:pt x="89139" y="33189"/>
                </a:lnTo>
                <a:lnTo>
                  <a:pt x="137183" y="18669"/>
                </a:lnTo>
                <a:lnTo>
                  <a:pt x="186831" y="8297"/>
                </a:lnTo>
                <a:lnTo>
                  <a:pt x="237547" y="2074"/>
                </a:lnTo>
                <a:lnTo>
                  <a:pt x="288798" y="0"/>
                </a:lnTo>
                <a:lnTo>
                  <a:pt x="340048" y="2074"/>
                </a:lnTo>
                <a:lnTo>
                  <a:pt x="390764" y="8297"/>
                </a:lnTo>
                <a:lnTo>
                  <a:pt x="440412" y="18669"/>
                </a:lnTo>
                <a:lnTo>
                  <a:pt x="488456" y="33189"/>
                </a:lnTo>
                <a:lnTo>
                  <a:pt x="534362" y="51858"/>
                </a:lnTo>
                <a:lnTo>
                  <a:pt x="577595" y="74675"/>
                </a:lnTo>
              </a:path>
              <a:path w="3429634" h="1554480">
                <a:moveTo>
                  <a:pt x="577595" y="559307"/>
                </a:moveTo>
                <a:lnTo>
                  <a:pt x="534362" y="582125"/>
                </a:lnTo>
                <a:lnTo>
                  <a:pt x="488456" y="600794"/>
                </a:lnTo>
                <a:lnTo>
                  <a:pt x="440412" y="615314"/>
                </a:lnTo>
                <a:lnTo>
                  <a:pt x="390764" y="625686"/>
                </a:lnTo>
                <a:lnTo>
                  <a:pt x="340048" y="631909"/>
                </a:lnTo>
                <a:lnTo>
                  <a:pt x="288797" y="633983"/>
                </a:lnTo>
                <a:lnTo>
                  <a:pt x="237547" y="631909"/>
                </a:lnTo>
                <a:lnTo>
                  <a:pt x="186831" y="625686"/>
                </a:lnTo>
                <a:lnTo>
                  <a:pt x="137183" y="615314"/>
                </a:lnTo>
                <a:lnTo>
                  <a:pt x="89139" y="600794"/>
                </a:lnTo>
                <a:lnTo>
                  <a:pt x="43233" y="582125"/>
                </a:lnTo>
                <a:lnTo>
                  <a:pt x="0" y="559307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4" name="object 14"/>
          <p:cNvSpPr txBox="1"/>
          <p:nvPr/>
        </p:nvSpPr>
        <p:spPr>
          <a:xfrm>
            <a:off x="10016710" y="1693179"/>
            <a:ext cx="1141351" cy="280340"/>
          </a:xfrm>
          <a:prstGeom prst="rect">
            <a:avLst/>
          </a:prstGeom>
        </p:spPr>
        <p:txBody>
          <a:bodyPr vert="horz" wrap="square" lIns="0" tIns="23629" rIns="0" bIns="0" rtlCol="0">
            <a:spAutoFit/>
          </a:bodyPr>
          <a:lstStyle/>
          <a:p>
            <a:pPr marL="354995" marR="4396" indent="-344555">
              <a:lnSpc>
                <a:spcPts val="952"/>
              </a:lnSpc>
              <a:spcBef>
                <a:spcPts val="186"/>
              </a:spcBef>
            </a:pPr>
            <a:r>
              <a:rPr sz="865" b="1" dirty="0">
                <a:latin typeface="Calibri"/>
                <a:cs typeface="Calibri"/>
              </a:rPr>
              <a:t>оценка</a:t>
            </a:r>
            <a:r>
              <a:rPr sz="865" b="1" spc="-39" dirty="0">
                <a:latin typeface="Calibri"/>
                <a:cs typeface="Calibri"/>
              </a:rPr>
              <a:t> </a:t>
            </a:r>
            <a:r>
              <a:rPr sz="865" b="1" spc="-9" dirty="0">
                <a:latin typeface="Calibri"/>
                <a:cs typeface="Calibri"/>
              </a:rPr>
              <a:t>потенциальных ресурсов</a:t>
            </a:r>
            <a:endParaRPr sz="865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3629" y="844941"/>
            <a:ext cx="1529861" cy="389049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10991" marR="4396" indent="1649" algn="ctr">
              <a:lnSpc>
                <a:spcPct val="91500"/>
              </a:lnSpc>
              <a:spcBef>
                <a:spcPts val="169"/>
              </a:spcBef>
            </a:pPr>
            <a:r>
              <a:rPr sz="865" b="1" dirty="0">
                <a:latin typeface="Calibri"/>
                <a:cs typeface="Calibri"/>
              </a:rPr>
              <a:t>Оценка</a:t>
            </a:r>
            <a:r>
              <a:rPr sz="865" b="1" spc="195" dirty="0">
                <a:latin typeface="Calibri"/>
                <a:cs typeface="Calibri"/>
              </a:rPr>
              <a:t> </a:t>
            </a:r>
            <a:r>
              <a:rPr sz="865" b="1" spc="-9" dirty="0">
                <a:latin typeface="Calibri"/>
                <a:cs typeface="Calibri"/>
              </a:rPr>
              <a:t>производственных</a:t>
            </a:r>
            <a:r>
              <a:rPr sz="865" b="1" spc="17" dirty="0">
                <a:latin typeface="Calibri"/>
                <a:cs typeface="Calibri"/>
              </a:rPr>
              <a:t> </a:t>
            </a:r>
            <a:r>
              <a:rPr sz="865" b="1" spc="-43" dirty="0">
                <a:latin typeface="Calibri"/>
                <a:cs typeface="Calibri"/>
              </a:rPr>
              <a:t>и</a:t>
            </a:r>
            <a:r>
              <a:rPr sz="865" b="1" dirty="0">
                <a:latin typeface="Calibri"/>
                <a:cs typeface="Calibri"/>
              </a:rPr>
              <a:t> средовых</a:t>
            </a:r>
            <a:r>
              <a:rPr sz="865" b="1" spc="-48" dirty="0">
                <a:latin typeface="Calibri"/>
                <a:cs typeface="Calibri"/>
              </a:rPr>
              <a:t> </a:t>
            </a:r>
            <a:r>
              <a:rPr sz="865" b="1" dirty="0">
                <a:latin typeface="Calibri"/>
                <a:cs typeface="Calibri"/>
              </a:rPr>
              <a:t>факторов,</a:t>
            </a:r>
            <a:r>
              <a:rPr sz="865" b="1" spc="-39" dirty="0">
                <a:latin typeface="Calibri"/>
                <a:cs typeface="Calibri"/>
              </a:rPr>
              <a:t> </a:t>
            </a:r>
            <a:r>
              <a:rPr sz="865" b="1" spc="-9" dirty="0">
                <a:latin typeface="Calibri"/>
                <a:cs typeface="Calibri"/>
              </a:rPr>
              <a:t>влияющих </a:t>
            </a:r>
            <a:r>
              <a:rPr sz="865" b="1" dirty="0">
                <a:latin typeface="Calibri"/>
                <a:cs typeface="Calibri"/>
              </a:rPr>
              <a:t>на</a:t>
            </a:r>
            <a:r>
              <a:rPr sz="865" b="1" spc="-39" dirty="0">
                <a:latin typeface="Calibri"/>
                <a:cs typeface="Calibri"/>
              </a:rPr>
              <a:t> </a:t>
            </a:r>
            <a:r>
              <a:rPr sz="865" b="1" dirty="0">
                <a:latin typeface="Calibri"/>
                <a:cs typeface="Calibri"/>
              </a:rPr>
              <a:t>здоровье</a:t>
            </a:r>
            <a:r>
              <a:rPr sz="865" b="1" spc="-22" dirty="0">
                <a:latin typeface="Calibri"/>
                <a:cs typeface="Calibri"/>
              </a:rPr>
              <a:t> </a:t>
            </a:r>
            <a:r>
              <a:rPr sz="865" b="1" spc="-9" dirty="0">
                <a:latin typeface="Calibri"/>
                <a:cs typeface="Calibri"/>
              </a:rPr>
              <a:t>работников</a:t>
            </a:r>
            <a:endParaRPr sz="865">
              <a:latin typeface="Calibri"/>
              <a:cs typeface="Calibri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8F0E5052-527A-0CC7-A351-208A27C73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5976" y="-175318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АНАЛИЗ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28309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693" y="1071192"/>
            <a:ext cx="11758612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ru-RU" sz="2133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Обследования, входящие в перечень периодического осмотра, </a:t>
            </a:r>
          </a:p>
          <a:p>
            <a:pPr lvl="0" algn="ctr">
              <a:buClrTx/>
            </a:pPr>
            <a:r>
              <a:rPr lang="ru-RU" sz="2133" b="1" dirty="0">
                <a:solidFill>
                  <a:srgbClr val="C00000"/>
                </a:solidFill>
                <a:cs typeface="Times New Roman" panose="02020603050405020304" pitchFamily="18" charset="0"/>
              </a:rPr>
              <a:t>которые </a:t>
            </a:r>
            <a:r>
              <a:rPr lang="ru-RU" sz="2133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могут быть проведены в рамках диспансеризации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183" y="1999606"/>
            <a:ext cx="120018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b="1" dirty="0">
                <a:cs typeface="Times New Roman" panose="02020603050405020304" pitchFamily="18" charset="0"/>
              </a:rPr>
              <a:t>анкетирование</a:t>
            </a:r>
            <a:r>
              <a:rPr lang="ru-RU" dirty="0">
                <a:cs typeface="Times New Roman" panose="02020603050405020304" pitchFamily="18" charset="0"/>
              </a:rPr>
              <a:t> в целях сбора анамнеза и выявления основных факторов риска ХНИЗ;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расчет на основании </a:t>
            </a:r>
            <a:r>
              <a:rPr lang="ru-RU" b="1" dirty="0">
                <a:cs typeface="Times New Roman" panose="02020603050405020304" pitchFamily="18" charset="0"/>
              </a:rPr>
              <a:t>антропометрии</a:t>
            </a:r>
            <a:r>
              <a:rPr lang="ru-RU" dirty="0">
                <a:cs typeface="Times New Roman" panose="02020603050405020304" pitchFamily="18" charset="0"/>
              </a:rPr>
              <a:t> (измерение роста, массы тела, окружности талии) индекса массы тела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b="1" dirty="0">
                <a:cs typeface="Times New Roman" panose="02020603050405020304" pitchFamily="18" charset="0"/>
              </a:rPr>
              <a:t>общий анализ крови </a:t>
            </a:r>
            <a:r>
              <a:rPr lang="ru-RU" dirty="0">
                <a:cs typeface="Times New Roman" panose="02020603050405020304" pitchFamily="18" charset="0"/>
              </a:rPr>
              <a:t>(гемоглобин, цветной показатель, эритроциты, тромбоциты, лейкоциты, лейкоцитарная формула, СОЭ)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b="1" dirty="0">
                <a:cs typeface="Times New Roman" panose="02020603050405020304" pitchFamily="18" charset="0"/>
              </a:rPr>
              <a:t>электрокардиография</a:t>
            </a:r>
            <a:r>
              <a:rPr lang="ru-RU" dirty="0">
                <a:cs typeface="Times New Roman" panose="02020603050405020304" pitchFamily="18" charset="0"/>
              </a:rPr>
              <a:t> в покое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измерение </a:t>
            </a:r>
            <a:r>
              <a:rPr lang="ru-RU" b="1" dirty="0">
                <a:cs typeface="Times New Roman" panose="02020603050405020304" pitchFamily="18" charset="0"/>
              </a:rPr>
              <a:t>артериального давления </a:t>
            </a:r>
            <a:r>
              <a:rPr lang="ru-RU" dirty="0">
                <a:cs typeface="Times New Roman" panose="02020603050405020304" pitchFamily="18" charset="0"/>
              </a:rPr>
              <a:t>на периферических артериях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cs typeface="Times New Roman" panose="02020603050405020304" pitchFamily="18" charset="0"/>
              </a:rPr>
              <a:t>уровня общего холестерина </a:t>
            </a:r>
            <a:r>
              <a:rPr lang="ru-RU" dirty="0">
                <a:cs typeface="Times New Roman" panose="02020603050405020304" pitchFamily="18" charset="0"/>
              </a:rPr>
              <a:t>в крови (допускается использование экспресс-метода)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исследование </a:t>
            </a:r>
            <a:r>
              <a:rPr lang="ru-RU" b="1" dirty="0">
                <a:cs typeface="Times New Roman" panose="02020603050405020304" pitchFamily="18" charset="0"/>
              </a:rPr>
              <a:t>уровня глюкозы </a:t>
            </a:r>
            <a:r>
              <a:rPr lang="ru-RU" dirty="0">
                <a:cs typeface="Times New Roman" panose="02020603050405020304" pitchFamily="18" charset="0"/>
              </a:rPr>
              <a:t>в крови натощак (допускается использование экспресс-метода)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cs typeface="Times New Roman" panose="02020603050405020304" pitchFamily="18" charset="0"/>
              </a:rPr>
              <a:t>относительного сердечно-сосудистого риска </a:t>
            </a:r>
            <a:r>
              <a:rPr lang="ru-RU" dirty="0">
                <a:cs typeface="Times New Roman" panose="02020603050405020304" pitchFamily="18" charset="0"/>
              </a:rPr>
              <a:t>у граждан в возрасте от 18 до 40 лет включительно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cs typeface="Times New Roman" panose="02020603050405020304" pitchFamily="18" charset="0"/>
              </a:rPr>
              <a:t>абсолютного сердечно-сосудистого риска </a:t>
            </a:r>
            <a:r>
              <a:rPr lang="ru-RU" dirty="0">
                <a:cs typeface="Times New Roman" panose="02020603050405020304" pitchFamily="18" charset="0"/>
              </a:rPr>
              <a:t>- у граждан в возрасте старше 40 лет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b="1" dirty="0">
                <a:cs typeface="Times New Roman" panose="02020603050405020304" pitchFamily="18" charset="0"/>
              </a:rPr>
              <a:t>флюорография или рентгенография легких</a:t>
            </a:r>
            <a:r>
              <a:rPr lang="ru-RU" dirty="0">
                <a:cs typeface="Times New Roman" panose="02020603050405020304" pitchFamily="18" charset="0"/>
              </a:rPr>
              <a:t> в двух проекциях (прямая и правая боковая)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измерение </a:t>
            </a:r>
            <a:r>
              <a:rPr lang="ru-RU" b="1" dirty="0">
                <a:cs typeface="Times New Roman" panose="02020603050405020304" pitchFamily="18" charset="0"/>
              </a:rPr>
              <a:t>внутриглазного давления</a:t>
            </a:r>
            <a:r>
              <a:rPr lang="ru-RU" dirty="0">
                <a:cs typeface="Times New Roman" panose="02020603050405020304" pitchFamily="18" charset="0"/>
              </a:rPr>
              <a:t> у граждан в возрасте с 40 лет и старше.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b="1" dirty="0">
                <a:cs typeface="Times New Roman" panose="02020603050405020304" pitchFamily="18" charset="0"/>
              </a:rPr>
              <a:t>осмотр врача-терапевта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женщины - </a:t>
            </a:r>
            <a:r>
              <a:rPr lang="ru-RU" b="1" dirty="0">
                <a:cs typeface="Times New Roman" panose="02020603050405020304" pitchFamily="18" charset="0"/>
              </a:rPr>
              <a:t>осмотр врачом - акушером-гинекологом </a:t>
            </a:r>
            <a:r>
              <a:rPr lang="ru-RU" dirty="0">
                <a:cs typeface="Times New Roman" panose="02020603050405020304" pitchFamily="18" charset="0"/>
              </a:rPr>
              <a:t>с проведением бактериологического (на флору) и цитологического (на атипичные клетки) исследования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женщины в возрасте старше 40 лет – </a:t>
            </a:r>
            <a:r>
              <a:rPr lang="ru-RU" b="1" dirty="0">
                <a:cs typeface="Times New Roman" panose="02020603050405020304" pitchFamily="18" charset="0"/>
              </a:rPr>
              <a:t>маммография</a:t>
            </a:r>
            <a:r>
              <a:rPr lang="ru-RU" dirty="0">
                <a:cs typeface="Times New Roman" panose="02020603050405020304" pitchFamily="18" charset="0"/>
              </a:rPr>
              <a:t> обеих молочных желез в двух проекциях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52892F9-467A-09F9-ACF0-2CFA6BE2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ПЕРИОДИЧЕСКИЙ МЕДИЦИНСКИЙ ОСМОТР И ДИСПАНСЕРИЗАЦИЯ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2317D0A-2DAE-B571-8C24-A36ABC6538E7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2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929099"/>
              </p:ext>
            </p:extLst>
          </p:nvPr>
        </p:nvGraphicFramePr>
        <p:xfrm>
          <a:off x="406400" y="1308403"/>
          <a:ext cx="11379200" cy="5275279"/>
        </p:xfrm>
        <a:graphic>
          <a:graphicData uri="http://schemas.openxmlformats.org/drawingml/2006/table">
            <a:tbl>
              <a:tblPr firstRow="1" firstCol="1" bandRow="1"/>
              <a:tblGrid>
                <a:gridCol w="2888625">
                  <a:extLst>
                    <a:ext uri="{9D8B030D-6E8A-4147-A177-3AD203B41FA5}">
                      <a16:colId xmlns:a16="http://schemas.microsoft.com/office/drawing/2014/main" val="4234494405"/>
                    </a:ext>
                  </a:extLst>
                </a:gridCol>
                <a:gridCol w="8490575">
                  <a:extLst>
                    <a:ext uri="{9D8B030D-6E8A-4147-A177-3AD203B41FA5}">
                      <a16:colId xmlns:a16="http://schemas.microsoft.com/office/drawing/2014/main" val="301338279"/>
                    </a:ext>
                  </a:extLst>
                </a:gridCol>
              </a:tblGrid>
              <a:tr h="240892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Локализация рака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Обследования по диспансеризации для выявления рака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91053"/>
                  </a:ext>
                </a:extLst>
              </a:tr>
              <a:tr h="80627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Шейка матки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Осмотр фельдшером (акушеркой) или врачом акушер-гинекологом –  женщинам.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Взятие с использованием щетки цитологической цервикального мазка –женщинам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7245"/>
                  </a:ext>
                </a:extLst>
              </a:tr>
              <a:tr h="60125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Молочная железа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Осмотр фельдшером (акушеркой) или врачом акушер-гинекологом –  женщинам.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Маммография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23497"/>
                  </a:ext>
                </a:extLst>
              </a:tr>
              <a:tr h="101587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Толстый кишечник и прямая кишка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Исследование кала на скрытую кровь иммунохимическим методом.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Осмотр (консультация) врачом-хирургом или врачом-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колопроктологом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включая проведение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ректороманоскопии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Колоноскопия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4207"/>
                  </a:ext>
                </a:extLst>
              </a:tr>
              <a:tr h="49922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Предстательная железа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Кровь на ПСА.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Осмотр (консультация) врачом-хирургом или врачом-урологом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38720"/>
                  </a:ext>
                </a:extLst>
              </a:tr>
              <a:tr h="49922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Легкие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Флюорография.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Рентгенография или компьютерная томография легких.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25620"/>
                  </a:ext>
                </a:extLst>
              </a:tr>
              <a:tr h="396228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Пищевод, желудок, ДПК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Эзофагогастродуоденоскопия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37932"/>
                  </a:ext>
                </a:extLst>
              </a:tr>
              <a:tr h="121632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Кожа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Осмотр на выявление визуальных и иных локализаций онкологических заболеваний (осмотр кожных покровов, слизистых губ и ротовой полости, пальпация щитовидной железы, лимфатических узлов).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Осмотр (консультацию) врачом-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дерматовенерологом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включая проведение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дерматоскопии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4" marR="368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5874"/>
                  </a:ext>
                </a:extLst>
              </a:tr>
            </a:tbl>
          </a:graphicData>
        </a:graphic>
      </p:graphicFrame>
      <p:sp>
        <p:nvSpPr>
          <p:cNvPr id="2" name="Text Box 8">
            <a:extLst>
              <a:ext uri="{FF2B5EF4-FFF2-40B4-BE49-F238E27FC236}">
                <a16:creationId xmlns:a16="http://schemas.microsoft.com/office/drawing/2014/main" id="{6B45BAE6-9804-5235-053D-0BC752975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КАКИЕ ВИДЫ РАКА ОПРЕДЕЛЯЮТСЯ ПРИ ДИСПАНСЕРИЗАЦИИ?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6182469-0357-C478-C217-6DACD5890F81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6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9359" y="1733959"/>
          <a:ext cx="11333282" cy="4303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415">
                  <a:extLst>
                    <a:ext uri="{9D8B030D-6E8A-4147-A177-3AD203B41FA5}">
                      <a16:colId xmlns:a16="http://schemas.microsoft.com/office/drawing/2014/main" val="1409862482"/>
                    </a:ext>
                  </a:extLst>
                </a:gridCol>
                <a:gridCol w="2058289">
                  <a:extLst>
                    <a:ext uri="{9D8B030D-6E8A-4147-A177-3AD203B41FA5}">
                      <a16:colId xmlns:a16="http://schemas.microsoft.com/office/drawing/2014/main" val="3662041862"/>
                    </a:ext>
                  </a:extLst>
                </a:gridCol>
                <a:gridCol w="2058289">
                  <a:extLst>
                    <a:ext uri="{9D8B030D-6E8A-4147-A177-3AD203B41FA5}">
                      <a16:colId xmlns:a16="http://schemas.microsoft.com/office/drawing/2014/main" val="2059558396"/>
                    </a:ext>
                  </a:extLst>
                </a:gridCol>
                <a:gridCol w="2058289">
                  <a:extLst>
                    <a:ext uri="{9D8B030D-6E8A-4147-A177-3AD203B41FA5}">
                      <a16:colId xmlns:a16="http://schemas.microsoft.com/office/drawing/2014/main" val="1832666416"/>
                    </a:ext>
                  </a:extLst>
                </a:gridCol>
              </a:tblGrid>
              <a:tr h="9198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Республика Коми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6598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Кол-во, </a:t>
                      </a:r>
                      <a:r>
                        <a:rPr lang="ru-RU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прошед</a:t>
                      </a:r>
                      <a:r>
                        <a:rPr lang="ru-R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ДОГВН и ПМО</a:t>
                      </a:r>
                      <a:endParaRPr lang="ru-RU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208 054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214 621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181 819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779823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ЗНО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66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СД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398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611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664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5478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БСК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2 233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3 167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8464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</a:rPr>
                        <a:t>БОД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087819"/>
                  </a:ext>
                </a:extLst>
              </a:tr>
            </a:tbl>
          </a:graphicData>
        </a:graphic>
      </p:graphicFrame>
      <p:sp>
        <p:nvSpPr>
          <p:cNvPr id="2" name="Text Box 8">
            <a:extLst>
              <a:ext uri="{FF2B5EF4-FFF2-40B4-BE49-F238E27FC236}">
                <a16:creationId xmlns:a16="http://schemas.microsoft.com/office/drawing/2014/main" id="{B61B0D4B-EE4C-475F-81F0-32D68D825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59" y="162465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АНАЛИЗ ВПЕРВЫЕ ВЫЯВЛЕННЫХ ИЗ ДИСПАНСЕРНОГО НАБЛЮДЕНИЯ ПО ХРОНИЧЕСКИМ НЕИНФЕКЦИОННЫМ ЗАБОЛЕВАНИЯМ ПРИ ПРОВЕДЕНИИ ДИСПАНСЕРИЗАЦИИ ОПРЕДЕЛЕННЫХ ГРУПП ВЗРОСЛОГО НАСЕЛЕНИЯ В РК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86CA9D6-9328-1C7F-D56B-6813D6B4437E}"/>
              </a:ext>
            </a:extLst>
          </p:cNvPr>
          <p:cNvCxnSpPr>
            <a:cxnSpLocks/>
          </p:cNvCxnSpPr>
          <p:nvPr/>
        </p:nvCxnSpPr>
        <p:spPr>
          <a:xfrm flipV="1">
            <a:off x="-14" y="1574853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1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>
            <a:extLst>
              <a:ext uri="{FF2B5EF4-FFF2-40B4-BE49-F238E27FC236}">
                <a16:creationId xmlns:a16="http://schemas.microsoft.com/office/drawing/2014/main" id="{37C8FCFE-CA07-AF83-D90F-3F1DBA1C8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ДИСПАНСЕРИЗАЦИЯ ДЛЯ ОЦЕНКИ РЕПРОДУКТИВНОГО ЗДОРОВЬЯ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BEE3F2E-BFFA-EBD5-A761-169E7E4A5E10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8AD3F1-73DF-8106-28E2-3CFE907CE3E1}"/>
              </a:ext>
            </a:extLst>
          </p:cNvPr>
          <p:cNvSpPr txBox="1"/>
          <p:nvPr/>
        </p:nvSpPr>
        <p:spPr>
          <a:xfrm>
            <a:off x="914400" y="1751022"/>
            <a:ext cx="4094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Осмотр гинеколога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Осмотр шейки матки, мазки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Пальпация молочных желез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ПЦР-диагностика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Осмотр уролога (или хирурга, прошедшего подготовку)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4FAEC-84E1-4BD9-62A8-904CFE662A85}"/>
              </a:ext>
            </a:extLst>
          </p:cNvPr>
          <p:cNvSpPr txBox="1"/>
          <p:nvPr/>
        </p:nvSpPr>
        <p:spPr>
          <a:xfrm>
            <a:off x="7013051" y="1751022"/>
            <a:ext cx="4632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ПЦР-диагностика (30-49 лет)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УЗИ органов малого таза и молочных желез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Повторный осмотр гинеколога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Спермограмма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Микроскопия</a:t>
            </a:r>
            <a:r>
              <a:rPr lang="en-US" sz="2000" dirty="0"/>
              <a:t>/</a:t>
            </a:r>
            <a:r>
              <a:rPr lang="ru-RU" sz="2000" dirty="0"/>
              <a:t>ПЦР мазков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УЗИ предстательной железы и органов мошонки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Повторный прием уролога (или хирурга)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BB715D-78AC-02DF-0D0B-4D71734044D9}"/>
              </a:ext>
            </a:extLst>
          </p:cNvPr>
          <p:cNvSpPr txBox="1"/>
          <p:nvPr/>
        </p:nvSpPr>
        <p:spPr>
          <a:xfrm>
            <a:off x="985520" y="1262774"/>
            <a:ext cx="395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ЭТАП: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13988-469F-457C-086E-FEB3C65B03E3}"/>
              </a:ext>
            </a:extLst>
          </p:cNvPr>
          <p:cNvSpPr txBox="1"/>
          <p:nvPr/>
        </p:nvSpPr>
        <p:spPr>
          <a:xfrm>
            <a:off x="6891132" y="1262774"/>
            <a:ext cx="487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ЭТАП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ПОКАЗАНИЯМ):</a:t>
            </a:r>
          </a:p>
        </p:txBody>
      </p:sp>
      <p:pic>
        <p:nvPicPr>
          <p:cNvPr id="15" name="Рисунок 14" descr="Изображение выглядит как мультфильм, Мультфильм, иллюстрация, улы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68A9E9-0BE1-5344-A530-8A56E90A8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08" y="4507714"/>
            <a:ext cx="2175024" cy="21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8723" y="1525479"/>
            <a:ext cx="11319207" cy="1043549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buClrTx/>
              <a:buFontTx/>
              <a:buNone/>
              <a:defRPr/>
            </a:pPr>
            <a:r>
              <a:rPr lang="ru-RU" sz="2667" dirty="0">
                <a:solidFill>
                  <a:prstClr val="black"/>
                </a:solidFill>
                <a:effectLst/>
                <a:latin typeface="+mn-lt"/>
                <a:cs typeface="Times New Roman" panose="02020603050405020304" pitchFamily="18" charset="0"/>
              </a:rPr>
              <a:t>диспансеризация                      периодический медицинский осмотр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127690" y="1818262"/>
            <a:ext cx="1007376" cy="177848"/>
          </a:xfrm>
          <a:prstGeom prst="rightArrow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ru-RU" sz="2133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4127690" y="2202304"/>
            <a:ext cx="1007376" cy="177848"/>
          </a:xfrm>
          <a:prstGeom prst="leftArrow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ru-RU" sz="2133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09529" y="2775222"/>
            <a:ext cx="11719291" cy="3691108"/>
          </a:xfrm>
          <a:prstGeom prst="rect">
            <a:avLst/>
          </a:prstGeom>
        </p:spPr>
        <p:txBody>
          <a:bodyPr vert="horz" lIns="60960" rIns="6096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5B9BD5"/>
              </a:buClr>
            </a:pPr>
            <a:r>
              <a:rPr lang="ru-RU" sz="2533" b="1" dirty="0">
                <a:solidFill>
                  <a:prstClr val="black"/>
                </a:solidFill>
                <a:cs typeface="Times New Roman" pitchFamily="18" charset="0"/>
              </a:rPr>
              <a:t>Цель работодателя </a:t>
            </a:r>
            <a:r>
              <a:rPr lang="ru-RU" sz="2533" dirty="0">
                <a:solidFill>
                  <a:prstClr val="black"/>
                </a:solidFill>
                <a:cs typeface="Times New Roman" pitchFamily="18" charset="0"/>
              </a:rPr>
              <a:t>– обеспечить прохождение работниками диспансеризации и профилактических осмотров </a:t>
            </a:r>
            <a:r>
              <a:rPr lang="ru-RU" sz="2533" b="1" dirty="0">
                <a:solidFill>
                  <a:prstClr val="black"/>
                </a:solidFill>
                <a:cs typeface="Times New Roman" pitchFamily="18" charset="0"/>
              </a:rPr>
              <a:t>до прохождения периодических медицинских осмотров</a:t>
            </a:r>
            <a:r>
              <a:rPr lang="ru-RU" sz="2533" dirty="0">
                <a:solidFill>
                  <a:prstClr val="black"/>
                </a:solidFill>
                <a:cs typeface="Times New Roman" pitchFamily="18" charset="0"/>
              </a:rPr>
              <a:t>, с целью выявления факторов риска развития ХНИЗ, профилактики, раннего выявления, своевременного лечения ХНИЗ, а также в целях экономии затрачиваемых средств. </a:t>
            </a:r>
          </a:p>
          <a:p>
            <a:pPr algn="just">
              <a:buClr>
                <a:srgbClr val="5B9BD5"/>
              </a:buClr>
            </a:pPr>
            <a:r>
              <a:rPr lang="ru-RU" sz="2533" b="1" u="sng" dirty="0">
                <a:solidFill>
                  <a:prstClr val="black"/>
                </a:solidFill>
                <a:cs typeface="Times New Roman" pitchFamily="18" charset="0"/>
              </a:rPr>
              <a:t>Необходимо заключить договор</a:t>
            </a:r>
            <a:r>
              <a:rPr lang="ru-RU" sz="2533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533" dirty="0">
                <a:solidFill>
                  <a:srgbClr val="BD0D40"/>
                </a:solidFill>
                <a:cs typeface="Times New Roman" pitchFamily="18" charset="0"/>
              </a:rPr>
              <a:t>с государственным учреждением здравоохранения</a:t>
            </a:r>
            <a:r>
              <a:rPr lang="ru-RU" sz="2533" dirty="0">
                <a:solidFill>
                  <a:prstClr val="black"/>
                </a:solidFill>
                <a:cs typeface="Times New Roman" pitchFamily="18" charset="0"/>
              </a:rPr>
              <a:t> с целью проведения диспансеризации работников предприятия (организации) для снижения заболеваемости работников и повышения производительности труда.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FD4DEDA2-6AD8-E63E-8A65-4C9FCE38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ПЕРИОДИЧЕСКИЙ МЕДИЦИНСКИЙ ОСМОТР И ДИСПАНСЕРИЗАЦИЯ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F554960-C542-29DB-F63F-03CE58A5D2B4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7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293869" y="1175383"/>
            <a:ext cx="11719291" cy="3691108"/>
          </a:xfrm>
          <a:prstGeom prst="rect">
            <a:avLst/>
          </a:prstGeom>
        </p:spPr>
        <p:txBody>
          <a:bodyPr vert="horz" lIns="60960" rIns="6096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5B9BD5"/>
              </a:buClr>
            </a:pPr>
            <a:r>
              <a:rPr lang="ru-RU" sz="2533" b="1" dirty="0">
                <a:solidFill>
                  <a:prstClr val="black"/>
                </a:solidFill>
                <a:cs typeface="Times New Roman" pitchFamily="18" charset="0"/>
              </a:rPr>
              <a:t>1. Своевременное выявление заболеваний работников</a:t>
            </a:r>
            <a:r>
              <a:rPr lang="ru-RU" sz="2533" dirty="0">
                <a:solidFill>
                  <a:prstClr val="black"/>
                </a:solidFill>
                <a:cs typeface="Times New Roman" pitchFamily="18" charset="0"/>
              </a:rPr>
              <a:t>, что способствует раннему началу лечения и уменьшению вероятности наступления осложнений и несчастных случаев на производстве.</a:t>
            </a:r>
          </a:p>
          <a:p>
            <a:pPr algn="just">
              <a:buClr>
                <a:srgbClr val="5B9BD5"/>
              </a:buClr>
            </a:pPr>
            <a:endParaRPr lang="ru-RU" sz="2533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26" name="Picture 2" descr="https://r4.mt.ru/r24/photo5331/20772966616-0/png/b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66" y="2653836"/>
            <a:ext cx="5187380" cy="38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848" y="2653837"/>
            <a:ext cx="6096000" cy="31083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Clr>
                <a:srgbClr val="5B9BD5"/>
              </a:buClr>
            </a:pPr>
            <a:r>
              <a:rPr lang="ru-RU" sz="2533" b="1" dirty="0">
                <a:solidFill>
                  <a:prstClr val="black"/>
                </a:solidFill>
                <a:cs typeface="Times New Roman" pitchFamily="18" charset="0"/>
              </a:rPr>
              <a:t>2. Уменьшение затрат на проведение периодического медицинского осмотра</a:t>
            </a:r>
          </a:p>
          <a:p>
            <a:pPr lvl="0" algn="just">
              <a:buClr>
                <a:srgbClr val="5B9BD5"/>
              </a:buClr>
            </a:pPr>
            <a:endParaRPr lang="ru-RU" sz="2533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>
              <a:buClr>
                <a:srgbClr val="5B9BD5"/>
              </a:buClr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Так, по данным ГБУЗ РК «ЭГП» при проведении периодического медицинского осмотра можно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уменьшить его стоимость</a:t>
            </a:r>
            <a:b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в среднем на 4500 рублей за каждого сотрудника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7ABD699B-ABAE-AA69-626E-6FA17629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КАКАЯ ВЫГОДА?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65DA305-9CEC-C3CC-691E-CB32B25C78B6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02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9969" y="1418125"/>
            <a:ext cx="10335236" cy="489072"/>
          </a:xfrm>
        </p:spPr>
        <p:txBody>
          <a:bodyPr/>
          <a:lstStyle/>
          <a:p>
            <a:pPr algn="ctr"/>
            <a:r>
              <a:rPr lang="ru-RU" b="0" dirty="0"/>
              <a:t>Наиболее популярный и эффективный формат для предприятий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3942" y="2083044"/>
            <a:ext cx="5157787" cy="36845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/>
              <a:t>Что это такое?</a:t>
            </a:r>
          </a:p>
          <a:p>
            <a:r>
              <a:rPr lang="ru-RU" dirty="0"/>
              <a:t>Медицинская организация приезжает к вам в офис или на производственную площадку на </a:t>
            </a:r>
            <a:r>
              <a:rPr lang="ru-RU" b="1" dirty="0"/>
              <a:t>мобильном медицинском комплексе</a:t>
            </a:r>
            <a:r>
              <a:rPr lang="ru-RU" dirty="0"/>
              <a:t> или разворачивает временные пункты обследования в выделенных помещениях.</a:t>
            </a:r>
          </a:p>
          <a:p>
            <a:pPr marL="0" indent="0">
              <a:buNone/>
            </a:pPr>
            <a:r>
              <a:rPr lang="ru-RU" sz="5100" b="1" dirty="0"/>
              <a:t>Что входит в обследование?</a:t>
            </a:r>
          </a:p>
          <a:p>
            <a:r>
              <a:rPr lang="ru-RU" b="1" dirty="0"/>
              <a:t>Базовый набор:</a:t>
            </a:r>
            <a:endParaRPr lang="ru-RU" dirty="0"/>
          </a:p>
          <a:p>
            <a:r>
              <a:rPr lang="ru-RU" dirty="0"/>
              <a:t>Анкетирование и сбор анамнеза</a:t>
            </a:r>
          </a:p>
          <a:p>
            <a:r>
              <a:rPr lang="ru-RU" dirty="0"/>
              <a:t>Антропометрия (рост, вес, ИМТ)</a:t>
            </a:r>
          </a:p>
          <a:p>
            <a:r>
              <a:rPr lang="ru-RU" dirty="0"/>
              <a:t>Измерение артериального давления и пульса</a:t>
            </a:r>
          </a:p>
          <a:p>
            <a:r>
              <a:rPr lang="ru-RU" dirty="0"/>
              <a:t>Анализы крови </a:t>
            </a:r>
          </a:p>
          <a:p>
            <a:r>
              <a:rPr lang="ru-RU" dirty="0"/>
              <a:t>ЭКГ </a:t>
            </a:r>
          </a:p>
          <a:p>
            <a:r>
              <a:rPr lang="ru-RU" dirty="0"/>
              <a:t>Спирометрия (оценка дыхания)</a:t>
            </a:r>
          </a:p>
          <a:p>
            <a:r>
              <a:rPr lang="ru-RU" dirty="0"/>
              <a:t>Осмотр терапевта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2083044"/>
            <a:ext cx="5183188" cy="36845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/>
              <a:t>Ключевые преимущества для работодателя</a:t>
            </a:r>
          </a:p>
          <a:p>
            <a:r>
              <a:rPr lang="ru-RU" b="1" dirty="0"/>
              <a:t>⚙ Минимальные потери рабочего времени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Сотрудники отрываются от работы всего на 30-60 минут.</a:t>
            </a:r>
          </a:p>
          <a:p>
            <a:r>
              <a:rPr lang="ru-RU" b="1" dirty="0"/>
              <a:t>✅ Высокий охват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Удобство расположения повышает мотивацию сотрудников пройти обследование.</a:t>
            </a:r>
          </a:p>
          <a:p>
            <a:r>
              <a:rPr lang="ru-RU" b="1" dirty="0"/>
              <a:t>❤ Забота о здоровье команды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Мощный HR-инструмент, повышающий лояльность и имидж компании.</a:t>
            </a:r>
          </a:p>
          <a:p>
            <a:r>
              <a:rPr lang="ru-RU" b="1" dirty="0"/>
              <a:t>🔒 Конфиденциальность и оперативность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Все результаты обрабатываются врачами на месте, заключение выдается быстро.</a:t>
            </a:r>
          </a:p>
          <a:p>
            <a:r>
              <a:rPr lang="ru-RU" b="1" dirty="0"/>
              <a:t>🎯 Гибкость программ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Возможность разработать обследование с учетом профессиональных рисков на предприятии.</a:t>
            </a:r>
          </a:p>
          <a:p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004581" y="6170428"/>
            <a:ext cx="10335236" cy="489072"/>
          </a:xfrm>
        </p:spPr>
        <p:txBody>
          <a:bodyPr>
            <a:noAutofit/>
          </a:bodyPr>
          <a:lstStyle/>
          <a:p>
            <a:pPr algn="ctr"/>
            <a:r>
              <a:rPr lang="ru-RU" sz="3000" dirty="0"/>
              <a:t>Регулярные выезды Центра здоровья на вашу территорию — минимум 3 раза в год для максимального охвата.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A1CC634-E835-6795-DF55-25C700CE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198500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ВЫЕЗДНАЯ ДИСПАНСЕРИЗАЦИЯ И ДИСПАНСЕРНОЕ НАБЛЮДЕНИЕ В ЦЕНТРАХ ЗДОРОВЬЯ: ЗДОРОВЬЕ КОМАНДЫ БЕЗ ОТРЫВА ОТ ПРОИЗВОДСТВА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FEACFA9-D4FD-B569-0B93-82CC08776486}"/>
              </a:ext>
            </a:extLst>
          </p:cNvPr>
          <p:cNvCxnSpPr>
            <a:cxnSpLocks/>
          </p:cNvCxnSpPr>
          <p:nvPr/>
        </p:nvCxnSpPr>
        <p:spPr>
          <a:xfrm flipV="1">
            <a:off x="0" y="141812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0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>
            <a:extLst>
              <a:ext uri="{FF2B5EF4-FFF2-40B4-BE49-F238E27FC236}">
                <a16:creationId xmlns:a16="http://schemas.microsoft.com/office/drawing/2014/main" id="{CDDCC750-E925-4DEC-87F7-8ECF3ABA6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76781"/>
              </p:ext>
            </p:extLst>
          </p:nvPr>
        </p:nvGraphicFramePr>
        <p:xfrm>
          <a:off x="294096" y="1469695"/>
          <a:ext cx="11603805" cy="4975707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604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4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20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Индикатор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Интерпретация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Потребление овощей и фруктов ежедневно не менее 400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1344613" algn="l"/>
                          <a:tab pos="3857625" algn="l"/>
                        </a:tabLst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из 5 – идеально,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1344613" algn="l"/>
                          <a:tab pos="3857625" algn="l"/>
                        </a:tabLst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из 5 – хорошо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1344613" algn="l"/>
                          <a:tab pos="3857625" algn="l"/>
                        </a:tabLst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(при отсутствии любого индикатора, кроме курения)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25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Адекватная физическая активность (не менее 150 мин. умеренной или 75 мин. интенсивной физической нагрузки в неделю)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51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Нормальное потребление соли</a:t>
                      </a:r>
                      <a:b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(не выше 5,0 г.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NaCl 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 сутки)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74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Отсутствие курения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389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dk1"/>
                          </a:solidFill>
                          <a:latin typeface="Calibri Light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Употребление алкоголя не более 168 г. чистого этанола в неделю для мужчин и не более 84 г. – для женщин</a:t>
                      </a:r>
                      <a:endParaRPr kumimoji="0" lang="ru-RU" sz="18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12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 Box 8">
            <a:extLst>
              <a:ext uri="{FF2B5EF4-FFF2-40B4-BE49-F238E27FC236}">
                <a16:creationId xmlns:a16="http://schemas.microsoft.com/office/drawing/2014/main" id="{9C32CB65-1076-50E6-5BF3-BB275403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ИНТЕГРАЦИОННЫЕ ИНДИКАТОРЫ ЗОЖ ТЕХНОЛОГИИ ВОЗ (</a:t>
            </a:r>
            <a:r>
              <a:rPr lang="en-US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STEPS)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9415DB3-E86A-1A4B-CC6A-BDF1B52EDA88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9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8737" y="291974"/>
            <a:ext cx="11434527" cy="62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8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87" r="3330"/>
          <a:stretch/>
        </p:blipFill>
        <p:spPr>
          <a:xfrm>
            <a:off x="1178169" y="112211"/>
            <a:ext cx="9785839" cy="65456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5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6" t="881" r="5641" b="715"/>
          <a:stretch/>
        </p:blipFill>
        <p:spPr>
          <a:xfrm>
            <a:off x="800100" y="151545"/>
            <a:ext cx="10276148" cy="638736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66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24069" y="-169484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ПОЛЬЗА ДЛЯ РАБОТНИКОВ, МЕДИЦИНСКИХ ОРГАНИЗАЦИЙ</a:t>
            </a:r>
            <a:b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 ПРЕДПРИЯТИЙ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A36876-8C2A-2BFA-3927-0C5B8450D6FB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CB5F3D-7DCE-47E0-0BDD-0C2BFA8692DD}"/>
              </a:ext>
            </a:extLst>
          </p:cNvPr>
          <p:cNvSpPr txBox="1"/>
          <p:nvPr/>
        </p:nvSpPr>
        <p:spPr>
          <a:xfrm>
            <a:off x="284479" y="1908264"/>
            <a:ext cx="3677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ранней диагностики ХНИЗ и факторов риска развития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Диспансерное наблюдение в центрах здоровья в течении 12 месяцев (в т.ч. по заболеваниям на рабочем месте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878C4-961B-B44C-8DF4-3471FF3ACDE1}"/>
              </a:ext>
            </a:extLst>
          </p:cNvPr>
          <p:cNvSpPr txBox="1"/>
          <p:nvPr/>
        </p:nvSpPr>
        <p:spPr>
          <a:xfrm>
            <a:off x="8321039" y="2080144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охвата диспансеризации и диспансерного наблюдения лиц в трудоспособном возрасте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платных услуг в части периодических медицинских осмотров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9CF09-DBC4-620E-F856-10CCBFA5BA1F}"/>
              </a:ext>
            </a:extLst>
          </p:cNvPr>
          <p:cNvSpPr txBox="1"/>
          <p:nvPr/>
        </p:nvSpPr>
        <p:spPr>
          <a:xfrm>
            <a:off x="4278023" y="1908264"/>
            <a:ext cx="3677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организации диспансеризации на рабочем месте, что позволяет не предоставлять работникам 1-2 дня на эти цели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Экономия финансовых средств на периодических осмотрах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Снижение </a:t>
            </a:r>
            <a:r>
              <a:rPr lang="ru-RU" dirty="0" err="1"/>
              <a:t>презентеизма</a:t>
            </a:r>
            <a:r>
              <a:rPr lang="ru-RU" dirty="0"/>
              <a:t> и абсентизма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Снижение количества листков нетрудоспособности, несчастных случаев на производстве, в т.ч. с исходом в инвалидность и смертность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DBC69-14C4-9A4B-5171-6D66631C2650}"/>
              </a:ext>
            </a:extLst>
          </p:cNvPr>
          <p:cNvSpPr txBox="1"/>
          <p:nvPr/>
        </p:nvSpPr>
        <p:spPr>
          <a:xfrm>
            <a:off x="354274" y="1060854"/>
            <a:ext cx="353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 ДЛЯ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41C98-FA71-8AE6-650D-A57D227F866B}"/>
              </a:ext>
            </a:extLst>
          </p:cNvPr>
          <p:cNvSpPr txBox="1"/>
          <p:nvPr/>
        </p:nvSpPr>
        <p:spPr>
          <a:xfrm>
            <a:off x="8380673" y="1232734"/>
            <a:ext cx="353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 ДЛЯ МЕДИЦИНСКИХ ОРГАНИЗАЦИЙ: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D5890-6AC2-1B1D-7870-1AC1F96BBC93}"/>
              </a:ext>
            </a:extLst>
          </p:cNvPr>
          <p:cNvSpPr txBox="1"/>
          <p:nvPr/>
        </p:nvSpPr>
        <p:spPr>
          <a:xfrm>
            <a:off x="4337656" y="1130016"/>
            <a:ext cx="353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 ДЛЯ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ПРЕДПРИЯТИЙ:</a:t>
            </a:r>
          </a:p>
        </p:txBody>
      </p:sp>
      <p:pic>
        <p:nvPicPr>
          <p:cNvPr id="13" name="Рисунок 12" descr="Изображение выглядит как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8C13F2F-C03B-B7ED-98E9-A3F9761F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8" y="4216588"/>
            <a:ext cx="2387601" cy="23876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нимок экрана, Прямоугольник, символ, прямоуголь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C18684A-A60F-9A93-264B-0285D45F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99" y="4217389"/>
            <a:ext cx="2386800" cy="238680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10DDB88-0074-58D9-EB7D-B13B376B03DB}"/>
              </a:ext>
            </a:extLst>
          </p:cNvPr>
          <p:cNvCxnSpPr/>
          <p:nvPr/>
        </p:nvCxnSpPr>
        <p:spPr>
          <a:xfrm>
            <a:off x="4196079" y="1688241"/>
            <a:ext cx="0" cy="450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4AECD4F-780A-FD50-67A8-49A3632A2781}"/>
              </a:ext>
            </a:extLst>
          </p:cNvPr>
          <p:cNvCxnSpPr/>
          <p:nvPr/>
        </p:nvCxnSpPr>
        <p:spPr>
          <a:xfrm>
            <a:off x="8097519" y="1766924"/>
            <a:ext cx="0" cy="450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97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357093A-178B-5008-8023-5F97CFA1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6FA-742C-4347-8ACC-29E77014E7AB}" type="slidenum">
              <a:rPr lang="ru-RU" smtClean="0"/>
              <a:t>24</a:t>
            </a:fld>
            <a:endParaRPr lang="ru-RU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A91B5A06-C72C-E325-E276-4EF5E058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КОНТАКТЫ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4148C38-1D3F-6CD4-5FCC-686DB970F756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A6DADC-4257-B177-BDFE-3A53E0B12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46" y="1993526"/>
            <a:ext cx="2756011" cy="3899180"/>
          </a:xfrm>
          <a:prstGeom prst="rect">
            <a:avLst/>
          </a:prstGeom>
        </p:spPr>
      </p:pic>
      <p:pic>
        <p:nvPicPr>
          <p:cNvPr id="1026" name="Picture 2" descr="Портал о правильном питании, здоровом образе жизни и избавлении от  зависимостей — «Так здорово» | «Городская клиническая больница №40  Автозаводского района г. Нижнего Новгорода»">
            <a:extLst>
              <a:ext uri="{FF2B5EF4-FFF2-40B4-BE49-F238E27FC236}">
                <a16:creationId xmlns:a16="http://schemas.microsoft.com/office/drawing/2014/main" id="{1D3A4D0C-D459-6EE4-CB45-3E4FC282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525" y="1993526"/>
            <a:ext cx="2870948" cy="28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206D92-09E4-0206-E621-954B28786649}"/>
              </a:ext>
            </a:extLst>
          </p:cNvPr>
          <p:cNvSpPr txBox="1"/>
          <p:nvPr/>
        </p:nvSpPr>
        <p:spPr>
          <a:xfrm>
            <a:off x="4467434" y="1228279"/>
            <a:ext cx="371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с материалами по медицинской профилактике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C31B5-98BE-0A78-F9FB-91D050CA305D}"/>
              </a:ext>
            </a:extLst>
          </p:cNvPr>
          <p:cNvSpPr txBox="1"/>
          <p:nvPr/>
        </p:nvSpPr>
        <p:spPr>
          <a:xfrm>
            <a:off x="8300982" y="1228278"/>
            <a:ext cx="371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портал Минздрава России о вашем здоровье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5A1A4F-28CC-83C0-7028-9F7BE2591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5" y="1228278"/>
            <a:ext cx="3763290" cy="5324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2B9EA6-5597-EB7D-A823-BF206E8CC186}"/>
              </a:ext>
            </a:extLst>
          </p:cNvPr>
          <p:cNvSpPr txBox="1"/>
          <p:nvPr/>
        </p:nvSpPr>
        <p:spPr>
          <a:xfrm>
            <a:off x="8021320" y="4983391"/>
            <a:ext cx="3921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cmp-komi@yandex.ru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8(8212)24-23-30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63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Сотрудничество бизнеса и медицины — важный взаимовыгодный рычаг управления здоровьем сотрудников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6172709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F1115"/>
                </a:solidFill>
                <a:latin typeface="quote-cjk-patch"/>
              </a:rPr>
              <a:t>Инвестируйте в здоровье — инвестируйте в стабильность и продуктивность вашего бизнеса!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0" y="2193238"/>
            <a:ext cx="10135638" cy="3860555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37C8FCFE-CA07-AF83-D90F-3F1DBA1C8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БИЗНЕС + МЕДИЦИНА: УПРАВЛЕНИЕ ЗДОРОВЬЕМ СОТРУДНИКОВ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BEE3F2E-BFFA-EBD5-A761-169E7E4A5E10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41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069" y="1258859"/>
            <a:ext cx="11433569" cy="5140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467" dirty="0">
                <a:solidFill>
                  <a:prstClr val="black"/>
                </a:solidFill>
                <a:cs typeface="Times New Roman" panose="02020603050405020304" pitchFamily="18" charset="0"/>
              </a:rPr>
              <a:t>На каждый потраченный 1$ :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3467" dirty="0">
                <a:solidFill>
                  <a:prstClr val="black"/>
                </a:solidFill>
                <a:cs typeface="Times New Roman" panose="02020603050405020304" pitchFamily="18" charset="0"/>
              </a:rPr>
              <a:t>Медицинские расходы снижаются на 3,27$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3467" dirty="0">
                <a:solidFill>
                  <a:prstClr val="black"/>
                </a:solidFill>
                <a:cs typeface="Times New Roman" panose="02020603050405020304" pitchFamily="18" charset="0"/>
              </a:rPr>
              <a:t>Расходы из-за отсутствия на работе снижаются</a:t>
            </a:r>
            <a:br>
              <a:rPr lang="ru-RU" altLang="ru-RU" sz="3467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altLang="ru-RU" sz="3467" dirty="0">
                <a:solidFill>
                  <a:prstClr val="black"/>
                </a:solidFill>
                <a:cs typeface="Times New Roman" panose="02020603050405020304" pitchFamily="18" charset="0"/>
              </a:rPr>
              <a:t>на 2,73</a:t>
            </a:r>
            <a:r>
              <a:rPr lang="ru-RU" altLang="ru-RU" sz="3733" dirty="0">
                <a:solidFill>
                  <a:prstClr val="black"/>
                </a:solidFill>
                <a:cs typeface="Times New Roman" panose="02020603050405020304" pitchFamily="18" charset="0"/>
              </a:rPr>
              <a:t>$</a:t>
            </a:r>
            <a:endParaRPr lang="ru-RU" altLang="ru-RU" sz="3467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467" dirty="0">
                <a:solidFill>
                  <a:prstClr val="black"/>
                </a:solidFill>
                <a:cs typeface="Times New Roman" panose="02020603050405020304" pitchFamily="18" charset="0"/>
              </a:rPr>
              <a:t>«Широкое применение таких программ может быть прибыльным для бюджета и производительности, а также для влияния на общее состояние здоровья»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467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BaickerK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et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al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Программы оздоровления на рабочем месте могут создать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экономию.Health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Affairs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2010)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70F104E4-72DC-1CD2-BD13-D5F83FCF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МЕТА-АНАЛИЗ ЭФФЕКТИВНОСТИ ИНВЕСТИЦИЙ В РАЗРАБОТКУ КОРПОРАТИВНЫХ ПРОГРАММ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8836766-E140-4CC3-E9F0-0D83B3796DF3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00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700" y="165427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1. Заключение договоров на периодических медицинских осмотров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государственными медицинскими организациями.</a:t>
            </a:r>
          </a:p>
          <a:p>
            <a:pPr algn="just"/>
            <a:r>
              <a:rPr lang="ru-RU" b="1" dirty="0"/>
              <a:t>2. Разработку и актуализацию корпоративных программ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сохранения здоровья работающих.</a:t>
            </a:r>
          </a:p>
          <a:p>
            <a:pPr algn="just"/>
            <a:r>
              <a:rPr lang="ru-RU" b="1" dirty="0"/>
              <a:t>3. Включение в программы профилактические осмотры и диспансеризацию, в том числе для оценки репродуктивного здоровья, с целью</a:t>
            </a:r>
            <a:r>
              <a:rPr lang="ru-RU" dirty="0"/>
              <a:t> сохранения здоровья сотрудников и увеличения показателей деторождения.</a:t>
            </a:r>
          </a:p>
          <a:p>
            <a:pPr algn="just"/>
            <a:r>
              <a:rPr lang="ru-RU" b="1" dirty="0"/>
              <a:t>4. Направление</a:t>
            </a:r>
            <a:r>
              <a:rPr lang="ru-RU" dirty="0"/>
              <a:t> всех разработанных и актуализированных корпоративные программы в Центр общественного здоровья и медицинской профилактики ГУ «Республиканский врачебно-физкультурный диспансер» для анализа и обобщения лучших практик в части  реализации мероприятий национального проекта </a:t>
            </a:r>
            <a:r>
              <a:rPr lang="ru-RU" b="1" dirty="0"/>
              <a:t>«Продолжительная и активная жизнь»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4996" y="990508"/>
            <a:ext cx="78702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/>
              <a:t>Рекомендовать руководителям предприятий:</a:t>
            </a:r>
            <a:endParaRPr lang="ru-RU" sz="3000" dirty="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FE661D4A-1DE4-7D6C-06AD-F85EE6B7A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ПРЕДЛОЖЕНИЯ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0FC3C60-EDD8-CC0B-A430-CAA358B610C6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95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38B77-3403-2BEA-BFFB-FB018F332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1">
            <a:extLst>
              <a:ext uri="{FF2B5EF4-FFF2-40B4-BE49-F238E27FC236}">
                <a16:creationId xmlns:a16="http://schemas.microsoft.com/office/drawing/2014/main" id="{ABE2529A-3109-BD6B-5446-7A7F5BF24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828" y="103032"/>
            <a:ext cx="2019300" cy="8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B00889-4862-D225-7D2B-975AC5239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68697"/>
            <a:ext cx="2118605" cy="527732"/>
          </a:xfrm>
          <a:prstGeom prst="rect">
            <a:avLst/>
          </a:prstGeom>
        </p:spPr>
      </p:pic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175DA37C-8B7F-353A-3C51-1A964BF911F3}"/>
              </a:ext>
            </a:extLst>
          </p:cNvPr>
          <p:cNvSpPr/>
          <p:nvPr/>
        </p:nvSpPr>
        <p:spPr>
          <a:xfrm>
            <a:off x="1212036" y="1905372"/>
            <a:ext cx="9767928" cy="2274741"/>
          </a:xfrm>
          <a:prstGeom prst="roundRect">
            <a:avLst>
              <a:gd name="adj" fmla="val 710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200000" scaled="0"/>
          </a:gra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/>
                <a:ea typeface="+mn-ea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/>
                <a:ea typeface="+mn-ea"/>
                <a:cs typeface="Times New Roman" panose="02020603050405020304" pitchFamily="18" charset="0"/>
              </a:rPr>
              <a:t>Будьте здоровы!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E2FAE62A-A263-D90D-B833-AF339123E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4895715"/>
            <a:ext cx="4722136" cy="196397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Times New Roman" panose="02020603050405020304" pitchFamily="18" charset="0"/>
                <a:hlinkClick r:id="rId5"/>
              </a:rPr>
              <a:t>cmp-komi@yandex.ru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Times New Roman" panose="02020603050405020304" pitchFamily="18" charset="0"/>
              </a:rPr>
              <a:t>Лыюрова Татьяна Михайловна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Times New Roman" panose="02020603050405020304" pitchFamily="18" charset="0"/>
              </a:rPr>
              <a:t>8 (8212) 24-23-30, 89128619695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FD1DEC-4960-4B50-8034-27312DED5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9" y="4787368"/>
            <a:ext cx="7038975" cy="2070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8994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D9B82656-4E66-A622-10E4-4DBAB092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СКОЛЬКО ВРЕМЕНИ ЧЕЛОВЕК ПРОВОДИТ НА РАБОТЕ?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ED2ABD4-74A1-CDC8-A94F-D52248B4E9BF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CE8C64-356C-68F7-5406-38FDB2409A4D}"/>
              </a:ext>
            </a:extLst>
          </p:cNvPr>
          <p:cNvSpPr txBox="1"/>
          <p:nvPr/>
        </p:nvSpPr>
        <p:spPr>
          <a:xfrm>
            <a:off x="485945" y="1420746"/>
            <a:ext cx="1134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Рабочих дней в месяце –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12 месяцев х 22 дня = 264 дня в году</a:t>
            </a:r>
          </a:p>
        </p:txBody>
      </p:sp>
      <p:pic>
        <p:nvPicPr>
          <p:cNvPr id="7" name="Рисунок 6" descr="Изображение выглядит как мультфильм, Мультфильм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2208B4-C7EE-9B4B-FBAB-8C7649554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36" y="2711571"/>
            <a:ext cx="2512075" cy="2512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CC0335-1D72-D09E-3310-6728CE2297A4}"/>
              </a:ext>
            </a:extLst>
          </p:cNvPr>
          <p:cNvSpPr txBox="1"/>
          <p:nvPr/>
        </p:nvSpPr>
        <p:spPr>
          <a:xfrm>
            <a:off x="2369647" y="5449985"/>
            <a:ext cx="7452704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Если человек работает с 23 лет до 65, то на работе он проводит 30 лет своей жизни!</a:t>
            </a:r>
          </a:p>
        </p:txBody>
      </p:sp>
    </p:spTree>
    <p:extLst>
      <p:ext uri="{BB962C8B-B14F-4D97-AF65-F5344CB8AC3E}">
        <p14:creationId xmlns:p14="http://schemas.microsoft.com/office/powerpoint/2010/main" val="333858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404" y="254995"/>
            <a:ext cx="8474136" cy="410566"/>
          </a:xfrm>
          <a:prstGeom prst="rect">
            <a:avLst/>
          </a:prstGeom>
        </p:spPr>
        <p:txBody>
          <a:bodyPr vert="horz" wrap="square" lIns="0" tIns="10990" rIns="0" bIns="0" rtlCol="0" anchor="ctr">
            <a:spAutoFit/>
          </a:bodyPr>
          <a:lstStyle/>
          <a:p>
            <a:pPr marL="10991">
              <a:lnSpc>
                <a:spcPct val="100000"/>
              </a:lnSpc>
              <a:spcBef>
                <a:spcPts val="87"/>
              </a:spcBef>
            </a:pPr>
            <a:r>
              <a:rPr sz="2596" spc="-9" dirty="0">
                <a:solidFill>
                  <a:srgbClr val="006425"/>
                </a:solidFill>
              </a:rPr>
              <a:t>Целесообразность</a:t>
            </a:r>
            <a:r>
              <a:rPr sz="2596" spc="-65" dirty="0">
                <a:solidFill>
                  <a:srgbClr val="006425"/>
                </a:solidFill>
              </a:rPr>
              <a:t> </a:t>
            </a:r>
            <a:r>
              <a:rPr sz="2596" dirty="0">
                <a:solidFill>
                  <a:srgbClr val="006425"/>
                </a:solidFill>
              </a:rPr>
              <a:t>инвестиций</a:t>
            </a:r>
            <a:r>
              <a:rPr sz="2596" spc="-74" dirty="0">
                <a:solidFill>
                  <a:srgbClr val="006425"/>
                </a:solidFill>
              </a:rPr>
              <a:t> </a:t>
            </a:r>
            <a:r>
              <a:rPr sz="2596" dirty="0">
                <a:solidFill>
                  <a:srgbClr val="006425"/>
                </a:solidFill>
              </a:rPr>
              <a:t>в</a:t>
            </a:r>
            <a:r>
              <a:rPr sz="2596" spc="-48" dirty="0">
                <a:solidFill>
                  <a:srgbClr val="006425"/>
                </a:solidFill>
              </a:rPr>
              <a:t> </a:t>
            </a:r>
            <a:r>
              <a:rPr sz="2596" dirty="0">
                <a:solidFill>
                  <a:srgbClr val="006425"/>
                </a:solidFill>
              </a:rPr>
              <a:t>здоровье</a:t>
            </a:r>
            <a:r>
              <a:rPr sz="2596" spc="-78" dirty="0">
                <a:solidFill>
                  <a:srgbClr val="006425"/>
                </a:solidFill>
              </a:rPr>
              <a:t> </a:t>
            </a:r>
            <a:r>
              <a:rPr sz="2596" spc="-9" dirty="0">
                <a:solidFill>
                  <a:srgbClr val="006425"/>
                </a:solidFill>
              </a:rPr>
              <a:t>работников</a:t>
            </a:r>
            <a:endParaRPr sz="2596"/>
          </a:p>
        </p:txBody>
      </p:sp>
      <p:sp>
        <p:nvSpPr>
          <p:cNvPr id="3" name="object 3"/>
          <p:cNvSpPr txBox="1"/>
          <p:nvPr/>
        </p:nvSpPr>
        <p:spPr>
          <a:xfrm>
            <a:off x="1100474" y="1139593"/>
            <a:ext cx="7304759" cy="290726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208271" indent="-197281">
              <a:spcBef>
                <a:spcPts val="87"/>
              </a:spcBef>
              <a:buFont typeface="Arial"/>
              <a:buChar char="•"/>
              <a:tabLst>
                <a:tab pos="208271" algn="l"/>
                <a:tab pos="1469440" algn="l"/>
                <a:tab pos="2892721" algn="l"/>
                <a:tab pos="3287282" algn="l"/>
                <a:tab pos="5174365" algn="l"/>
                <a:tab pos="6434435" algn="l"/>
              </a:tabLst>
            </a:pP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Здоровье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	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населения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	</a:t>
            </a:r>
            <a:r>
              <a:rPr sz="1817" spc="-43" dirty="0">
                <a:solidFill>
                  <a:srgbClr val="0C0C0C"/>
                </a:solidFill>
                <a:latin typeface="Century"/>
                <a:cs typeface="Century"/>
              </a:rPr>
              <a:t>=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	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экономическое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	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развитие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	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страны,</a:t>
            </a:r>
            <a:endParaRPr sz="1817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8301" y="1416331"/>
            <a:ext cx="7109130" cy="1017720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 marR="4396" algn="just">
              <a:lnSpc>
                <a:spcPct val="120000"/>
              </a:lnSpc>
              <a:spcBef>
                <a:spcPts val="87"/>
              </a:spcBef>
            </a:pP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заболевания</a:t>
            </a:r>
            <a:r>
              <a:rPr sz="1817" spc="294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ассоциированы</a:t>
            </a:r>
            <a:r>
              <a:rPr sz="1817" spc="307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со</a:t>
            </a:r>
            <a:r>
              <a:rPr sz="1817" spc="307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значительным</a:t>
            </a:r>
            <a:r>
              <a:rPr sz="1817" spc="312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экономическим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ущербом.</a:t>
            </a:r>
            <a:r>
              <a:rPr sz="1817" spc="195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Экономический</a:t>
            </a:r>
            <a:r>
              <a:rPr sz="1817" spc="203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ущерб,</a:t>
            </a:r>
            <a:r>
              <a:rPr sz="1817" spc="203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обусловленный</a:t>
            </a:r>
            <a:r>
              <a:rPr sz="1817" spc="198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четырьмя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группами</a:t>
            </a:r>
            <a:r>
              <a:rPr sz="1817" spc="-48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ХНИЗ,</a:t>
            </a:r>
            <a:r>
              <a:rPr sz="1817" spc="-22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в</a:t>
            </a:r>
            <a:r>
              <a:rPr sz="1817" spc="-35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РФ</a:t>
            </a:r>
            <a:r>
              <a:rPr sz="1817" spc="440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составляет</a:t>
            </a:r>
            <a:r>
              <a:rPr sz="1817" spc="-30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около</a:t>
            </a:r>
            <a:r>
              <a:rPr sz="1817" spc="-30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4%</a:t>
            </a:r>
            <a:r>
              <a:rPr sz="1817" spc="-26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spc="-22" dirty="0">
                <a:solidFill>
                  <a:srgbClr val="0C0C0C"/>
                </a:solidFill>
                <a:latin typeface="Century"/>
                <a:cs typeface="Century"/>
              </a:rPr>
              <a:t>ВВП</a:t>
            </a:r>
            <a:endParaRPr sz="1817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0474" y="2545703"/>
            <a:ext cx="7309155" cy="3754260"/>
          </a:xfrm>
          <a:prstGeom prst="rect">
            <a:avLst/>
          </a:prstGeom>
        </p:spPr>
        <p:txBody>
          <a:bodyPr vert="horz" wrap="square" lIns="0" tIns="10441" rIns="0" bIns="0" rtlCol="0">
            <a:spAutoFit/>
          </a:bodyPr>
          <a:lstStyle/>
          <a:p>
            <a:pPr marL="208821" marR="4946" indent="-197830" algn="just">
              <a:lnSpc>
                <a:spcPct val="120100"/>
              </a:lnSpc>
              <a:spcBef>
                <a:spcPts val="82"/>
              </a:spcBef>
              <a:buFont typeface="Arial"/>
              <a:buChar char="•"/>
              <a:tabLst>
                <a:tab pos="208821" algn="l"/>
              </a:tabLst>
            </a:pP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Потери</a:t>
            </a:r>
            <a:r>
              <a:rPr sz="1817" spc="320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работодателя</a:t>
            </a:r>
            <a:r>
              <a:rPr sz="1817" spc="320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в</a:t>
            </a:r>
            <a:r>
              <a:rPr sz="1817" spc="316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РФ,</a:t>
            </a:r>
            <a:r>
              <a:rPr sz="1817" spc="320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обусловленные</a:t>
            </a:r>
            <a:r>
              <a:rPr sz="1817" spc="325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курение,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составляют</a:t>
            </a:r>
            <a:r>
              <a:rPr sz="1817" spc="229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443</a:t>
            </a:r>
            <a:r>
              <a:rPr sz="1817" spc="225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млрд.</a:t>
            </a:r>
            <a:r>
              <a:rPr sz="1817" spc="229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руб.</a:t>
            </a:r>
            <a:r>
              <a:rPr sz="1817" spc="229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(перекуры,</a:t>
            </a:r>
            <a:r>
              <a:rPr sz="1817" spc="225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абсентеизм</a:t>
            </a:r>
            <a:r>
              <a:rPr sz="1817" spc="229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и</a:t>
            </a:r>
            <a:r>
              <a:rPr sz="1817" spc="229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снижение производительности</a:t>
            </a:r>
            <a:r>
              <a:rPr sz="1817" spc="17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труда)</a:t>
            </a:r>
            <a:endParaRPr sz="1817">
              <a:latin typeface="Century"/>
              <a:cs typeface="Century"/>
            </a:endParaRPr>
          </a:p>
          <a:p>
            <a:pPr marL="208821" marR="4396" indent="-197830" algn="just">
              <a:lnSpc>
                <a:spcPct val="120000"/>
              </a:lnSpc>
              <a:spcBef>
                <a:spcPts val="1038"/>
              </a:spcBef>
              <a:buFont typeface="Arial"/>
              <a:buChar char="•"/>
              <a:tabLst>
                <a:tab pos="208821" algn="l"/>
              </a:tabLst>
            </a:pP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Потери</a:t>
            </a:r>
            <a:r>
              <a:rPr sz="1817" spc="277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работодателя</a:t>
            </a:r>
            <a:r>
              <a:rPr sz="1817" spc="294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в</a:t>
            </a:r>
            <a:r>
              <a:rPr sz="1817" spc="273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связи</a:t>
            </a:r>
            <a:r>
              <a:rPr sz="1817" spc="299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с</a:t>
            </a:r>
            <a:r>
              <a:rPr sz="1817" spc="273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презентеизмом</a:t>
            </a:r>
            <a:r>
              <a:rPr sz="1817" spc="294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составляют</a:t>
            </a:r>
            <a:r>
              <a:rPr sz="1817" spc="277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spc="-22" dirty="0">
                <a:latin typeface="Century"/>
                <a:cs typeface="Century"/>
              </a:rPr>
              <a:t>на </a:t>
            </a:r>
            <a:r>
              <a:rPr sz="1817" dirty="0">
                <a:latin typeface="Century"/>
                <a:cs typeface="Century"/>
              </a:rPr>
              <a:t>1000</a:t>
            </a:r>
            <a:r>
              <a:rPr sz="1817" spc="-22" dirty="0">
                <a:latin typeface="Century"/>
                <a:cs typeface="Century"/>
              </a:rPr>
              <a:t> </a:t>
            </a:r>
            <a:r>
              <a:rPr sz="1817" dirty="0">
                <a:latin typeface="Century"/>
                <a:cs typeface="Century"/>
              </a:rPr>
              <a:t>работников</a:t>
            </a:r>
            <a:r>
              <a:rPr sz="1817" spc="-17" dirty="0">
                <a:latin typeface="Century"/>
                <a:cs typeface="Century"/>
              </a:rPr>
              <a:t> </a:t>
            </a:r>
            <a:r>
              <a:rPr sz="1817" b="1" dirty="0">
                <a:latin typeface="Century"/>
                <a:cs typeface="Century"/>
              </a:rPr>
              <a:t>133,2</a:t>
            </a:r>
            <a:r>
              <a:rPr sz="1817" b="1" spc="-17" dirty="0">
                <a:latin typeface="Century"/>
                <a:cs typeface="Century"/>
              </a:rPr>
              <a:t> </a:t>
            </a:r>
            <a:r>
              <a:rPr sz="1817" b="1" dirty="0">
                <a:latin typeface="Century"/>
                <a:cs typeface="Century"/>
              </a:rPr>
              <a:t>млн</a:t>
            </a:r>
            <a:r>
              <a:rPr sz="1817" b="1" spc="-22" dirty="0">
                <a:latin typeface="Century"/>
                <a:cs typeface="Century"/>
              </a:rPr>
              <a:t> </a:t>
            </a:r>
            <a:r>
              <a:rPr sz="1817" b="1" dirty="0">
                <a:latin typeface="Century"/>
                <a:cs typeface="Century"/>
              </a:rPr>
              <a:t>руб.</a:t>
            </a:r>
            <a:r>
              <a:rPr sz="1817" b="1" spc="-35" dirty="0"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в</a:t>
            </a:r>
            <a:r>
              <a:rPr sz="1817" spc="-4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spc="-22" dirty="0">
                <a:solidFill>
                  <a:srgbClr val="0C0C0C"/>
                </a:solidFill>
                <a:latin typeface="Century"/>
                <a:cs typeface="Century"/>
              </a:rPr>
              <a:t>год</a:t>
            </a:r>
            <a:endParaRPr sz="1817">
              <a:latin typeface="Century"/>
              <a:cs typeface="Century"/>
            </a:endParaRPr>
          </a:p>
          <a:p>
            <a:pPr marL="209371" indent="-198380" algn="just">
              <a:spcBef>
                <a:spcPts val="1476"/>
              </a:spcBef>
              <a:buFont typeface="Arial"/>
              <a:buChar char="•"/>
              <a:tabLst>
                <a:tab pos="209371" algn="l"/>
              </a:tabLst>
            </a:pP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Возврат</a:t>
            </a:r>
            <a:r>
              <a:rPr sz="1817" spc="74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инвестиций</a:t>
            </a:r>
            <a:r>
              <a:rPr sz="1817" spc="82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в</a:t>
            </a:r>
            <a:r>
              <a:rPr sz="1817" spc="74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программы</a:t>
            </a:r>
            <a:r>
              <a:rPr sz="1817" spc="82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укрепления</a:t>
            </a:r>
            <a:r>
              <a:rPr sz="1817" spc="82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здоровья</a:t>
            </a:r>
            <a:r>
              <a:rPr sz="1817" spc="82" dirty="0">
                <a:solidFill>
                  <a:srgbClr val="0C0C0C"/>
                </a:solidFill>
                <a:latin typeface="Century"/>
                <a:cs typeface="Century"/>
              </a:rPr>
              <a:t>  </a:t>
            </a:r>
            <a:r>
              <a:rPr sz="1817" spc="-22" dirty="0">
                <a:solidFill>
                  <a:srgbClr val="0C0C0C"/>
                </a:solidFill>
                <a:latin typeface="Century"/>
                <a:cs typeface="Century"/>
              </a:rPr>
              <a:t>на</a:t>
            </a:r>
            <a:endParaRPr sz="1817">
              <a:latin typeface="Century"/>
              <a:cs typeface="Century"/>
            </a:endParaRPr>
          </a:p>
          <a:p>
            <a:pPr marL="208821" algn="just">
              <a:spcBef>
                <a:spcPts val="437"/>
              </a:spcBef>
            </a:pP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рабочем</a:t>
            </a:r>
            <a:r>
              <a:rPr sz="1817" spc="-69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месте</a:t>
            </a:r>
            <a:r>
              <a:rPr sz="1817" spc="-48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составляет</a:t>
            </a:r>
            <a:r>
              <a:rPr sz="1817" spc="-52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3-</a:t>
            </a:r>
            <a:r>
              <a:rPr sz="1817" spc="-22" dirty="0">
                <a:solidFill>
                  <a:srgbClr val="0C0C0C"/>
                </a:solidFill>
                <a:latin typeface="Century"/>
                <a:cs typeface="Century"/>
              </a:rPr>
              <a:t>5:1</a:t>
            </a:r>
            <a:endParaRPr sz="1817">
              <a:latin typeface="Century"/>
              <a:cs typeface="Century"/>
            </a:endParaRPr>
          </a:p>
          <a:p>
            <a:pPr marL="208821" marR="4946" indent="-197830" algn="just">
              <a:lnSpc>
                <a:spcPct val="120000"/>
              </a:lnSpc>
              <a:spcBef>
                <a:spcPts val="1038"/>
              </a:spcBef>
              <a:buFont typeface="Arial"/>
              <a:buChar char="•"/>
              <a:tabLst>
                <a:tab pos="208821" algn="l"/>
              </a:tabLst>
            </a:pP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Наиболее</a:t>
            </a:r>
            <a:r>
              <a:rPr sz="1817" spc="333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экономически</a:t>
            </a:r>
            <a:r>
              <a:rPr sz="1817" spc="333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целесообразны</a:t>
            </a:r>
            <a:r>
              <a:rPr sz="1817" spc="333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программы</a:t>
            </a:r>
            <a:r>
              <a:rPr sz="1817" spc="333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spc="-22" dirty="0">
                <a:solidFill>
                  <a:srgbClr val="0C0C0C"/>
                </a:solidFill>
                <a:latin typeface="Century"/>
                <a:cs typeface="Century"/>
              </a:rPr>
              <a:t>по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формированию</a:t>
            </a:r>
            <a:r>
              <a:rPr sz="1817" spc="147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среды,</a:t>
            </a:r>
            <a:r>
              <a:rPr sz="1817" spc="143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способствующей</a:t>
            </a:r>
            <a:r>
              <a:rPr sz="1817" spc="156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здоровому</a:t>
            </a:r>
            <a:r>
              <a:rPr sz="1817" spc="143" dirty="0">
                <a:solidFill>
                  <a:srgbClr val="0C0C0C"/>
                </a:solidFill>
                <a:latin typeface="Century"/>
                <a:cs typeface="Century"/>
              </a:rPr>
              <a:t>   </a:t>
            </a:r>
            <a:r>
              <a:rPr sz="1817" spc="-9" dirty="0">
                <a:solidFill>
                  <a:srgbClr val="0C0C0C"/>
                </a:solidFill>
                <a:latin typeface="Century"/>
                <a:cs typeface="Century"/>
              </a:rPr>
              <a:t>образу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жизни</a:t>
            </a:r>
            <a:r>
              <a:rPr sz="1817" spc="-30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на</a:t>
            </a:r>
            <a:r>
              <a:rPr sz="1817" spc="-35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рабочем</a:t>
            </a:r>
            <a:r>
              <a:rPr sz="1817" spc="-22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месте</a:t>
            </a:r>
            <a:r>
              <a:rPr sz="1817" spc="-22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(возраст</a:t>
            </a:r>
            <a:r>
              <a:rPr sz="1817" spc="-22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dirty="0">
                <a:solidFill>
                  <a:srgbClr val="0C0C0C"/>
                </a:solidFill>
                <a:latin typeface="Century"/>
                <a:cs typeface="Century"/>
              </a:rPr>
              <a:t>инвестиций</a:t>
            </a:r>
            <a:r>
              <a:rPr sz="1817" spc="-48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817" spc="-17" dirty="0">
                <a:solidFill>
                  <a:srgbClr val="0C0C0C"/>
                </a:solidFill>
                <a:latin typeface="Century"/>
                <a:cs typeface="Century"/>
              </a:rPr>
              <a:t>9:1)</a:t>
            </a:r>
            <a:endParaRPr sz="1817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941" y="5849698"/>
            <a:ext cx="2417335" cy="251953"/>
          </a:xfrm>
          <a:prstGeom prst="rect">
            <a:avLst/>
          </a:prstGeom>
        </p:spPr>
        <p:txBody>
          <a:bodyPr vert="horz" wrap="square" lIns="0" tIns="12089" rIns="0" bIns="0" rtlCol="0">
            <a:spAutoFit/>
          </a:bodyPr>
          <a:lstStyle/>
          <a:p>
            <a:pPr marL="10991">
              <a:spcBef>
                <a:spcPts val="95"/>
              </a:spcBef>
            </a:pPr>
            <a:r>
              <a:rPr sz="1558" spc="-9" dirty="0">
                <a:latin typeface="Calibri"/>
                <a:cs typeface="Calibri"/>
              </a:rPr>
              <a:t>https://atriya.gnicpm.ru/calc/</a:t>
            </a:r>
            <a:endParaRPr sz="1558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95653" y="4586947"/>
            <a:ext cx="367079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671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8" name="object 8"/>
          <p:cNvSpPr/>
          <p:nvPr/>
        </p:nvSpPr>
        <p:spPr>
          <a:xfrm>
            <a:off x="9450266" y="4586947"/>
            <a:ext cx="73195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9" name="object 9"/>
          <p:cNvSpPr/>
          <p:nvPr/>
        </p:nvSpPr>
        <p:spPr>
          <a:xfrm>
            <a:off x="10670199" y="4586947"/>
            <a:ext cx="36543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148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0" name="object 10"/>
          <p:cNvSpPr/>
          <p:nvPr/>
        </p:nvSpPr>
        <p:spPr>
          <a:xfrm>
            <a:off x="8595653" y="4142496"/>
            <a:ext cx="367079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671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1" name="object 11"/>
          <p:cNvSpPr/>
          <p:nvPr/>
        </p:nvSpPr>
        <p:spPr>
          <a:xfrm>
            <a:off x="9450266" y="4142496"/>
            <a:ext cx="73195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2" name="object 12"/>
          <p:cNvSpPr/>
          <p:nvPr/>
        </p:nvSpPr>
        <p:spPr>
          <a:xfrm>
            <a:off x="10670199" y="4142496"/>
            <a:ext cx="36543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148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3" name="object 13"/>
          <p:cNvSpPr/>
          <p:nvPr/>
        </p:nvSpPr>
        <p:spPr>
          <a:xfrm>
            <a:off x="8595653" y="3698045"/>
            <a:ext cx="367079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671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4" name="object 14"/>
          <p:cNvSpPr/>
          <p:nvPr/>
        </p:nvSpPr>
        <p:spPr>
          <a:xfrm>
            <a:off x="9450266" y="3698045"/>
            <a:ext cx="73195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5" name="object 15"/>
          <p:cNvSpPr/>
          <p:nvPr/>
        </p:nvSpPr>
        <p:spPr>
          <a:xfrm>
            <a:off x="10670199" y="3698045"/>
            <a:ext cx="36543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148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6" name="object 16"/>
          <p:cNvSpPr/>
          <p:nvPr/>
        </p:nvSpPr>
        <p:spPr>
          <a:xfrm>
            <a:off x="8595653" y="3253593"/>
            <a:ext cx="367079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671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7" name="object 17"/>
          <p:cNvSpPr/>
          <p:nvPr/>
        </p:nvSpPr>
        <p:spPr>
          <a:xfrm>
            <a:off x="9450266" y="3253593"/>
            <a:ext cx="73195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8" name="object 18"/>
          <p:cNvSpPr/>
          <p:nvPr/>
        </p:nvSpPr>
        <p:spPr>
          <a:xfrm>
            <a:off x="10670199" y="3253593"/>
            <a:ext cx="36543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148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19" name="object 19"/>
          <p:cNvSpPr/>
          <p:nvPr/>
        </p:nvSpPr>
        <p:spPr>
          <a:xfrm>
            <a:off x="8595653" y="2807823"/>
            <a:ext cx="367079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671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20" name="object 20"/>
          <p:cNvSpPr/>
          <p:nvPr/>
        </p:nvSpPr>
        <p:spPr>
          <a:xfrm>
            <a:off x="9450266" y="2807823"/>
            <a:ext cx="73195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21" name="object 21"/>
          <p:cNvSpPr/>
          <p:nvPr/>
        </p:nvSpPr>
        <p:spPr>
          <a:xfrm>
            <a:off x="10670199" y="2807823"/>
            <a:ext cx="36543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148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22" name="object 22"/>
          <p:cNvSpPr/>
          <p:nvPr/>
        </p:nvSpPr>
        <p:spPr>
          <a:xfrm>
            <a:off x="8595653" y="2363372"/>
            <a:ext cx="367079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671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23" name="object 23"/>
          <p:cNvSpPr/>
          <p:nvPr/>
        </p:nvSpPr>
        <p:spPr>
          <a:xfrm>
            <a:off x="9450266" y="2363372"/>
            <a:ext cx="73195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24" name="object 24"/>
          <p:cNvSpPr/>
          <p:nvPr/>
        </p:nvSpPr>
        <p:spPr>
          <a:xfrm>
            <a:off x="10670199" y="2363372"/>
            <a:ext cx="365430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148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25" name="object 25"/>
          <p:cNvSpPr/>
          <p:nvPr/>
        </p:nvSpPr>
        <p:spPr>
          <a:xfrm>
            <a:off x="8595653" y="1918921"/>
            <a:ext cx="2439865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914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 sz="1558"/>
          </a:p>
        </p:txBody>
      </p:sp>
      <p:grpSp>
        <p:nvGrpSpPr>
          <p:cNvPr id="26" name="object 26"/>
          <p:cNvGrpSpPr/>
          <p:nvPr/>
        </p:nvGrpSpPr>
        <p:grpSpPr>
          <a:xfrm>
            <a:off x="8595653" y="4738614"/>
            <a:ext cx="2439865" cy="296740"/>
            <a:chOff x="9009888" y="5475732"/>
            <a:chExt cx="2819400" cy="342900"/>
          </a:xfrm>
        </p:grpSpPr>
        <p:sp>
          <p:nvSpPr>
            <p:cNvPr id="27" name="object 27"/>
            <p:cNvSpPr/>
            <p:nvPr/>
          </p:nvSpPr>
          <p:spPr>
            <a:xfrm>
              <a:off x="9433560" y="5475731"/>
              <a:ext cx="1973580" cy="338455"/>
            </a:xfrm>
            <a:custGeom>
              <a:avLst/>
              <a:gdLst/>
              <a:ahLst/>
              <a:cxnLst/>
              <a:rect l="l" t="t" r="r" b="b"/>
              <a:pathLst>
                <a:path w="1973579" h="338454">
                  <a:moveTo>
                    <a:pt x="563880" y="33528"/>
                  </a:moveTo>
                  <a:lnTo>
                    <a:pt x="0" y="33528"/>
                  </a:lnTo>
                  <a:lnTo>
                    <a:pt x="0" y="338328"/>
                  </a:lnTo>
                  <a:lnTo>
                    <a:pt x="563880" y="338328"/>
                  </a:lnTo>
                  <a:lnTo>
                    <a:pt x="563880" y="33528"/>
                  </a:lnTo>
                  <a:close/>
                </a:path>
                <a:path w="1973579" h="338454">
                  <a:moveTo>
                    <a:pt x="1973580" y="0"/>
                  </a:moveTo>
                  <a:lnTo>
                    <a:pt x="1409700" y="0"/>
                  </a:lnTo>
                  <a:lnTo>
                    <a:pt x="1409700" y="338328"/>
                  </a:lnTo>
                  <a:lnTo>
                    <a:pt x="1973580" y="338328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0092FF"/>
            </a:solidFill>
          </p:spPr>
          <p:txBody>
            <a:bodyPr wrap="square" lIns="0" tIns="0" rIns="0" bIns="0" rtlCol="0"/>
            <a:lstStyle/>
            <a:p>
              <a:endParaRPr sz="1558"/>
            </a:p>
          </p:txBody>
        </p:sp>
        <p:sp>
          <p:nvSpPr>
            <p:cNvPr id="28" name="object 28"/>
            <p:cNvSpPr/>
            <p:nvPr/>
          </p:nvSpPr>
          <p:spPr>
            <a:xfrm>
              <a:off x="9009888" y="5814060"/>
              <a:ext cx="2819400" cy="0"/>
            </a:xfrm>
            <a:custGeom>
              <a:avLst/>
              <a:gdLst/>
              <a:ahLst/>
              <a:cxnLst/>
              <a:rect l="l" t="t" r="r" b="b"/>
              <a:pathLst>
                <a:path w="2819400">
                  <a:moveTo>
                    <a:pt x="0" y="0"/>
                  </a:moveTo>
                  <a:lnTo>
                    <a:pt x="2819400" y="0"/>
                  </a:lnTo>
                </a:path>
              </a:pathLst>
            </a:custGeom>
            <a:ln w="9144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 sz="1558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040324" y="4782246"/>
            <a:ext cx="343450" cy="223678"/>
          </a:xfrm>
          <a:prstGeom prst="rect">
            <a:avLst/>
          </a:prstGeom>
        </p:spPr>
        <p:txBody>
          <a:bodyPr vert="horz" wrap="square" lIns="0" tIns="10441" rIns="0" bIns="0" rtlCol="0">
            <a:spAutoFit/>
          </a:bodyPr>
          <a:lstStyle/>
          <a:p>
            <a:pPr>
              <a:spcBef>
                <a:spcPts val="82"/>
              </a:spcBef>
            </a:pPr>
            <a:r>
              <a:rPr sz="1385" spc="-17" dirty="0">
                <a:solidFill>
                  <a:srgbClr val="0C0C0C"/>
                </a:solidFill>
                <a:latin typeface="Century"/>
                <a:cs typeface="Century"/>
              </a:rPr>
              <a:t>11,9</a:t>
            </a:r>
            <a:endParaRPr sz="1385">
              <a:latin typeface="Century"/>
              <a:cs typeface="Century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256850" y="4767739"/>
            <a:ext cx="352791" cy="223678"/>
          </a:xfrm>
          <a:prstGeom prst="rect">
            <a:avLst/>
          </a:prstGeom>
        </p:spPr>
        <p:txBody>
          <a:bodyPr vert="horz" wrap="square" lIns="0" tIns="10441" rIns="0" bIns="0" rtlCol="0">
            <a:spAutoFit/>
          </a:bodyPr>
          <a:lstStyle/>
          <a:p>
            <a:pPr>
              <a:spcBef>
                <a:spcPts val="82"/>
              </a:spcBef>
            </a:pPr>
            <a:r>
              <a:rPr sz="1385" spc="-17" dirty="0">
                <a:solidFill>
                  <a:srgbClr val="0C0C0C"/>
                </a:solidFill>
                <a:latin typeface="Century"/>
                <a:cs typeface="Century"/>
              </a:rPr>
              <a:t>13,2</a:t>
            </a:r>
            <a:endParaRPr sz="1385">
              <a:latin typeface="Century"/>
              <a:cs typeface="Century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62291" y="2216980"/>
            <a:ext cx="487973" cy="1432700"/>
          </a:xfrm>
          <a:prstGeom prst="rect">
            <a:avLst/>
          </a:prstGeom>
          <a:solidFill>
            <a:srgbClr val="005E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8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8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8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85">
              <a:latin typeface="Times New Roman"/>
              <a:cs typeface="Times New Roman"/>
            </a:endParaRPr>
          </a:p>
          <a:p>
            <a:pPr>
              <a:spcBef>
                <a:spcPts val="1238"/>
              </a:spcBef>
            </a:pPr>
            <a:endParaRPr sz="1385">
              <a:latin typeface="Times New Roman"/>
              <a:cs typeface="Times New Roman"/>
            </a:endParaRPr>
          </a:p>
          <a:p>
            <a:pPr marL="29125"/>
            <a:r>
              <a:rPr sz="1385" spc="-9" dirty="0">
                <a:solidFill>
                  <a:srgbClr val="0C0C0C"/>
                </a:solidFill>
                <a:latin typeface="Century"/>
                <a:cs typeface="Century"/>
              </a:rPr>
              <a:t>114,7</a:t>
            </a:r>
            <a:endParaRPr sz="1385">
              <a:latin typeface="Century"/>
              <a:cs typeface="Century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82224" y="2363372"/>
            <a:ext cx="487973" cy="1368580"/>
          </a:xfrm>
          <a:prstGeom prst="rect">
            <a:avLst/>
          </a:prstGeom>
          <a:solidFill>
            <a:srgbClr val="005E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8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8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8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85">
              <a:latin typeface="Times New Roman"/>
              <a:cs typeface="Times New Roman"/>
            </a:endParaRPr>
          </a:p>
          <a:p>
            <a:pPr>
              <a:spcBef>
                <a:spcPts val="653"/>
              </a:spcBef>
            </a:pPr>
            <a:endParaRPr sz="1385">
              <a:latin typeface="Times New Roman"/>
              <a:cs typeface="Times New Roman"/>
            </a:endParaRPr>
          </a:p>
          <a:p>
            <a:pPr marL="25828"/>
            <a:r>
              <a:rPr sz="1385" spc="-9" dirty="0">
                <a:solidFill>
                  <a:srgbClr val="0C0C0C"/>
                </a:solidFill>
                <a:latin typeface="Century"/>
                <a:cs typeface="Century"/>
              </a:rPr>
              <a:t>105,6</a:t>
            </a:r>
            <a:endParaRPr sz="1385">
              <a:latin typeface="Century"/>
              <a:cs typeface="Century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62291" y="2012559"/>
            <a:ext cx="487973" cy="205184"/>
          </a:xfrm>
          <a:prstGeom prst="rect">
            <a:avLst/>
          </a:prstGeom>
          <a:solidFill>
            <a:srgbClr val="C786E4"/>
          </a:solidFill>
        </p:spPr>
        <p:txBody>
          <a:bodyPr vert="horz" wrap="square" lIns="0" tIns="0" rIns="0" bIns="0" rtlCol="0">
            <a:spAutoFit/>
          </a:bodyPr>
          <a:lstStyle/>
          <a:p>
            <a:pPr marL="122545">
              <a:lnSpc>
                <a:spcPts val="1610"/>
              </a:lnSpc>
            </a:pPr>
            <a:r>
              <a:rPr sz="1385" spc="-22" dirty="0">
                <a:solidFill>
                  <a:srgbClr val="0C0C0C"/>
                </a:solidFill>
                <a:latin typeface="Century"/>
                <a:cs typeface="Century"/>
              </a:rPr>
              <a:t>9,2</a:t>
            </a:r>
            <a:endParaRPr sz="1385">
              <a:latin typeface="Century"/>
              <a:cs typeface="Century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82224" y="2106198"/>
            <a:ext cx="487973" cy="248093"/>
          </a:xfrm>
          <a:prstGeom prst="rect">
            <a:avLst/>
          </a:prstGeom>
          <a:solidFill>
            <a:srgbClr val="C786E4"/>
          </a:solidFill>
        </p:spPr>
        <p:txBody>
          <a:bodyPr vert="horz" wrap="square" lIns="0" tIns="34620" rIns="0" bIns="0" rtlCol="0">
            <a:spAutoFit/>
          </a:bodyPr>
          <a:lstStyle/>
          <a:p>
            <a:pPr marL="74186">
              <a:spcBef>
                <a:spcPts val="273"/>
              </a:spcBef>
            </a:pPr>
            <a:r>
              <a:rPr sz="1385" spc="-17" dirty="0">
                <a:solidFill>
                  <a:srgbClr val="0C0C0C"/>
                </a:solidFill>
                <a:latin typeface="Century"/>
                <a:cs typeface="Century"/>
              </a:rPr>
              <a:t>12,8</a:t>
            </a:r>
            <a:endParaRPr sz="1385">
              <a:latin typeface="Century"/>
              <a:cs typeface="Century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078350" y="5423095"/>
            <a:ext cx="71438" cy="714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5"/>
                </a:lnTo>
                <a:lnTo>
                  <a:pt x="82296" y="82295"/>
                </a:lnTo>
                <a:lnTo>
                  <a:pt x="82296" y="0"/>
                </a:lnTo>
                <a:close/>
              </a:path>
            </a:pathLst>
          </a:custGeom>
          <a:solidFill>
            <a:srgbClr val="0092FF"/>
          </a:solidFill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36" name="object 36"/>
          <p:cNvSpPr txBox="1"/>
          <p:nvPr/>
        </p:nvSpPr>
        <p:spPr>
          <a:xfrm>
            <a:off x="8874809" y="5105364"/>
            <a:ext cx="662720" cy="433136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1038" spc="-9" dirty="0">
                <a:solidFill>
                  <a:srgbClr val="0C0C0C"/>
                </a:solidFill>
                <a:latin typeface="Century"/>
                <a:cs typeface="Century"/>
              </a:rPr>
              <a:t>Мужчины</a:t>
            </a:r>
            <a:endParaRPr sz="1038">
              <a:latin typeface="Century"/>
              <a:cs typeface="Century"/>
            </a:endParaRPr>
          </a:p>
          <a:p>
            <a:pPr marL="306088">
              <a:spcBef>
                <a:spcPts val="762"/>
              </a:spcBef>
            </a:pPr>
            <a:r>
              <a:rPr sz="1038" spc="-22" dirty="0">
                <a:solidFill>
                  <a:srgbClr val="0C0C0C"/>
                </a:solidFill>
                <a:latin typeface="Century"/>
                <a:cs typeface="Century"/>
              </a:rPr>
              <a:t>НУП</a:t>
            </a:r>
            <a:endParaRPr sz="1038">
              <a:latin typeface="Century"/>
              <a:cs typeface="Century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07207" y="5423095"/>
            <a:ext cx="71438" cy="714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5"/>
                </a:lnTo>
                <a:lnTo>
                  <a:pt x="82296" y="82295"/>
                </a:lnTo>
                <a:lnTo>
                  <a:pt x="82296" y="0"/>
                </a:lnTo>
                <a:close/>
              </a:path>
            </a:pathLst>
          </a:custGeom>
          <a:solidFill>
            <a:srgbClr val="005E22"/>
          </a:solidFill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38" name="object 38"/>
          <p:cNvSpPr/>
          <p:nvPr/>
        </p:nvSpPr>
        <p:spPr>
          <a:xfrm>
            <a:off x="10198050" y="5423095"/>
            <a:ext cx="71438" cy="714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5"/>
                </a:lnTo>
                <a:lnTo>
                  <a:pt x="82296" y="82295"/>
                </a:lnTo>
                <a:lnTo>
                  <a:pt x="82296" y="0"/>
                </a:lnTo>
                <a:close/>
              </a:path>
            </a:pathLst>
          </a:custGeom>
          <a:solidFill>
            <a:srgbClr val="C786E4"/>
          </a:solidFill>
        </p:spPr>
        <p:txBody>
          <a:bodyPr wrap="square" lIns="0" tIns="0" rIns="0" bIns="0" rtlCol="0"/>
          <a:lstStyle/>
          <a:p>
            <a:endParaRPr sz="1558"/>
          </a:p>
        </p:txBody>
      </p:sp>
      <p:sp>
        <p:nvSpPr>
          <p:cNvPr id="39" name="object 39"/>
          <p:cNvSpPr txBox="1"/>
          <p:nvPr/>
        </p:nvSpPr>
        <p:spPr>
          <a:xfrm>
            <a:off x="9700187" y="5105364"/>
            <a:ext cx="1069364" cy="433136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393462">
              <a:spcBef>
                <a:spcPts val="87"/>
              </a:spcBef>
            </a:pPr>
            <a:r>
              <a:rPr sz="1038" spc="-9" dirty="0">
                <a:solidFill>
                  <a:srgbClr val="0C0C0C"/>
                </a:solidFill>
                <a:latin typeface="Century"/>
                <a:cs typeface="Century"/>
              </a:rPr>
              <a:t>Женщины</a:t>
            </a:r>
            <a:endParaRPr sz="1038">
              <a:latin typeface="Century"/>
              <a:cs typeface="Century"/>
            </a:endParaRPr>
          </a:p>
          <a:p>
            <a:pPr marL="10991">
              <a:spcBef>
                <a:spcPts val="762"/>
              </a:spcBef>
              <a:tabLst>
                <a:tab pos="601185" algn="l"/>
              </a:tabLst>
            </a:pPr>
            <a:r>
              <a:rPr sz="1038" spc="-17" dirty="0">
                <a:solidFill>
                  <a:srgbClr val="0C0C0C"/>
                </a:solidFill>
                <a:latin typeface="Century"/>
                <a:cs typeface="Century"/>
              </a:rPr>
              <a:t>СрУП</a:t>
            </a:r>
            <a:r>
              <a:rPr sz="1038" dirty="0">
                <a:solidFill>
                  <a:srgbClr val="0C0C0C"/>
                </a:solidFill>
                <a:latin typeface="Century"/>
                <a:cs typeface="Century"/>
              </a:rPr>
              <a:t>	</a:t>
            </a:r>
            <a:r>
              <a:rPr sz="1038" spc="-22" dirty="0">
                <a:solidFill>
                  <a:srgbClr val="0C0C0C"/>
                </a:solidFill>
                <a:latin typeface="Century"/>
                <a:cs typeface="Century"/>
              </a:rPr>
              <a:t>ВУП</a:t>
            </a:r>
            <a:endParaRPr sz="1038">
              <a:latin typeface="Century"/>
              <a:cs typeface="Century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73503" y="939348"/>
            <a:ext cx="1685925" cy="263561"/>
          </a:xfrm>
          <a:prstGeom prst="rect">
            <a:avLst/>
          </a:prstGeom>
        </p:spPr>
        <p:txBody>
          <a:bodyPr vert="horz" wrap="square" lIns="0" tIns="10441" rIns="0" bIns="0" rtlCol="0">
            <a:spAutoFit/>
          </a:bodyPr>
          <a:lstStyle/>
          <a:p>
            <a:pPr marL="10991">
              <a:spcBef>
                <a:spcPts val="82"/>
              </a:spcBef>
            </a:pPr>
            <a:r>
              <a:rPr sz="1644" dirty="0">
                <a:solidFill>
                  <a:srgbClr val="0C0C0C"/>
                </a:solidFill>
                <a:latin typeface="Century"/>
                <a:cs typeface="Century"/>
              </a:rPr>
              <a:t>Потери</a:t>
            </a:r>
            <a:r>
              <a:rPr sz="1644" spc="-48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644" dirty="0">
                <a:solidFill>
                  <a:srgbClr val="0C0C0C"/>
                </a:solidFill>
                <a:latin typeface="Century"/>
                <a:cs typeface="Century"/>
              </a:rPr>
              <a:t>в</a:t>
            </a:r>
            <a:r>
              <a:rPr sz="1644" spc="-48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644" dirty="0">
                <a:solidFill>
                  <a:srgbClr val="0C0C0C"/>
                </a:solidFill>
                <a:latin typeface="Century"/>
                <a:cs typeface="Century"/>
              </a:rPr>
              <a:t>связи</a:t>
            </a:r>
            <a:r>
              <a:rPr sz="1644" spc="-39" dirty="0">
                <a:solidFill>
                  <a:srgbClr val="0C0C0C"/>
                </a:solidFill>
                <a:latin typeface="Century"/>
                <a:cs typeface="Century"/>
              </a:rPr>
              <a:t> </a:t>
            </a:r>
            <a:r>
              <a:rPr sz="1644" spc="-43" dirty="0">
                <a:solidFill>
                  <a:srgbClr val="0C0C0C"/>
                </a:solidFill>
                <a:latin typeface="Century"/>
                <a:cs typeface="Century"/>
              </a:rPr>
              <a:t>с</a:t>
            </a:r>
            <a:endParaRPr sz="1644">
              <a:latin typeface="Century"/>
              <a:cs typeface="Century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84663" y="1189929"/>
            <a:ext cx="2461846" cy="263561"/>
          </a:xfrm>
          <a:prstGeom prst="rect">
            <a:avLst/>
          </a:prstGeom>
        </p:spPr>
        <p:txBody>
          <a:bodyPr vert="horz" wrap="square" lIns="0" tIns="10441" rIns="0" bIns="0" rtlCol="0">
            <a:spAutoFit/>
          </a:bodyPr>
          <a:lstStyle/>
          <a:p>
            <a:pPr marL="10991">
              <a:spcBef>
                <a:spcPts val="82"/>
              </a:spcBef>
              <a:tabLst>
                <a:tab pos="473144" algn="l"/>
                <a:tab pos="2450350" algn="l"/>
              </a:tabLst>
            </a:pPr>
            <a:r>
              <a:rPr sz="1644" u="sng" dirty="0">
                <a:solidFill>
                  <a:srgbClr val="0C0C0C"/>
                </a:solidFill>
                <a:uFill>
                  <a:solidFill>
                    <a:srgbClr val="DBDBDB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44" u="sng" spc="-9" dirty="0">
                <a:solidFill>
                  <a:srgbClr val="0C0C0C"/>
                </a:solidFill>
                <a:uFill>
                  <a:solidFill>
                    <a:srgbClr val="DBDBDB"/>
                  </a:solidFill>
                </a:uFill>
                <a:latin typeface="Century"/>
                <a:cs typeface="Century"/>
              </a:rPr>
              <a:t>презентеизмом</a:t>
            </a:r>
            <a:r>
              <a:rPr sz="1644" u="sng" dirty="0">
                <a:solidFill>
                  <a:srgbClr val="0C0C0C"/>
                </a:solidFill>
                <a:uFill>
                  <a:solidFill>
                    <a:srgbClr val="DBDBDB"/>
                  </a:solidFill>
                </a:uFill>
                <a:latin typeface="Century"/>
                <a:cs typeface="Century"/>
              </a:rPr>
              <a:t>	</a:t>
            </a:r>
            <a:endParaRPr sz="1644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99490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73111" y="1325635"/>
            <a:ext cx="1398526" cy="419123"/>
          </a:xfrm>
          <a:prstGeom prst="rect">
            <a:avLst/>
          </a:prstGeom>
        </p:spPr>
        <p:txBody>
          <a:bodyPr vert="horz" wrap="square" lIns="0" tIns="34070" rIns="0" bIns="0" rtlCol="0">
            <a:spAutoFit/>
          </a:bodyPr>
          <a:lstStyle/>
          <a:p>
            <a:pPr marL="10991" marR="4396" indent="18134">
              <a:lnSpc>
                <a:spcPts val="1497"/>
              </a:lnSpc>
              <a:spcBef>
                <a:spcPts val="268"/>
              </a:spcBef>
              <a:tabLst>
                <a:tab pos="354995" algn="l"/>
                <a:tab pos="707243" algn="l"/>
                <a:tab pos="1283150" algn="l"/>
              </a:tabLst>
            </a:pPr>
            <a:r>
              <a:rPr sz="1385" spc="-9" dirty="0">
                <a:solidFill>
                  <a:srgbClr val="0C0C0C"/>
                </a:solidFill>
                <a:cs typeface="Century"/>
              </a:rPr>
              <a:t>приводящим</a:t>
            </a:r>
            <a:r>
              <a:rPr sz="1385" dirty="0">
                <a:solidFill>
                  <a:srgbClr val="0C0C0C"/>
                </a:solidFill>
                <a:cs typeface="Century"/>
              </a:rPr>
              <a:t>	</a:t>
            </a:r>
            <a:r>
              <a:rPr sz="1385" spc="-43" dirty="0">
                <a:solidFill>
                  <a:srgbClr val="0C0C0C"/>
                </a:solidFill>
                <a:cs typeface="Century"/>
              </a:rPr>
              <a:t>к </a:t>
            </a:r>
            <a:r>
              <a:rPr sz="1385" spc="-22" dirty="0">
                <a:solidFill>
                  <a:srgbClr val="0C0C0C"/>
                </a:solidFill>
                <a:cs typeface="Century"/>
              </a:rPr>
              <a:t>до</a:t>
            </a:r>
            <a:r>
              <a:rPr sz="1385" dirty="0">
                <a:solidFill>
                  <a:srgbClr val="0C0C0C"/>
                </a:solidFill>
                <a:cs typeface="Century"/>
              </a:rPr>
              <a:t>	</a:t>
            </a:r>
            <a:r>
              <a:rPr sz="1385" spc="-22" dirty="0">
                <a:solidFill>
                  <a:srgbClr val="0C0C0C"/>
                </a:solidFill>
                <a:cs typeface="Century"/>
              </a:rPr>
              <a:t>80</a:t>
            </a:r>
            <a:r>
              <a:rPr sz="1385" dirty="0">
                <a:solidFill>
                  <a:srgbClr val="0C0C0C"/>
                </a:solidFill>
                <a:cs typeface="Century"/>
              </a:rPr>
              <a:t>	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рабочих</a:t>
            </a:r>
            <a:endParaRPr sz="1385"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0548" y="1325636"/>
            <a:ext cx="2786612" cy="1345531"/>
          </a:xfrm>
          <a:prstGeom prst="rect">
            <a:avLst/>
          </a:prstGeom>
        </p:spPr>
        <p:txBody>
          <a:bodyPr vert="horz" wrap="square" lIns="0" tIns="34070" rIns="0" bIns="0" rtlCol="0">
            <a:spAutoFit/>
          </a:bodyPr>
          <a:lstStyle/>
          <a:p>
            <a:pPr marL="10991" marR="4396" algn="just">
              <a:lnSpc>
                <a:spcPts val="1497"/>
              </a:lnSpc>
              <a:spcBef>
                <a:spcPts val="268"/>
              </a:spcBef>
            </a:pPr>
            <a:r>
              <a:rPr sz="1385" dirty="0">
                <a:solidFill>
                  <a:srgbClr val="0C0C0C"/>
                </a:solidFill>
                <a:cs typeface="Century"/>
              </a:rPr>
              <a:t>Наиболее</a:t>
            </a:r>
            <a:r>
              <a:rPr sz="1385" spc="234" dirty="0">
                <a:solidFill>
                  <a:srgbClr val="0C0C0C"/>
                </a:solidFill>
                <a:cs typeface="Century"/>
              </a:rPr>
              <a:t>  </a:t>
            </a:r>
            <a:r>
              <a:rPr sz="1385" dirty="0">
                <a:solidFill>
                  <a:srgbClr val="0C0C0C"/>
                </a:solidFill>
                <a:cs typeface="Century"/>
              </a:rPr>
              <a:t>частым</a:t>
            </a:r>
            <a:r>
              <a:rPr sz="1385" spc="242" dirty="0">
                <a:solidFill>
                  <a:srgbClr val="0C0C0C"/>
                </a:solidFill>
                <a:cs typeface="Century"/>
              </a:rPr>
              <a:t> 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состоянием, </a:t>
            </a:r>
            <a:r>
              <a:rPr sz="1385" dirty="0">
                <a:solidFill>
                  <a:srgbClr val="0C0C0C"/>
                </a:solidFill>
                <a:cs typeface="Century"/>
              </a:rPr>
              <a:t>снижению</a:t>
            </a:r>
            <a:r>
              <a:rPr sz="1385" spc="203" dirty="0">
                <a:solidFill>
                  <a:srgbClr val="0C0C0C"/>
                </a:solidFill>
                <a:cs typeface="Century"/>
              </a:rPr>
              <a:t> 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производительности </a:t>
            </a:r>
            <a:r>
              <a:rPr sz="1385" dirty="0">
                <a:solidFill>
                  <a:srgbClr val="0C0C0C"/>
                </a:solidFill>
                <a:cs typeface="Century"/>
              </a:rPr>
              <a:t>часов</a:t>
            </a:r>
            <a:r>
              <a:rPr sz="1385" spc="-17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в</a:t>
            </a:r>
            <a:r>
              <a:rPr sz="1385" spc="-4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год,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 были:</a:t>
            </a:r>
            <a:endParaRPr sz="1385" dirty="0">
              <a:cs typeface="Century"/>
            </a:endParaRPr>
          </a:p>
          <a:p>
            <a:pPr marL="208271" indent="-197281">
              <a:spcBef>
                <a:spcPts val="1199"/>
              </a:spcBef>
              <a:buFont typeface="Arial"/>
              <a:buChar char="•"/>
              <a:tabLst>
                <a:tab pos="208271" algn="l"/>
              </a:tabLst>
            </a:pPr>
            <a:r>
              <a:rPr sz="1385" dirty="0">
                <a:solidFill>
                  <a:srgbClr val="0C0C0C"/>
                </a:solidFill>
                <a:cs typeface="Century"/>
              </a:rPr>
              <a:t>боль</a:t>
            </a:r>
            <a:r>
              <a:rPr sz="1385" spc="-22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(24%),</a:t>
            </a:r>
            <a:endParaRPr sz="1385" dirty="0">
              <a:cs typeface="Century"/>
            </a:endParaRPr>
          </a:p>
          <a:p>
            <a:pPr marL="208271" indent="-197281">
              <a:spcBef>
                <a:spcPts val="1216"/>
              </a:spcBef>
              <a:buFont typeface="Arial"/>
              <a:buChar char="•"/>
              <a:tabLst>
                <a:tab pos="208271" algn="l"/>
              </a:tabLst>
            </a:pPr>
            <a:r>
              <a:rPr sz="1385" dirty="0">
                <a:solidFill>
                  <a:srgbClr val="0C0C0C"/>
                </a:solidFill>
                <a:cs typeface="Century"/>
              </a:rPr>
              <a:t>рак</a:t>
            </a:r>
            <a:r>
              <a:rPr sz="1385" spc="-17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(22%),</a:t>
            </a:r>
            <a:endParaRPr sz="1385" dirty="0"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0548" y="2802963"/>
            <a:ext cx="4312077" cy="2661269"/>
          </a:xfrm>
          <a:prstGeom prst="rect">
            <a:avLst/>
          </a:prstGeom>
        </p:spPr>
        <p:txBody>
          <a:bodyPr vert="horz" wrap="square" lIns="0" tIns="10441" rIns="0" bIns="0" rtlCol="0">
            <a:spAutoFit/>
          </a:bodyPr>
          <a:lstStyle/>
          <a:p>
            <a:pPr marL="208271" indent="-197281">
              <a:spcBef>
                <a:spcPts val="82"/>
              </a:spcBef>
              <a:buFont typeface="Arial"/>
              <a:buChar char="•"/>
              <a:tabLst>
                <a:tab pos="208271" algn="l"/>
              </a:tabLst>
            </a:pPr>
            <a:r>
              <a:rPr sz="1385" dirty="0">
                <a:solidFill>
                  <a:srgbClr val="0C0C0C"/>
                </a:solidFill>
                <a:cs typeface="Century"/>
              </a:rPr>
              <a:t>хронические</a:t>
            </a:r>
            <a:r>
              <a:rPr sz="1385" spc="-56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заболевания</a:t>
            </a:r>
            <a:r>
              <a:rPr sz="1385" spc="-56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легких</a:t>
            </a:r>
            <a:r>
              <a:rPr sz="1385" spc="-65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(17%),</a:t>
            </a:r>
            <a:endParaRPr sz="1385" dirty="0">
              <a:cs typeface="Century"/>
            </a:endParaRPr>
          </a:p>
          <a:p>
            <a:pPr marL="208271" indent="-197281">
              <a:spcBef>
                <a:spcPts val="1225"/>
              </a:spcBef>
              <a:buFont typeface="Arial"/>
              <a:buChar char="•"/>
              <a:tabLst>
                <a:tab pos="208271" algn="l"/>
              </a:tabLst>
            </a:pPr>
            <a:r>
              <a:rPr sz="1385" spc="-9" dirty="0">
                <a:solidFill>
                  <a:srgbClr val="0C0C0C"/>
                </a:solidFill>
                <a:cs typeface="Century"/>
              </a:rPr>
              <a:t>кардиометаболические</a:t>
            </a:r>
            <a:r>
              <a:rPr sz="1385" spc="-13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заболевания</a:t>
            </a:r>
            <a:r>
              <a:rPr sz="1385" spc="-13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(16%),</a:t>
            </a:r>
            <a:endParaRPr sz="1385" dirty="0">
              <a:cs typeface="Century"/>
            </a:endParaRPr>
          </a:p>
          <a:p>
            <a:pPr marL="208271" indent="-197281">
              <a:spcBef>
                <a:spcPts val="1216"/>
              </a:spcBef>
              <a:buFont typeface="Arial"/>
              <a:buChar char="•"/>
              <a:tabLst>
                <a:tab pos="208271" algn="l"/>
              </a:tabLst>
            </a:pPr>
            <a:r>
              <a:rPr sz="1385" dirty="0">
                <a:solidFill>
                  <a:srgbClr val="0C0C0C"/>
                </a:solidFill>
                <a:cs typeface="Century"/>
              </a:rPr>
              <a:t>депрессия</a:t>
            </a:r>
            <a:r>
              <a:rPr sz="1385" spc="-69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(16%).</a:t>
            </a:r>
            <a:endParaRPr sz="1385" dirty="0">
              <a:cs typeface="Century"/>
            </a:endParaRPr>
          </a:p>
          <a:p>
            <a:pPr marL="10991" marR="4396" algn="just">
              <a:lnSpc>
                <a:spcPts val="1497"/>
              </a:lnSpc>
              <a:spcBef>
                <a:spcPts val="1402"/>
              </a:spcBef>
            </a:pPr>
            <a:r>
              <a:rPr sz="1385" dirty="0">
                <a:solidFill>
                  <a:srgbClr val="0C0C0C"/>
                </a:solidFill>
                <a:cs typeface="Century"/>
              </a:rPr>
              <a:t>Доля</a:t>
            </a:r>
            <a:r>
              <a:rPr sz="1385" spc="113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нарушений</a:t>
            </a:r>
            <a:r>
              <a:rPr sz="1385" spc="108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трудоспособности</a:t>
            </a:r>
            <a:r>
              <a:rPr sz="1385" spc="113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колебалась</a:t>
            </a:r>
            <a:r>
              <a:rPr sz="1385" spc="104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22" dirty="0">
                <a:solidFill>
                  <a:srgbClr val="0C0C0C"/>
                </a:solidFill>
                <a:cs typeface="Century"/>
              </a:rPr>
              <a:t>от </a:t>
            </a:r>
            <a:r>
              <a:rPr sz="1385" dirty="0">
                <a:solidFill>
                  <a:srgbClr val="0C0C0C"/>
                </a:solidFill>
                <a:cs typeface="Century"/>
              </a:rPr>
              <a:t>10%</a:t>
            </a:r>
            <a:r>
              <a:rPr sz="1385" spc="26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до</a:t>
            </a:r>
            <a:r>
              <a:rPr sz="1385" spc="48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70%</a:t>
            </a:r>
            <a:r>
              <a:rPr sz="1385" spc="39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и</a:t>
            </a:r>
            <a:r>
              <a:rPr sz="1385" spc="39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была</a:t>
            </a:r>
            <a:r>
              <a:rPr sz="1385" spc="43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выше</a:t>
            </a:r>
            <a:r>
              <a:rPr sz="1385" spc="43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у</a:t>
            </a:r>
            <a:r>
              <a:rPr sz="1385" spc="30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сотрудников</a:t>
            </a:r>
            <a:r>
              <a:rPr sz="1385" spc="52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с</a:t>
            </a:r>
            <a:r>
              <a:rPr sz="1385" spc="39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болью</a:t>
            </a:r>
            <a:r>
              <a:rPr sz="1385" spc="30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43" dirty="0">
                <a:solidFill>
                  <a:srgbClr val="0C0C0C"/>
                </a:solidFill>
                <a:cs typeface="Century"/>
              </a:rPr>
              <a:t>и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депрессией.</a:t>
            </a:r>
            <a:endParaRPr sz="1385" dirty="0">
              <a:cs typeface="Century"/>
            </a:endParaRPr>
          </a:p>
          <a:p>
            <a:pPr marL="10991" marR="4396" algn="just">
              <a:lnSpc>
                <a:spcPct val="90100"/>
              </a:lnSpc>
              <a:spcBef>
                <a:spcPts val="1367"/>
              </a:spcBef>
            </a:pPr>
            <a:r>
              <a:rPr sz="1385" dirty="0">
                <a:solidFill>
                  <a:srgbClr val="0C0C0C"/>
                </a:solidFill>
                <a:cs typeface="Century"/>
              </a:rPr>
              <a:t>Ежегодная</a:t>
            </a:r>
            <a:r>
              <a:rPr sz="1385" spc="143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стоимость</a:t>
            </a:r>
            <a:r>
              <a:rPr sz="1385" spc="143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потери</a:t>
            </a:r>
            <a:r>
              <a:rPr sz="1385" spc="160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производительности </a:t>
            </a:r>
            <a:r>
              <a:rPr sz="1385" dirty="0">
                <a:solidFill>
                  <a:srgbClr val="0C0C0C"/>
                </a:solidFill>
                <a:cs typeface="Century"/>
              </a:rPr>
              <a:t>труда</a:t>
            </a:r>
            <a:r>
              <a:rPr sz="1385" spc="69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колебалась</a:t>
            </a:r>
            <a:r>
              <a:rPr sz="1385" spc="65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от</a:t>
            </a:r>
            <a:r>
              <a:rPr sz="1385" spc="56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100</a:t>
            </a:r>
            <a:r>
              <a:rPr sz="1385" spc="69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до</a:t>
            </a:r>
            <a:r>
              <a:rPr sz="1385" spc="69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10</a:t>
            </a:r>
            <a:r>
              <a:rPr sz="1385" spc="82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000</a:t>
            </a:r>
            <a:r>
              <a:rPr sz="1385" spc="56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долларов</a:t>
            </a:r>
            <a:r>
              <a:rPr sz="1385" spc="69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22" dirty="0">
                <a:solidFill>
                  <a:srgbClr val="0C0C0C"/>
                </a:solidFill>
                <a:cs typeface="Century"/>
              </a:rPr>
              <a:t>США </a:t>
            </a:r>
            <a:r>
              <a:rPr sz="1385" dirty="0">
                <a:solidFill>
                  <a:srgbClr val="0C0C0C"/>
                </a:solidFill>
                <a:cs typeface="Century"/>
              </a:rPr>
              <a:t>и</a:t>
            </a:r>
            <a:r>
              <a:rPr sz="1385" spc="121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была</a:t>
            </a:r>
            <a:r>
              <a:rPr sz="1385" spc="125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выше</a:t>
            </a:r>
            <a:r>
              <a:rPr sz="1385" spc="130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среди</a:t>
            </a:r>
            <a:r>
              <a:rPr sz="1385" spc="121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сотрудников,</a:t>
            </a:r>
            <a:r>
              <a:rPr sz="1385" spc="134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больных</a:t>
            </a:r>
            <a:r>
              <a:rPr sz="1385" spc="134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раком, </a:t>
            </a:r>
            <a:r>
              <a:rPr sz="1385" dirty="0">
                <a:solidFill>
                  <a:srgbClr val="0C0C0C"/>
                </a:solidFill>
                <a:cs typeface="Century"/>
              </a:rPr>
              <a:t>болью</a:t>
            </a:r>
            <a:r>
              <a:rPr sz="1385" spc="-13" dirty="0">
                <a:solidFill>
                  <a:srgbClr val="0C0C0C"/>
                </a:solidFill>
                <a:cs typeface="Century"/>
              </a:rPr>
              <a:t> </a:t>
            </a:r>
            <a:r>
              <a:rPr sz="1385" dirty="0">
                <a:solidFill>
                  <a:srgbClr val="0C0C0C"/>
                </a:solidFill>
                <a:cs typeface="Century"/>
              </a:rPr>
              <a:t>и</a:t>
            </a:r>
            <a:r>
              <a:rPr sz="1385" spc="-26" dirty="0">
                <a:solidFill>
                  <a:srgbClr val="0C0C0C"/>
                </a:solidFill>
                <a:cs typeface="Century"/>
              </a:rPr>
              <a:t> </a:t>
            </a:r>
            <a:r>
              <a:rPr sz="1385" spc="-9" dirty="0">
                <a:solidFill>
                  <a:srgbClr val="0C0C0C"/>
                </a:solidFill>
                <a:cs typeface="Century"/>
              </a:rPr>
              <a:t>депрессией.</a:t>
            </a:r>
            <a:endParaRPr sz="1385" dirty="0">
              <a:cs typeface="Century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36" y="1401332"/>
            <a:ext cx="5413863" cy="397632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97184" y="6080760"/>
            <a:ext cx="9135757" cy="330544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 marR="4396">
              <a:spcBef>
                <a:spcPts val="87"/>
              </a:spcBef>
            </a:pPr>
            <a:r>
              <a:rPr sz="1038" dirty="0">
                <a:cs typeface="Arial"/>
              </a:rPr>
              <a:t>Sirikan</a:t>
            </a:r>
            <a:r>
              <a:rPr sz="1038" spc="-26" dirty="0">
                <a:cs typeface="Arial"/>
              </a:rPr>
              <a:t> </a:t>
            </a:r>
            <a:r>
              <a:rPr sz="1038" dirty="0">
                <a:cs typeface="Arial"/>
              </a:rPr>
              <a:t>Rojanasarot,</a:t>
            </a:r>
            <a:r>
              <a:rPr sz="1038" spc="-43" dirty="0">
                <a:cs typeface="Arial"/>
              </a:rPr>
              <a:t> </a:t>
            </a:r>
            <a:r>
              <a:rPr sz="1038" dirty="0">
                <a:cs typeface="Arial"/>
              </a:rPr>
              <a:t>Samir</a:t>
            </a:r>
            <a:r>
              <a:rPr sz="1038" spc="-30" dirty="0">
                <a:cs typeface="Arial"/>
              </a:rPr>
              <a:t> </a:t>
            </a:r>
            <a:r>
              <a:rPr sz="1038" dirty="0">
                <a:cs typeface="Arial"/>
              </a:rPr>
              <a:t>K.</a:t>
            </a:r>
            <a:r>
              <a:rPr sz="1038" spc="-22" dirty="0">
                <a:cs typeface="Arial"/>
              </a:rPr>
              <a:t> </a:t>
            </a:r>
            <a:r>
              <a:rPr sz="1038" dirty="0">
                <a:cs typeface="Arial"/>
              </a:rPr>
              <a:t>Bhattacharyya</a:t>
            </a:r>
            <a:r>
              <a:rPr sz="1038" spc="-22" dirty="0">
                <a:cs typeface="Arial"/>
              </a:rPr>
              <a:t> </a:t>
            </a:r>
            <a:r>
              <a:rPr sz="1038" dirty="0">
                <a:cs typeface="Arial"/>
              </a:rPr>
              <a:t>&amp;</a:t>
            </a:r>
            <a:r>
              <a:rPr sz="1038" spc="-13" dirty="0">
                <a:cs typeface="Arial"/>
              </a:rPr>
              <a:t> </a:t>
            </a:r>
            <a:r>
              <a:rPr sz="1038" dirty="0">
                <a:cs typeface="Arial"/>
              </a:rPr>
              <a:t>Natalie</a:t>
            </a:r>
            <a:r>
              <a:rPr sz="1038" spc="-39" dirty="0">
                <a:cs typeface="Arial"/>
              </a:rPr>
              <a:t> </a:t>
            </a:r>
            <a:r>
              <a:rPr sz="1038" dirty="0">
                <a:cs typeface="Arial"/>
              </a:rPr>
              <a:t>Edwards(2023)</a:t>
            </a:r>
            <a:r>
              <a:rPr sz="1038" spc="-35" dirty="0">
                <a:cs typeface="Arial"/>
              </a:rPr>
              <a:t> </a:t>
            </a:r>
            <a:r>
              <a:rPr sz="1038" dirty="0">
                <a:cs typeface="Arial"/>
              </a:rPr>
              <a:t>Productivity</a:t>
            </a:r>
            <a:r>
              <a:rPr sz="1038" spc="-35" dirty="0">
                <a:cs typeface="Arial"/>
              </a:rPr>
              <a:t> </a:t>
            </a:r>
            <a:r>
              <a:rPr sz="1038" dirty="0">
                <a:cs typeface="Arial"/>
              </a:rPr>
              <a:t>loss</a:t>
            </a:r>
            <a:r>
              <a:rPr sz="1038" spc="-22" dirty="0">
                <a:cs typeface="Arial"/>
              </a:rPr>
              <a:t> </a:t>
            </a:r>
            <a:r>
              <a:rPr sz="1038" dirty="0">
                <a:cs typeface="Arial"/>
              </a:rPr>
              <a:t>and</a:t>
            </a:r>
            <a:r>
              <a:rPr sz="1038" spc="-30" dirty="0">
                <a:cs typeface="Arial"/>
              </a:rPr>
              <a:t> </a:t>
            </a:r>
            <a:r>
              <a:rPr sz="1038" dirty="0">
                <a:cs typeface="Arial"/>
              </a:rPr>
              <a:t>productivity</a:t>
            </a:r>
            <a:r>
              <a:rPr sz="1038" spc="-26" dirty="0">
                <a:cs typeface="Arial"/>
              </a:rPr>
              <a:t> </a:t>
            </a:r>
            <a:r>
              <a:rPr sz="1038" dirty="0">
                <a:cs typeface="Arial"/>
              </a:rPr>
              <a:t>loss</a:t>
            </a:r>
            <a:r>
              <a:rPr sz="1038" spc="-22" dirty="0">
                <a:cs typeface="Arial"/>
              </a:rPr>
              <a:t> </a:t>
            </a:r>
            <a:r>
              <a:rPr sz="1038" dirty="0">
                <a:cs typeface="Arial"/>
              </a:rPr>
              <a:t>costs</a:t>
            </a:r>
            <a:r>
              <a:rPr sz="1038" spc="-22" dirty="0">
                <a:cs typeface="Arial"/>
              </a:rPr>
              <a:t> </a:t>
            </a:r>
            <a:r>
              <a:rPr sz="1038" dirty="0">
                <a:cs typeface="Arial"/>
              </a:rPr>
              <a:t>to</a:t>
            </a:r>
            <a:r>
              <a:rPr sz="1038" spc="-9" dirty="0">
                <a:cs typeface="Arial"/>
              </a:rPr>
              <a:t> </a:t>
            </a:r>
            <a:r>
              <a:rPr sz="1038" dirty="0">
                <a:cs typeface="Arial"/>
              </a:rPr>
              <a:t>United</a:t>
            </a:r>
            <a:r>
              <a:rPr sz="1038" spc="-35" dirty="0">
                <a:cs typeface="Arial"/>
              </a:rPr>
              <a:t> </a:t>
            </a:r>
            <a:r>
              <a:rPr sz="1038" dirty="0">
                <a:cs typeface="Arial"/>
              </a:rPr>
              <a:t>States</a:t>
            </a:r>
            <a:r>
              <a:rPr sz="1038" spc="-22" dirty="0">
                <a:cs typeface="Arial"/>
              </a:rPr>
              <a:t> </a:t>
            </a:r>
            <a:r>
              <a:rPr sz="1038" dirty="0">
                <a:cs typeface="Arial"/>
              </a:rPr>
              <a:t>employers</a:t>
            </a:r>
            <a:r>
              <a:rPr sz="1038" spc="-48" dirty="0">
                <a:cs typeface="Arial"/>
              </a:rPr>
              <a:t> </a:t>
            </a:r>
            <a:r>
              <a:rPr sz="1038" dirty="0">
                <a:cs typeface="Arial"/>
              </a:rPr>
              <a:t>due</a:t>
            </a:r>
            <a:r>
              <a:rPr sz="1038" spc="22" dirty="0">
                <a:cs typeface="Arial"/>
              </a:rPr>
              <a:t> </a:t>
            </a:r>
            <a:r>
              <a:rPr sz="1038" dirty="0">
                <a:cs typeface="Arial"/>
              </a:rPr>
              <a:t>to</a:t>
            </a:r>
            <a:r>
              <a:rPr sz="1038" spc="-17" dirty="0">
                <a:cs typeface="Arial"/>
              </a:rPr>
              <a:t> </a:t>
            </a:r>
            <a:r>
              <a:rPr sz="1038" spc="-9" dirty="0">
                <a:cs typeface="Arial"/>
              </a:rPr>
              <a:t>priority </a:t>
            </a:r>
            <a:r>
              <a:rPr sz="1038" dirty="0">
                <a:cs typeface="Arial"/>
              </a:rPr>
              <a:t>conditions:</a:t>
            </a:r>
            <a:r>
              <a:rPr sz="1038" spc="-43" dirty="0">
                <a:cs typeface="Arial"/>
              </a:rPr>
              <a:t> </a:t>
            </a:r>
            <a:r>
              <a:rPr sz="1038" dirty="0">
                <a:cs typeface="Arial"/>
              </a:rPr>
              <a:t>a</a:t>
            </a:r>
            <a:r>
              <a:rPr sz="1038" spc="-26" dirty="0">
                <a:cs typeface="Arial"/>
              </a:rPr>
              <a:t> </a:t>
            </a:r>
            <a:r>
              <a:rPr sz="1038" dirty="0">
                <a:cs typeface="Arial"/>
              </a:rPr>
              <a:t>systematic</a:t>
            </a:r>
            <a:r>
              <a:rPr sz="1038" spc="-13" dirty="0">
                <a:cs typeface="Arial"/>
              </a:rPr>
              <a:t> </a:t>
            </a:r>
            <a:r>
              <a:rPr sz="1038" dirty="0">
                <a:cs typeface="Arial"/>
              </a:rPr>
              <a:t>review,</a:t>
            </a:r>
            <a:r>
              <a:rPr sz="1038" spc="-13" dirty="0">
                <a:cs typeface="Arial"/>
              </a:rPr>
              <a:t> </a:t>
            </a:r>
            <a:r>
              <a:rPr sz="1038" dirty="0">
                <a:cs typeface="Arial"/>
              </a:rPr>
              <a:t>Journal</a:t>
            </a:r>
            <a:r>
              <a:rPr sz="1038" spc="-48" dirty="0">
                <a:cs typeface="Arial"/>
              </a:rPr>
              <a:t> </a:t>
            </a:r>
            <a:r>
              <a:rPr sz="1038" dirty="0">
                <a:cs typeface="Arial"/>
              </a:rPr>
              <a:t>of</a:t>
            </a:r>
            <a:r>
              <a:rPr sz="1038" spc="-17" dirty="0">
                <a:cs typeface="Arial"/>
              </a:rPr>
              <a:t> </a:t>
            </a:r>
            <a:r>
              <a:rPr sz="1038" dirty="0">
                <a:cs typeface="Arial"/>
              </a:rPr>
              <a:t>Medical</a:t>
            </a:r>
            <a:r>
              <a:rPr sz="1038" spc="-35" dirty="0">
                <a:cs typeface="Arial"/>
              </a:rPr>
              <a:t> </a:t>
            </a:r>
            <a:r>
              <a:rPr sz="1038" dirty="0">
                <a:cs typeface="Arial"/>
              </a:rPr>
              <a:t>Economics,</a:t>
            </a:r>
            <a:r>
              <a:rPr sz="1038" spc="-43" dirty="0">
                <a:cs typeface="Arial"/>
              </a:rPr>
              <a:t> </a:t>
            </a:r>
            <a:r>
              <a:rPr sz="1038" dirty="0">
                <a:cs typeface="Arial"/>
              </a:rPr>
              <a:t>26:1,</a:t>
            </a:r>
            <a:r>
              <a:rPr sz="1038" spc="-30" dirty="0">
                <a:cs typeface="Arial"/>
              </a:rPr>
              <a:t> </a:t>
            </a:r>
            <a:r>
              <a:rPr sz="1038" dirty="0">
                <a:cs typeface="Arial"/>
              </a:rPr>
              <a:t>262-270</a:t>
            </a:r>
            <a:r>
              <a:rPr sz="1038" spc="-52" dirty="0">
                <a:cs typeface="Arial"/>
              </a:rPr>
              <a:t> </a:t>
            </a:r>
            <a:r>
              <a:rPr sz="1038" spc="-9" dirty="0">
                <a:cs typeface="Arial"/>
              </a:rPr>
              <a:t>DO10.1080/13696998.2023.2172282</a:t>
            </a:r>
            <a:endParaRPr sz="1038" dirty="0">
              <a:cs typeface="Arial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3C4C8C8-EA5A-BD40-7651-E6A6AA0DD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БОЛЕЗНИ И СОСТОЯНИЯ В НАИБОЛЬШЕЙ СТЕПЕНИ АССОЦИИРОВАННЫЕ С ПОТЕРЕЙ ПРОИЗВОДИТЕЛЬНОСТИ ТРУДА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364B80-A372-2999-FCF6-CA2BEDF44754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D9B82656-4E66-A622-10E4-4DBAB092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ПРЕЗЕНТЕИЗМ И АБСЕНТЕИЗМ – ПОТЕРИ ДЛЯ РАБОТОДАТЕЛЯ И ВЛИЯНИЕ НА ЗДОРОВЬЕ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ED2ABD4-74A1-CDC8-A94F-D52248B4E9BF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26B16B-C41B-62EF-0725-067B5E713551}"/>
              </a:ext>
            </a:extLst>
          </p:cNvPr>
          <p:cNvSpPr txBox="1"/>
          <p:nvPr/>
        </p:nvSpPr>
        <p:spPr>
          <a:xfrm>
            <a:off x="424069" y="1439393"/>
            <a:ext cx="4361062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Абсентеизм</a:t>
            </a:r>
            <a:r>
              <a:rPr lang="ru-RU" sz="2400" dirty="0"/>
              <a:t> — отсутствие сотрудника на рабочем месте с различными причинами: болезнь, личные обстоятельства, лень, нежелание работать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Презентеизм</a:t>
            </a:r>
            <a:r>
              <a:rPr lang="ru-RU" sz="2400" dirty="0"/>
              <a:t> — когда сотрудник приходит на работу больным и работает менее эффективно. (сотрудник на рабочем месте, но продуктивность снижена)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98C5B-CF24-9F2D-9E57-A932BBE7F440}"/>
              </a:ext>
            </a:extLst>
          </p:cNvPr>
          <p:cNvSpPr txBox="1"/>
          <p:nvPr/>
        </p:nvSpPr>
        <p:spPr>
          <a:xfrm>
            <a:off x="4881383" y="1439393"/>
            <a:ext cx="679268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Исследования показывают, что </a:t>
            </a:r>
            <a:r>
              <a:rPr lang="ru-RU" b="1" dirty="0" err="1"/>
              <a:t>презентеизм</a:t>
            </a:r>
            <a:r>
              <a:rPr lang="ru-RU" b="1" dirty="0"/>
              <a:t> часто даёт большую долю общих затрат на продуктивность</a:t>
            </a:r>
            <a:r>
              <a:rPr lang="ru-RU" dirty="0"/>
              <a:t> (в некоторых оценках 60–70% затрат, особенно при ментальных и хронических заболеваниях)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Сотрудники, приходящие на работу больными, замедляют своё восстановление и увеличивают риск рецидива/хронизации болезни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Презентеизм</a:t>
            </a:r>
            <a:r>
              <a:rPr lang="ru-RU" dirty="0"/>
              <a:t> способствует передаче инфекций на рабочем месте, что вызывает дополнительный рост и абсентеизма у коллег и ещё большие потери для компании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41E5F-05E8-5AB0-5360-CED04256E9AB}"/>
              </a:ext>
            </a:extLst>
          </p:cNvPr>
          <p:cNvSpPr txBox="1"/>
          <p:nvPr/>
        </p:nvSpPr>
        <p:spPr>
          <a:xfrm>
            <a:off x="469854" y="908463"/>
            <a:ext cx="42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694E3F-A5F2-10FD-D7B6-5C804D6C2DB3}"/>
              </a:ext>
            </a:extLst>
          </p:cNvPr>
          <p:cNvSpPr txBox="1"/>
          <p:nvPr/>
        </p:nvSpPr>
        <p:spPr>
          <a:xfrm>
            <a:off x="6142980" y="908463"/>
            <a:ext cx="42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Масштабы потерь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DDDF4-5F05-7606-7C93-601A68281962}"/>
              </a:ext>
            </a:extLst>
          </p:cNvPr>
          <p:cNvSpPr txBox="1"/>
          <p:nvPr/>
        </p:nvSpPr>
        <p:spPr>
          <a:xfrm>
            <a:off x="5421086" y="4250951"/>
            <a:ext cx="57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работодателя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35D77-D86B-FEFE-D42E-6792CE1D82BB}"/>
              </a:ext>
            </a:extLst>
          </p:cNvPr>
          <p:cNvSpPr txBox="1"/>
          <p:nvPr/>
        </p:nvSpPr>
        <p:spPr>
          <a:xfrm>
            <a:off x="4881383" y="4774171"/>
            <a:ext cx="67926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Инвестировать в профилактику — это окупается за счёт уменьшения и абсентеизма, и </a:t>
            </a:r>
            <a:r>
              <a:rPr lang="ru-RU" dirty="0" err="1"/>
              <a:t>презентеизма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Обучать менеджеров распознавать признаки выгорания/болезни и поддерживать культуру, где отдых при болезни одобрен и нормален.</a:t>
            </a:r>
          </a:p>
        </p:txBody>
      </p:sp>
    </p:spTree>
    <p:extLst>
      <p:ext uri="{BB962C8B-B14F-4D97-AF65-F5344CB8AC3E}">
        <p14:creationId xmlns:p14="http://schemas.microsoft.com/office/powerpoint/2010/main" val="204696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98" y="1128231"/>
            <a:ext cx="9871401" cy="5551969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CE9D6A72-30CD-2024-8100-34FBD817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ФЕДЕРАЛЬНЫЙ ПРОЕКТ «ЗДОРОВЬЕ ДЛЯ КАЖДОГО»</a:t>
            </a:r>
          </a:p>
          <a:p>
            <a:pPr algn="ctr">
              <a:lnSpc>
                <a:spcPct val="93000"/>
              </a:lnSpc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НАЦИОНАЛЬНОГО ПРОЕКТА «ПРОДОЛЖИТЕЛЬНАЯ И АКТИВНАЯ ЖИЗНЬ»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ACABAC7-97F3-AB09-FCEB-72A54B1EFEEA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47583" y="664698"/>
            <a:ext cx="6096831" cy="5528604"/>
            <a:chOff x="2386808" y="768095"/>
            <a:chExt cx="7045228" cy="63886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808" y="768095"/>
              <a:ext cx="6853427" cy="26517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7208" y="3102864"/>
              <a:ext cx="6624828" cy="4053840"/>
            </a:xfrm>
            <a:prstGeom prst="rect">
              <a:avLst/>
            </a:prstGeom>
          </p:spPr>
        </p:pic>
      </p:grpSp>
      <p:sp>
        <p:nvSpPr>
          <p:cNvPr id="8" name="Text Box 8">
            <a:extLst>
              <a:ext uri="{FF2B5EF4-FFF2-40B4-BE49-F238E27FC236}">
                <a16:creationId xmlns:a16="http://schemas.microsoft.com/office/drawing/2014/main" id="{E5422FB0-E99B-AC22-BB73-AC06F89C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АРГУМЕНТЫ ДЛЯ РАБОТОДАТЕЛЯ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D2330BA-EE87-B241-1587-EF7B85324F6C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9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24069" y="-163151"/>
            <a:ext cx="11343861" cy="12913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СТРУКТУРА КОРПОРАТИВНЫХ ПРОГРАММ</a:t>
            </a:r>
            <a:b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(ДАННЫЕ НА 20.11.2025)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A36876-8C2A-2BFA-3927-0C5B8450D6FB}"/>
              </a:ext>
            </a:extLst>
          </p:cNvPr>
          <p:cNvCxnSpPr>
            <a:cxnSpLocks/>
          </p:cNvCxnSpPr>
          <p:nvPr/>
        </p:nvCxnSpPr>
        <p:spPr>
          <a:xfrm flipV="1">
            <a:off x="0" y="971215"/>
            <a:ext cx="12192000" cy="38100"/>
          </a:xfrm>
          <a:prstGeom prst="line">
            <a:avLst/>
          </a:prstGeom>
          <a:ln w="698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3123DBFA-3C84-FD0E-5781-4123E3520E30}"/>
              </a:ext>
            </a:extLst>
          </p:cNvPr>
          <p:cNvGraphicFramePr>
            <a:graphicFrameLocks/>
          </p:cNvGraphicFramePr>
          <p:nvPr/>
        </p:nvGraphicFramePr>
        <p:xfrm>
          <a:off x="1564886" y="1015487"/>
          <a:ext cx="9062225" cy="5130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903">
                  <a:extLst>
                    <a:ext uri="{9D8B030D-6E8A-4147-A177-3AD203B41FA5}">
                      <a16:colId xmlns:a16="http://schemas.microsoft.com/office/drawing/2014/main" val="4055616360"/>
                    </a:ext>
                  </a:extLst>
                </a:gridCol>
                <a:gridCol w="843101">
                  <a:extLst>
                    <a:ext uri="{9D8B030D-6E8A-4147-A177-3AD203B41FA5}">
                      <a16:colId xmlns:a16="http://schemas.microsoft.com/office/drawing/2014/main" val="818263650"/>
                    </a:ext>
                  </a:extLst>
                </a:gridCol>
                <a:gridCol w="722525">
                  <a:extLst>
                    <a:ext uri="{9D8B030D-6E8A-4147-A177-3AD203B41FA5}">
                      <a16:colId xmlns:a16="http://schemas.microsoft.com/office/drawing/2014/main" val="2386129644"/>
                    </a:ext>
                  </a:extLst>
                </a:gridCol>
                <a:gridCol w="652575">
                  <a:extLst>
                    <a:ext uri="{9D8B030D-6E8A-4147-A177-3AD203B41FA5}">
                      <a16:colId xmlns:a16="http://schemas.microsoft.com/office/drawing/2014/main" val="1771328237"/>
                    </a:ext>
                  </a:extLst>
                </a:gridCol>
                <a:gridCol w="652575">
                  <a:extLst>
                    <a:ext uri="{9D8B030D-6E8A-4147-A177-3AD203B41FA5}">
                      <a16:colId xmlns:a16="http://schemas.microsoft.com/office/drawing/2014/main" val="2880332121"/>
                    </a:ext>
                  </a:extLst>
                </a:gridCol>
                <a:gridCol w="652575">
                  <a:extLst>
                    <a:ext uri="{9D8B030D-6E8A-4147-A177-3AD203B41FA5}">
                      <a16:colId xmlns:a16="http://schemas.microsoft.com/office/drawing/2014/main" val="2771776670"/>
                    </a:ext>
                  </a:extLst>
                </a:gridCol>
                <a:gridCol w="652575">
                  <a:extLst>
                    <a:ext uri="{9D8B030D-6E8A-4147-A177-3AD203B41FA5}">
                      <a16:colId xmlns:a16="http://schemas.microsoft.com/office/drawing/2014/main" val="781746348"/>
                    </a:ext>
                  </a:extLst>
                </a:gridCol>
                <a:gridCol w="652575">
                  <a:extLst>
                    <a:ext uri="{9D8B030D-6E8A-4147-A177-3AD203B41FA5}">
                      <a16:colId xmlns:a16="http://schemas.microsoft.com/office/drawing/2014/main" val="2236134484"/>
                    </a:ext>
                  </a:extLst>
                </a:gridCol>
                <a:gridCol w="474935">
                  <a:extLst>
                    <a:ext uri="{9D8B030D-6E8A-4147-A177-3AD203B41FA5}">
                      <a16:colId xmlns:a16="http://schemas.microsoft.com/office/drawing/2014/main" val="2289279034"/>
                    </a:ext>
                  </a:extLst>
                </a:gridCol>
                <a:gridCol w="570658">
                  <a:extLst>
                    <a:ext uri="{9D8B030D-6E8A-4147-A177-3AD203B41FA5}">
                      <a16:colId xmlns:a16="http://schemas.microsoft.com/office/drawing/2014/main" val="1208918534"/>
                    </a:ext>
                  </a:extLst>
                </a:gridCol>
                <a:gridCol w="570658">
                  <a:extLst>
                    <a:ext uri="{9D8B030D-6E8A-4147-A177-3AD203B41FA5}">
                      <a16:colId xmlns:a16="http://schemas.microsoft.com/office/drawing/2014/main" val="1391337380"/>
                    </a:ext>
                  </a:extLst>
                </a:gridCol>
                <a:gridCol w="534570">
                  <a:extLst>
                    <a:ext uri="{9D8B030D-6E8A-4147-A177-3AD203B41FA5}">
                      <a16:colId xmlns:a16="http://schemas.microsoft.com/office/drawing/2014/main" val="467794942"/>
                    </a:ext>
                  </a:extLst>
                </a:gridCol>
              </a:tblGrid>
              <a:tr h="979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Наименование субъекта Российской Федерации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9" marR="98709" marT="49354" marB="49354" anchor="ctr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Количество предприятий, в которых внедрены корпоративные программы, в том числе по сферам деятельности предприятия (ед.)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9" marR="98709" marT="49354" marB="4935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345450"/>
                  </a:ext>
                </a:extLst>
              </a:tr>
              <a:tr h="2734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ВСЕГО, в том числе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здравоохранение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образование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промышленность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транспорт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сельское хозяйство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бытовые предприятия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торговля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экономика и финансы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государственное и муниципальное управление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иное 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vert="vert270" anchor="ctr"/>
                </a:tc>
                <a:extLst>
                  <a:ext uri="{0D108BD9-81ED-4DB2-BD59-A6C34878D82A}">
                    <a16:rowId xmlns:a16="http://schemas.microsoft.com/office/drawing/2014/main" val="2974714352"/>
                  </a:ext>
                </a:extLst>
              </a:tr>
              <a:tr h="570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3.1.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3.2.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3.3.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3.4.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3.5.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3.6.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3.7.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3.8.</a:t>
                      </a:r>
                      <a:endParaRPr lang="ru-RU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3.9.</a:t>
                      </a:r>
                      <a:endParaRPr lang="ru-RU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3.10.</a:t>
                      </a:r>
                      <a:endParaRPr lang="ru-RU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extLst>
                  <a:ext uri="{0D108BD9-81ED-4DB2-BD59-A6C34878D82A}">
                    <a16:rowId xmlns:a16="http://schemas.microsoft.com/office/drawing/2014/main" val="2379971818"/>
                  </a:ext>
                </a:extLst>
              </a:tr>
              <a:tr h="844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Республика Коми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31" marR="74031" marT="0" marB="0" anchor="ctr"/>
                </a:tc>
                <a:extLst>
                  <a:ext uri="{0D108BD9-81ED-4DB2-BD59-A6C34878D82A}">
                    <a16:rowId xmlns:a16="http://schemas.microsoft.com/office/drawing/2014/main" val="2935926664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A718AE-7F24-012C-6E5C-2591AE6FCC7D}"/>
              </a:ext>
            </a:extLst>
          </p:cNvPr>
          <p:cNvSpPr/>
          <p:nvPr/>
        </p:nvSpPr>
        <p:spPr>
          <a:xfrm>
            <a:off x="802104" y="6264708"/>
            <a:ext cx="10587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* </a:t>
            </a:r>
            <a:r>
              <a:rPr lang="ru-RU" sz="1400" b="1" dirty="0"/>
              <a:t>3.10 Иное: 183 - спортивные учреждения, учреждения культуры, социальной защиты, СМИ и др.   </a:t>
            </a:r>
            <a:br>
              <a:rPr lang="ru-RU" sz="1400" b="1" dirty="0"/>
            </a:b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7440193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7767</TotalTime>
  <Words>1969</Words>
  <Application>Microsoft Office PowerPoint</Application>
  <PresentationFormat>Широкоэкранный</PresentationFormat>
  <Paragraphs>390</Paragraphs>
  <Slides>28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Microsoft YaHei</vt:lpstr>
      <vt:lpstr>Arial</vt:lpstr>
      <vt:lpstr>Calibri</vt:lpstr>
      <vt:lpstr>Cambria</vt:lpstr>
      <vt:lpstr>Century</vt:lpstr>
      <vt:lpstr>Franklin Gothic Demi Cond</vt:lpstr>
      <vt:lpstr>Franklin Gothic Medium</vt:lpstr>
      <vt:lpstr>Lucida Sans Unicode</vt:lpstr>
      <vt:lpstr>quote-cjk-patch</vt:lpstr>
      <vt:lpstr>Times New Roman</vt:lpstr>
      <vt:lpstr>Wingdings 3</vt:lpstr>
      <vt:lpstr>1_Тема Office</vt:lpstr>
      <vt:lpstr>Презентация PowerPoint</vt:lpstr>
      <vt:lpstr>Презентация PowerPoint</vt:lpstr>
      <vt:lpstr>Презентация PowerPoint</vt:lpstr>
      <vt:lpstr>Целесообразность инвестиций в здоровье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GlBuh</cp:lastModifiedBy>
  <cp:revision>418</cp:revision>
  <dcterms:created xsi:type="dcterms:W3CDTF">2024-09-24T08:43:13Z</dcterms:created>
  <dcterms:modified xsi:type="dcterms:W3CDTF">2025-12-03T08:20:08Z</dcterms:modified>
</cp:coreProperties>
</file>