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4" r:id="rId2"/>
    <p:sldId id="1883" r:id="rId3"/>
    <p:sldId id="1870" r:id="rId4"/>
    <p:sldId id="1882" r:id="rId5"/>
    <p:sldId id="1873" r:id="rId6"/>
    <p:sldId id="1874" r:id="rId7"/>
    <p:sldId id="1875" r:id="rId8"/>
    <p:sldId id="1880" r:id="rId9"/>
    <p:sldId id="1879" r:id="rId10"/>
    <p:sldId id="1885" r:id="rId11"/>
  </p:sldIdLst>
  <p:sldSz cx="20104100" cy="11309350"/>
  <p:notesSz cx="6797675" cy="9929813"/>
  <p:embeddedFontLst>
    <p:embeddedFont>
      <p:font typeface="Montserrat Medium" panose="020B0604020202020204" charset="-52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 SemiBold" panose="020B0604020202020204" charset="-52"/>
      <p:regular r:id="rId20"/>
      <p:bold r:id="rId21"/>
      <p:italic r:id="rId22"/>
      <p:bold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9E5"/>
    <a:srgbClr val="CDE8EF"/>
    <a:srgbClr val="202A76"/>
    <a:srgbClr val="283592"/>
    <a:srgbClr val="111111"/>
    <a:srgbClr val="A79DA0"/>
    <a:srgbClr val="B9EEF9"/>
    <a:srgbClr val="595DF1"/>
    <a:srgbClr val="D8673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116" autoAdjust="0"/>
  </p:normalViewPr>
  <p:slideViewPr>
    <p:cSldViewPr>
      <p:cViewPr varScale="1">
        <p:scale>
          <a:sx n="62" d="100"/>
          <a:sy n="62" d="100"/>
        </p:scale>
        <p:origin x="90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количество НС</c:v>
                </c:pt>
              </c:strCache>
            </c:strRef>
          </c:tx>
          <c:spPr>
            <a:solidFill>
              <a:schemeClr val="accent5">
                <a:tint val="77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137081434280498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50-42F0-B67D-AD58E88A29ED}"/>
                </c:ext>
              </c:extLst>
            </c:dLbl>
            <c:dLbl>
              <c:idx val="1"/>
              <c:layout>
                <c:manualLayout>
                  <c:x val="-1.8951358652000304E-3"/>
                  <c:y val="0.105180032670946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50-42F0-B67D-AD58E88A29ED}"/>
                </c:ext>
              </c:extLst>
            </c:dLbl>
            <c:dLbl>
              <c:idx val="2"/>
              <c:layout>
                <c:manualLayout>
                  <c:x val="-3.7902717304002E-3"/>
                  <c:y val="0.1094440880494979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950-42F0-B67D-AD58E88A29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</c:v>
                </c:pt>
                <c:pt idx="1">
                  <c:v>35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50-42F0-B67D-AD58E88A29E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НС в организациях КСПП</c:v>
                </c:pt>
              </c:strCache>
            </c:strRef>
          </c:tx>
          <c:spPr>
            <a:solidFill>
              <a:schemeClr val="accent5">
                <a:shade val="76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8951358652000304E-3"/>
                  <c:y val="7.10675896425310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950-42F0-B67D-AD58E88A29ED}"/>
                </c:ext>
              </c:extLst>
            </c:dLbl>
            <c:dLbl>
              <c:idx val="1"/>
              <c:layout>
                <c:manualLayout>
                  <c:x val="0"/>
                  <c:y val="9.23878665352903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950-42F0-B67D-AD58E88A29ED}"/>
                </c:ext>
              </c:extLst>
            </c:dLbl>
            <c:dLbl>
              <c:idx val="2"/>
              <c:layout>
                <c:manualLayout>
                  <c:x val="0"/>
                  <c:y val="8.38597557781866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950-42F0-B67D-AD58E88A29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</c:v>
                </c:pt>
                <c:pt idx="1">
                  <c:v>6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950-42F0-B67D-AD58E88A29E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330422712"/>
        <c:axId val="330424024"/>
      </c:barChart>
      <c:catAx>
        <c:axId val="330422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0424024"/>
        <c:crosses val="autoZero"/>
        <c:auto val="1"/>
        <c:lblAlgn val="ctr"/>
        <c:lblOffset val="100"/>
        <c:noMultiLvlLbl val="0"/>
      </c:catAx>
      <c:valAx>
        <c:axId val="330424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0422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203" cy="498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386" y="1"/>
            <a:ext cx="2946202" cy="498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69448-F614-4621-B711-109510F57318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1236"/>
            <a:ext cx="2946203" cy="49857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386" y="9431236"/>
            <a:ext cx="2946202" cy="49857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D6995-E685-468A-B5D5-C6232EF8E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736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802" cy="497606"/>
          </a:xfrm>
          <a:prstGeom prst="rect">
            <a:avLst/>
          </a:prstGeom>
        </p:spPr>
        <p:txBody>
          <a:bodyPr vert="horz" lIns="48683" tIns="24341" rIns="48683" bIns="24341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263" y="2"/>
            <a:ext cx="2945802" cy="497606"/>
          </a:xfrm>
          <a:prstGeom prst="rect">
            <a:avLst/>
          </a:prstGeom>
        </p:spPr>
        <p:txBody>
          <a:bodyPr vert="horz" lIns="48683" tIns="24341" rIns="48683" bIns="24341" rtlCol="0"/>
          <a:lstStyle>
            <a:lvl1pPr algn="r">
              <a:defRPr sz="600"/>
            </a:lvl1pPr>
          </a:lstStyle>
          <a:p>
            <a:fld id="{9537CB7D-8580-460F-A0E3-DD00EFF5F4F5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83" tIns="24341" rIns="48683" bIns="2434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554" y="4778133"/>
            <a:ext cx="5438570" cy="3911153"/>
          </a:xfrm>
          <a:prstGeom prst="rect">
            <a:avLst/>
          </a:prstGeom>
        </p:spPr>
        <p:txBody>
          <a:bodyPr vert="horz" lIns="48683" tIns="24341" rIns="48683" bIns="2434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2209"/>
            <a:ext cx="2945802" cy="497606"/>
          </a:xfrm>
          <a:prstGeom prst="rect">
            <a:avLst/>
          </a:prstGeom>
        </p:spPr>
        <p:txBody>
          <a:bodyPr vert="horz" lIns="48683" tIns="24341" rIns="48683" bIns="24341" rtlCol="0" anchor="b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263" y="9432209"/>
            <a:ext cx="2945802" cy="497606"/>
          </a:xfrm>
          <a:prstGeom prst="rect">
            <a:avLst/>
          </a:prstGeom>
        </p:spPr>
        <p:txBody>
          <a:bodyPr vert="horz" lIns="48683" tIns="24341" rIns="48683" bIns="24341" rtlCol="0" anchor="b"/>
          <a:lstStyle>
            <a:lvl1pPr algn="r">
              <a:defRPr sz="600"/>
            </a:lvl1pPr>
          </a:lstStyle>
          <a:p>
            <a:fld id="{238474F7-7857-487D-9143-6D3DAB914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566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kot.rosmintrud.ru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474F7-7857-487D-9143-6D3DAB914CB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833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Деятельность организации в сфере охраны труда должна соответствовать</a:t>
            </a:r>
            <a:r>
              <a:rPr lang="ru-RU" baseline="0" dirty="0" smtClean="0"/>
              <a:t> государственным нормативным требованиям, которые содержатся в большом количестве документов. Несоблюдение этих требований влечет административную ответственность. При этом есть широкий круг вопросов, которые отданы на откуп работодателю, т.е. он самостоятельно принимает решения, например, о методах проведения ОПР и т.д.</a:t>
            </a:r>
          </a:p>
          <a:p>
            <a:r>
              <a:rPr lang="ru-RU" baseline="0" dirty="0" smtClean="0"/>
              <a:t>Цель всех наших мероприятий – показать возможные пути решения тех или иных вопросов по организации процессов по охране труда, дать возможность специалистам поделиться и обменяться опытом.</a:t>
            </a:r>
          </a:p>
          <a:p>
            <a:r>
              <a:rPr lang="ru-RU" baseline="0" dirty="0" smtClean="0"/>
              <a:t>Поэтому призываю активнее участвовать в мероприятиях Министерства, направлять ваших специалистов служб охраны труда. </a:t>
            </a:r>
            <a:endParaRPr lang="ru-RU" dirty="0" smtClean="0"/>
          </a:p>
          <a:p>
            <a:endParaRPr lang="ru-RU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474F7-7857-487D-9143-6D3DAB914CB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838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целью профилактики производственного травматизма проводятся следующие мероприятия: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1.  Участие представителей Министерства в расследовании несчастных случаев на производстве (во всех муниципальных образованиях республики). 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2. Деятельность рабочей группы по охране труда при Республиканской трехсторонней комиссии по регулированию социально-трудовых отношений: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заслушивание организаций, допустивших НС на производстве, а также презентация передовых практик предприятий.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3. Анализ производственного травматизма и выработка рекомендации по недопущению несчастных случаев.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474F7-7857-487D-9143-6D3DAB914CB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69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Справочно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2022 году – в 3 организациях 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КСПП произошли 3 НС (тяж/</a:t>
            </a:r>
            <a:r>
              <a:rPr lang="ru-RU" sz="12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смерт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связанные с производством) – </a:t>
            </a:r>
            <a:r>
              <a:rPr lang="ru-RU" sz="12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Россети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Воркутауголь, Региональный оператор Севера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2023 году – в 6 организациях 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КСПП произошли 6 НС (тяж/</a:t>
            </a:r>
            <a:r>
              <a:rPr lang="ru-RU" sz="12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смерт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связанные с производством) – </a:t>
            </a:r>
            <a:r>
              <a:rPr lang="ru-RU" sz="12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Россети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Комистроймост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Лузалес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СЛПК, </a:t>
            </a:r>
            <a:r>
              <a:rPr lang="ru-RU" sz="12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Зеленецкая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птицефабрика, Комиавиатранс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По состоянию на 01.10.2024 году – в 5 организациях 6 НС – Воркутауголь, </a:t>
            </a:r>
            <a:r>
              <a:rPr lang="ru-RU" sz="12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Лузалес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СЛВЗ, </a:t>
            </a:r>
            <a:r>
              <a:rPr lang="ru-RU" sz="12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Комитекс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Выльгортская </a:t>
            </a:r>
            <a:r>
              <a:rPr lang="ru-RU" sz="1200" baseline="0" smtClean="0">
                <a:latin typeface="Arial" panose="020B0604020202020204" pitchFamily="34" charset="0"/>
                <a:cs typeface="Arial" panose="020B0604020202020204" pitchFamily="34" charset="0"/>
              </a:rPr>
              <a:t>сапоговаляльная фабрика</a:t>
            </a:r>
            <a:endParaRPr lang="ru-RU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С учетом того, что год еще не окончен наблюдается рост травматизма.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474F7-7857-487D-9143-6D3DAB914CB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3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Основная задача координаторов -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оказание адресной помощи работодателям по улучшению условий и охраны труда – фактический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выход в организацию, ознакомление с документами по охране труда, доведение до работ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одателя информации об имеющихся нарушениях трудового законодательства (при наличии), о мероприятиях по устранению выявленных нарушений, рекомендации по улучшению условий и охраны труда.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Помимо сбора информации по охране труда и выдачи рекомендаций работодателям координаторы по охране труда принимают участие в расследовании несчастных случаев на производстве. Также в случае необходимости всегда можно связаться с координатором для получения консультации по вопросам охраны труда.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474F7-7857-487D-9143-6D3DAB914CB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034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Министерством проводятся республиканские конкурсы</a:t>
            </a:r>
            <a:r>
              <a:rPr lang="ru-RU" baseline="0" dirty="0" smtClean="0"/>
              <a:t> по охране труда:</a:t>
            </a: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 детского рисунка «Охрана труда глазами детей»</a:t>
            </a: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 «Лучший специалист по охране труда»</a:t>
            </a: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Смотр-конкурс на лучшее состояние условий и охраны труда в организации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474F7-7857-487D-9143-6D3DAB914CB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661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целях привлечения внимания подрастающего поколения к сохранению жизни и здоровья, в том числе в процессе трудовой деятельности проводятся следующие мероприятия:</a:t>
            </a:r>
          </a:p>
          <a:p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игровые турниры;</a:t>
            </a:r>
          </a:p>
          <a:p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мастер-классы по правилам электробезопасности, оказанию первой помощи;</a:t>
            </a:r>
          </a:p>
          <a:p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Тренинги «Знакомство с профессией специалист по охране труда»</a:t>
            </a:r>
          </a:p>
          <a:p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</a:t>
            </a:r>
            <a:r>
              <a:rPr lang="ru-RU" sz="1200" b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квизы</a:t>
            </a:r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охране труда;</a:t>
            </a:r>
          </a:p>
          <a:p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5) дни безопасности с привлечением организаций. С детьми проводятся различные игры (в том числе игра по станциям), викторины, мастер-классы, направленные на формирование культуры безопасного поведения молодёжи.</a:t>
            </a:r>
          </a:p>
          <a:p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6) выпуск тематического детского журнала «Радуга», посвященного охране труда.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474F7-7857-487D-9143-6D3DAB914CB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201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форума 2023 года было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организовано обсуждение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актуальных вопросов в сфере охраны труда, работали тематические и консультационные площадки. Участники делились передовым опытом в сфере охраны труда. Организовано проведение различных мастер-классов. Традиционно работала выставка СИЗ и смывающих средств, в которой принимали участие в том числе и производители других регионов России. Организовано тестирование цифровых решений в области охраны труда и сохранения здоровья работников, таких как: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-технологии, электронные медицинские осмотры, программное обеспечение и другие.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того, чтобы мероприятия Форума максимально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отражали потребности работодателей и специалистов по охране труда организовано онлайн анкетированию по сбору предложений и вопросов, которые необходимо включить в программу Форума.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474F7-7857-487D-9143-6D3DAB914CB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279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u="none" dirty="0" smtClean="0"/>
              <a:t>Согласно статье 214 Трудового кодекса Российской Федерации работодатель обязан обеспечить проведение специальной оценки условий труда (далее – СОУТ) в соответствии с законодательством о СОУТ.</a:t>
            </a:r>
          </a:p>
          <a:p>
            <a:r>
              <a:rPr lang="ru-RU" u="none" dirty="0" smtClean="0"/>
              <a:t>Нормативной базой проведения СОУТ служит Федеральный закон от 28.12.2013 № 426-ФЗ «О специальной оценке условий труда» и Методика проведения специальной оценки условий труда, утвержденная приказом Минтруда России от 21.11.2023 № 817н (Методика вступила в силу 01.09.2024).</a:t>
            </a:r>
          </a:p>
          <a:p>
            <a:endParaRPr lang="ru-RU" u="none" dirty="0" smtClean="0"/>
          </a:p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!!!!! Результатами СОУТ можно пользоваться только если сведения о них внесены во ФГИС СОУТ.</a:t>
            </a:r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Проверить наличие сведений во ФГИС СОУТ можно через сайт (</a:t>
            </a:r>
            <a:r>
              <a:rPr lang="en-US" sz="1200" b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</a:t>
            </a:r>
            <a:r>
              <a:rPr lang="ru-RU" sz="1200" b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://</a:t>
            </a:r>
            <a:r>
              <a:rPr lang="en-US" sz="1200" b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akot</a:t>
            </a:r>
            <a:r>
              <a:rPr lang="ru-RU" sz="1200" b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.</a:t>
            </a:r>
            <a:r>
              <a:rPr lang="en-US" sz="1200" b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rosmintrud</a:t>
            </a:r>
            <a:r>
              <a:rPr lang="ru-RU" sz="1200" b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.</a:t>
            </a:r>
            <a:r>
              <a:rPr lang="en-US" sz="1200" b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ru</a:t>
            </a:r>
            <a:r>
              <a:rPr lang="ru-RU" sz="1200" b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сведения о СОУТ можно проверить в личном кабинете работодателя через ресурс lkot.mintrud.gov.ru.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Предлагаем работодателям организовать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мониторинг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проведения СОУТ на всех ее этапах, включая внесение во ФГИС.</a:t>
            </a:r>
          </a:p>
          <a:p>
            <a:endParaRPr lang="ru-RU" u="none" dirty="0" smtClean="0"/>
          </a:p>
          <a:p>
            <a:endParaRPr lang="ru-RU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474F7-7857-487D-9143-6D3DAB914CB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237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Отдельно необходимо отметить государственную экспертизу условий труда. К ней рекомендуем обращаться, если после проведения СОУТ у вас появились сомнения в качестве ее проведения. </a:t>
            </a:r>
          </a:p>
          <a:p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Государственная экспертиза условий труда - оценка соответствия объекта экспертизы государственным нормативным требованиям охраны труда.</a:t>
            </a:r>
          </a:p>
          <a:p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Заключения государственной экспертизы обязательны для всех сторон.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Объектом проведения государственной экспертизы условий труда – является рабочее место (рабочие места).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Государственная экспертиза условий труда осуществляется в целях оценки: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качества проведения специальной оценки условий труда;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правильности предоставления работникам гарантий и компенсаций за работу с вредными и (или) опасными условиями труда;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фактических условий труда работников.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государственная экспертиза условий труда — эффективный и единственный инструмент для решения трудовых споров в области СОУТ. </a:t>
            </a:r>
            <a:endParaRPr lang="ru-RU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474F7-7857-487D-9143-6D3DAB914CB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24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435100"/>
          </a:xfrm>
          <a:custGeom>
            <a:avLst/>
            <a:gdLst/>
            <a:ahLst/>
            <a:cxnLst/>
            <a:rect l="l" t="t" r="r" b="b"/>
            <a:pathLst>
              <a:path w="20104100" h="1435100">
                <a:moveTo>
                  <a:pt x="20104099" y="0"/>
                </a:moveTo>
                <a:lnTo>
                  <a:pt x="0" y="0"/>
                </a:lnTo>
                <a:lnTo>
                  <a:pt x="0" y="1434511"/>
                </a:lnTo>
                <a:lnTo>
                  <a:pt x="20104099" y="1434511"/>
                </a:lnTo>
                <a:lnTo>
                  <a:pt x="20104099" y="0"/>
                </a:lnTo>
                <a:close/>
              </a:path>
            </a:pathLst>
          </a:custGeom>
          <a:solidFill>
            <a:srgbClr val="2835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48897" y="332839"/>
            <a:ext cx="15606304" cy="628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rgbClr val="283592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22838" y="3805876"/>
            <a:ext cx="6858423" cy="1533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19739" y="2443888"/>
            <a:ext cx="15264621" cy="72631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283592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598363" y="10675865"/>
            <a:ext cx="271780" cy="408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mailto:expert@mintrud.rkomi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hyperlink" Target="https://clck.ru/3Dbbi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kot.rosmintrud.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1000"/>
            <a:lum/>
          </a:blip>
          <a:srcRect/>
          <a:stretch>
            <a:fillRect l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913421" y="244475"/>
            <a:ext cx="10920429" cy="38459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lang="ru-RU" sz="2400" spc="10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Министерство труда, занятости и социальной защиты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Республики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Коми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70480" y="89514"/>
            <a:ext cx="751216" cy="84076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385050" y="4435475"/>
            <a:ext cx="1288415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4800" spc="-5" dirty="0" smtClean="0">
                <a:solidFill>
                  <a:srgbClr val="202A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государственной политики</a:t>
            </a:r>
            <a:br>
              <a:rPr lang="ru-RU" sz="4800" spc="-5" dirty="0" smtClean="0">
                <a:solidFill>
                  <a:srgbClr val="202A7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spc="-5" dirty="0" smtClean="0">
                <a:solidFill>
                  <a:srgbClr val="202A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охраны труда</a:t>
            </a:r>
            <a:endParaRPr sz="4800" spc="-10" dirty="0">
              <a:solidFill>
                <a:srgbClr val="202A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965E8959-7E18-E0DD-8899-E0187A2C8DFC}"/>
              </a:ext>
            </a:extLst>
          </p:cNvPr>
          <p:cNvSpPr txBox="1"/>
          <p:nvPr/>
        </p:nvSpPr>
        <p:spPr>
          <a:xfrm>
            <a:off x="12109450" y="10409810"/>
            <a:ext cx="7853088" cy="8074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r">
              <a:lnSpc>
                <a:spcPct val="101499"/>
              </a:lnSpc>
              <a:spcBef>
                <a:spcPts val="90"/>
              </a:spcBef>
            </a:pPr>
            <a:r>
              <a:rPr lang="ru-RU" sz="2600" b="1" spc="10" dirty="0">
                <a:latin typeface="Arial" panose="020B0604020202020204" pitchFamily="34" charset="0"/>
                <a:cs typeface="Arial" panose="020B0604020202020204" pitchFamily="34" charset="0"/>
              </a:rPr>
              <a:t>Кобыляцкая Ольга </a:t>
            </a:r>
            <a:r>
              <a:rPr lang="ru-RU" sz="26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Валерьевна,</a:t>
            </a:r>
          </a:p>
          <a:p>
            <a:pPr marL="12700" marR="5080" algn="r">
              <a:lnSpc>
                <a:spcPct val="101499"/>
              </a:lnSpc>
              <a:spcBef>
                <a:spcPts val="90"/>
              </a:spcBef>
            </a:pPr>
            <a:r>
              <a:rPr lang="ru-RU" sz="26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представитель Управления труда</a:t>
            </a:r>
            <a:endParaRPr lang="ru-RU" sz="2600" b="1" spc="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/>
          <p:cNvSpPr/>
          <p:nvPr/>
        </p:nvSpPr>
        <p:spPr>
          <a:xfrm>
            <a:off x="18533467" y="303655"/>
            <a:ext cx="0" cy="818515"/>
          </a:xfrm>
          <a:custGeom>
            <a:avLst/>
            <a:gdLst/>
            <a:ahLst/>
            <a:cxnLst/>
            <a:rect l="l" t="t" r="r" b="b"/>
            <a:pathLst>
              <a:path h="818515">
                <a:moveTo>
                  <a:pt x="0" y="0"/>
                </a:moveTo>
                <a:lnTo>
                  <a:pt x="0" y="817933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450850" y="1824726"/>
            <a:ext cx="11277600" cy="8951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507846">
              <a:lnSpc>
                <a:spcPct val="150000"/>
              </a:lnSpc>
            </a:pP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предложениями по проведению мероприятий, за консультацией  обращайтесь в отдел государственного управления охраной труда и государственной экспертизы условий труда по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адресу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1507846">
              <a:lnSpc>
                <a:spcPct val="150000"/>
              </a:lnSpc>
            </a:pP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Сыктывкар, ул. Интернациональная, д. 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108а, </a:t>
            </a:r>
            <a:r>
              <a:rPr lang="ru-RU" sz="28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каб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401, 402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Email: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expert@mintrud.rkomi.ru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 defTabSz="1507846">
              <a:lnSpc>
                <a:spcPct val="150000"/>
              </a:lnSpc>
            </a:pPr>
            <a:endParaRPr lang="ru-RU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1507846">
              <a:lnSpc>
                <a:spcPct val="150000"/>
              </a:lnSpc>
            </a:pP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Контактные телефоны: </a:t>
            </a:r>
          </a:p>
          <a:p>
            <a:pPr algn="just" defTabSz="1507846">
              <a:lnSpc>
                <a:spcPct val="150000"/>
              </a:lnSpc>
            </a:pP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8212) 28-60-90, доб. 300, 301, 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302 (СОУТ, ГЭУТ)</a:t>
            </a:r>
          </a:p>
          <a:p>
            <a:pPr algn="just" defTabSz="1507846">
              <a:lnSpc>
                <a:spcPct val="150000"/>
              </a:lnSpc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(8212) 28-60-90, доб. 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290, 291, 292 (охрана труда)</a:t>
            </a:r>
            <a:endParaRPr lang="ru-RU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1507846">
              <a:lnSpc>
                <a:spcPct val="150000"/>
              </a:lnSpc>
            </a:pPr>
            <a:endParaRPr lang="ru-RU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1507846">
              <a:lnSpc>
                <a:spcPct val="150000"/>
              </a:lnSpc>
            </a:pP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Начальник отдела –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Смирнов Владимир 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Владимирович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(доб. 300) </a:t>
            </a:r>
          </a:p>
          <a:p>
            <a:pPr algn="just" defTabSz="1507846">
              <a:lnSpc>
                <a:spcPct val="150000"/>
              </a:lnSpc>
            </a:pP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Заместитель начальника отдела – Кобыляцкая Ольга Валерьевна (доб. 290) </a:t>
            </a:r>
            <a:endParaRPr lang="ru-RU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1507846"/>
            <a:endParaRPr lang="ru-RU" sz="2968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CE1553-4D95-43E7-9A8B-B8FDB78D4F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631" r="22631"/>
          <a:stretch>
            <a:fillRect/>
          </a:stretch>
        </p:blipFill>
        <p:spPr>
          <a:xfrm>
            <a:off x="12490450" y="1707405"/>
            <a:ext cx="7004449" cy="8539673"/>
          </a:xfrm>
          <a:prstGeom prst="rect">
            <a:avLst/>
          </a:prstGeom>
        </p:spPr>
      </p:pic>
      <p:sp>
        <p:nvSpPr>
          <p:cNvPr id="15" name="object 5"/>
          <p:cNvSpPr txBox="1">
            <a:spLocks/>
          </p:cNvSpPr>
          <p:nvPr/>
        </p:nvSpPr>
        <p:spPr>
          <a:xfrm>
            <a:off x="1136650" y="267672"/>
            <a:ext cx="117348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950" b="1" i="0">
                <a:solidFill>
                  <a:schemeClr val="bg1"/>
                </a:solidFill>
                <a:latin typeface="Montserrat SemiBold"/>
                <a:ea typeface="+mj-ea"/>
                <a:cs typeface="Montserrat SemiBold"/>
              </a:defRPr>
            </a:lvl1pPr>
          </a:lstStyle>
          <a:p>
            <a:pPr marL="12700" marR="5080" algn="ctr">
              <a:spcBef>
                <a:spcPts val="95"/>
              </a:spcBef>
            </a:pPr>
            <a:r>
              <a:rPr lang="ru-RU" sz="4000" kern="0" spc="-5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RU" sz="4000" kern="0" spc="-1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63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/>
          <p:cNvSpPr/>
          <p:nvPr/>
        </p:nvSpPr>
        <p:spPr>
          <a:xfrm>
            <a:off x="18533467" y="303655"/>
            <a:ext cx="0" cy="818515"/>
          </a:xfrm>
          <a:custGeom>
            <a:avLst/>
            <a:gdLst/>
            <a:ahLst/>
            <a:cxnLst/>
            <a:rect l="l" t="t" r="r" b="b"/>
            <a:pathLst>
              <a:path h="818515">
                <a:moveTo>
                  <a:pt x="0" y="0"/>
                </a:moveTo>
                <a:lnTo>
                  <a:pt x="0" y="817933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 txBox="1">
            <a:spLocks/>
          </p:cNvSpPr>
          <p:nvPr/>
        </p:nvSpPr>
        <p:spPr>
          <a:xfrm>
            <a:off x="527050" y="303655"/>
            <a:ext cx="12725400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40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1. Профилактика производственного травматизма</a:t>
            </a:r>
            <a:endParaRPr lang="ru-RU" sz="4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2250" y="2606675"/>
            <a:ext cx="9982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1. Деятельность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рабочей группы по охране труда при Республиканской трехсторонней комиссии по регулированию социально-трудовых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отношений</a:t>
            </a:r>
          </a:p>
          <a:p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Участие представителей Министерства в расследовании несчастных случаев на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производстве</a:t>
            </a:r>
          </a:p>
          <a:p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3. Анализ производственного травматизма и выработка рекомендации по недопущению несчастных случаев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309" y="2823339"/>
            <a:ext cx="983364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5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/>
          <p:cNvSpPr/>
          <p:nvPr/>
        </p:nvSpPr>
        <p:spPr>
          <a:xfrm>
            <a:off x="18533467" y="303655"/>
            <a:ext cx="0" cy="818515"/>
          </a:xfrm>
          <a:custGeom>
            <a:avLst/>
            <a:gdLst/>
            <a:ahLst/>
            <a:cxnLst/>
            <a:rect l="l" t="t" r="r" b="b"/>
            <a:pathLst>
              <a:path h="818515">
                <a:moveTo>
                  <a:pt x="0" y="0"/>
                </a:moveTo>
                <a:lnTo>
                  <a:pt x="0" y="817933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 txBox="1">
            <a:spLocks/>
          </p:cNvSpPr>
          <p:nvPr/>
        </p:nvSpPr>
        <p:spPr>
          <a:xfrm>
            <a:off x="1136650" y="366939"/>
            <a:ext cx="11658600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40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Состояние производственного травматизма </a:t>
            </a:r>
          </a:p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40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в организациях КСПП</a:t>
            </a:r>
            <a:endParaRPr lang="ru-RU" sz="4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931752398"/>
              </p:ext>
            </p:extLst>
          </p:nvPr>
        </p:nvGraphicFramePr>
        <p:xfrm>
          <a:off x="5708650" y="2053519"/>
          <a:ext cx="13402733" cy="8935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21667" y="2663119"/>
            <a:ext cx="47530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02A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несчастных </a:t>
            </a:r>
            <a:r>
              <a:rPr lang="ru-RU" sz="2800" b="1" dirty="0" smtClean="0">
                <a:solidFill>
                  <a:srgbClr val="202A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случаев</a:t>
            </a:r>
          </a:p>
          <a:p>
            <a:pPr algn="ctr"/>
            <a:r>
              <a:rPr lang="ru-RU" sz="2800" b="1" dirty="0" smtClean="0">
                <a:solidFill>
                  <a:srgbClr val="202A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>
                <a:solidFill>
                  <a:srgbClr val="202A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 (тяжелые, </a:t>
            </a:r>
            <a:r>
              <a:rPr lang="ru-RU" sz="2800" b="1" dirty="0" smtClean="0">
                <a:solidFill>
                  <a:srgbClr val="202A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смертельные)</a:t>
            </a:r>
            <a:endParaRPr lang="ru-RU" sz="2800" b="1" dirty="0">
              <a:solidFill>
                <a:srgbClr val="202A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8" t="29659" r="61761" b="35963"/>
          <a:stretch/>
        </p:blipFill>
        <p:spPr>
          <a:xfrm rot="5400000">
            <a:off x="1801368" y="3692067"/>
            <a:ext cx="1286934" cy="3886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0592" y="5157768"/>
            <a:ext cx="3708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Общее количество НС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0" t="78311" r="13234" b="16970"/>
          <a:stretch/>
        </p:blipFill>
        <p:spPr>
          <a:xfrm>
            <a:off x="501734" y="6878692"/>
            <a:ext cx="3886200" cy="12869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1734" y="7032368"/>
            <a:ext cx="3708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НС в организациях КСПП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88825" y="915541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8,1 %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35797" y="8545810"/>
            <a:ext cx="1535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18,2 %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289630" y="8317210"/>
            <a:ext cx="1601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18,8 %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Прямая со стрелкой 23"/>
          <p:cNvCxnSpPr>
            <a:stCxn id="20" idx="3"/>
            <a:endCxn id="22" idx="1"/>
          </p:cNvCxnSpPr>
          <p:nvPr/>
        </p:nvCxnSpPr>
        <p:spPr>
          <a:xfrm flipV="1">
            <a:off x="9855625" y="8807420"/>
            <a:ext cx="3080172" cy="578823"/>
          </a:xfrm>
          <a:prstGeom prst="straightConnector1">
            <a:avLst/>
          </a:prstGeom>
          <a:ln w="57150">
            <a:solidFill>
              <a:srgbClr val="202A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22" idx="3"/>
            <a:endCxn id="23" idx="1"/>
          </p:cNvCxnSpPr>
          <p:nvPr/>
        </p:nvCxnSpPr>
        <p:spPr>
          <a:xfrm flipV="1">
            <a:off x="14471650" y="8609598"/>
            <a:ext cx="2817980" cy="197822"/>
          </a:xfrm>
          <a:prstGeom prst="straightConnector1">
            <a:avLst/>
          </a:prstGeom>
          <a:ln w="57150">
            <a:solidFill>
              <a:srgbClr val="202A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75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/>
          <p:cNvSpPr/>
          <p:nvPr/>
        </p:nvSpPr>
        <p:spPr>
          <a:xfrm>
            <a:off x="18533467" y="303655"/>
            <a:ext cx="0" cy="818515"/>
          </a:xfrm>
          <a:custGeom>
            <a:avLst/>
            <a:gdLst/>
            <a:ahLst/>
            <a:cxnLst/>
            <a:rect l="l" t="t" r="r" b="b"/>
            <a:pathLst>
              <a:path h="818515">
                <a:moveTo>
                  <a:pt x="0" y="0"/>
                </a:moveTo>
                <a:lnTo>
                  <a:pt x="0" y="817933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5"/>
          <p:cNvSpPr txBox="1">
            <a:spLocks noGrp="1"/>
          </p:cNvSpPr>
          <p:nvPr>
            <p:ph type="title"/>
          </p:nvPr>
        </p:nvSpPr>
        <p:spPr>
          <a:xfrm>
            <a:off x="586105" y="337818"/>
            <a:ext cx="1266634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4000" spc="-5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Мониторинг состояния условий и охраны труда у работодателей</a:t>
            </a:r>
            <a:endParaRPr sz="4000" spc="-1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2" t="6683" r="16910" b="28889"/>
          <a:stretch/>
        </p:blipFill>
        <p:spPr>
          <a:xfrm>
            <a:off x="9899650" y="3216275"/>
            <a:ext cx="9862020" cy="65690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alpha val="0"/>
              </a:schemeClr>
            </a:solidFill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B032E93-0BB1-271B-AFB1-04C48CBDF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5605092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2C3A4C-139C-677F-CC35-06974911C532}"/>
              </a:ext>
            </a:extLst>
          </p:cNvPr>
          <p:cNvSpPr txBox="1"/>
          <p:nvPr/>
        </p:nvSpPr>
        <p:spPr>
          <a:xfrm>
            <a:off x="561975" y="8997057"/>
            <a:ext cx="82359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solidFill>
                  <a:srgbClr val="D8673C"/>
                </a:solidFill>
                <a:latin typeface="Montserrat ExtraBold" panose="00000900000000000000" pitchFamily="2" charset="-52"/>
              </a:defRPr>
            </a:lvl1pPr>
          </a:lstStyle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Список координаторов, </a:t>
            </a:r>
          </a:p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74750" y="2970424"/>
            <a:ext cx="74675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Основная задача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координаторов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оказание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адресной помощи работодателям по улучшению условий и охраны труда</a:t>
            </a:r>
          </a:p>
        </p:txBody>
      </p:sp>
    </p:spTree>
    <p:extLst>
      <p:ext uri="{BB962C8B-B14F-4D97-AF65-F5344CB8AC3E}">
        <p14:creationId xmlns:p14="http://schemas.microsoft.com/office/powerpoint/2010/main" val="154868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/>
          <p:cNvSpPr/>
          <p:nvPr/>
        </p:nvSpPr>
        <p:spPr>
          <a:xfrm>
            <a:off x="18533467" y="303655"/>
            <a:ext cx="0" cy="818515"/>
          </a:xfrm>
          <a:custGeom>
            <a:avLst/>
            <a:gdLst/>
            <a:ahLst/>
            <a:cxnLst/>
            <a:rect l="l" t="t" r="r" b="b"/>
            <a:pathLst>
              <a:path h="818515">
                <a:moveTo>
                  <a:pt x="0" y="0"/>
                </a:moveTo>
                <a:lnTo>
                  <a:pt x="0" y="817933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5"/>
          <p:cNvSpPr txBox="1">
            <a:spLocks noGrp="1"/>
          </p:cNvSpPr>
          <p:nvPr>
            <p:ph type="title"/>
          </p:nvPr>
        </p:nvSpPr>
        <p:spPr>
          <a:xfrm>
            <a:off x="1136650" y="296586"/>
            <a:ext cx="11734800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400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4000" spc="-5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Организация республиканских конкурсов</a:t>
            </a:r>
            <a:r>
              <a:rPr lang="en-US" sz="4000" spc="-5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spc="-5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охране труда</a:t>
            </a:r>
            <a:endParaRPr sz="4000" spc="-1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742644" y="2939478"/>
            <a:ext cx="5965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Дети, молодежь, семьи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679450" y="5564628"/>
            <a:ext cx="809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Специалисты по охране труда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508250" y="8190414"/>
            <a:ext cx="3524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Работодатели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/>
          <a:stretch/>
        </p:blipFill>
        <p:spPr>
          <a:xfrm>
            <a:off x="10356850" y="2939478"/>
            <a:ext cx="7843094" cy="5958187"/>
          </a:xfrm>
          <a:prstGeom prst="rect">
            <a:avLst/>
          </a:prstGeom>
        </p:spPr>
      </p:pic>
      <p:pic>
        <p:nvPicPr>
          <p:cNvPr id="1026" name="Picture 2" descr="https://sun9-29.userapi.com/impg/BkC8KpdJFmKHWEvSfBT4Nrr2nBNZLG0waneC6Q/wK5dM7LspGQ.jpg?size=2560x1440&amp;quality=96&amp;sign=94639c7ecbee4fc1306804d91044df50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r="18644"/>
          <a:stretch/>
        </p:blipFill>
        <p:spPr bwMode="auto">
          <a:xfrm>
            <a:off x="10356850" y="2939478"/>
            <a:ext cx="790017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.userapi.com/impg/ZupLFV3s9asizqtLMJE7m0Dx4sTBwYRgpm8GVQ/cPAkzCkAxzk.jpg?size=2560x1440&amp;quality=95&amp;sign=ab92f45c9a36e0ac40442b46fe21a34f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821" y="2939478"/>
            <a:ext cx="10727829" cy="60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77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/>
          <p:cNvSpPr/>
          <p:nvPr/>
        </p:nvSpPr>
        <p:spPr>
          <a:xfrm>
            <a:off x="18533467" y="303655"/>
            <a:ext cx="0" cy="818515"/>
          </a:xfrm>
          <a:custGeom>
            <a:avLst/>
            <a:gdLst/>
            <a:ahLst/>
            <a:cxnLst/>
            <a:rect l="l" t="t" r="r" b="b"/>
            <a:pathLst>
              <a:path h="818515">
                <a:moveTo>
                  <a:pt x="0" y="0"/>
                </a:moveTo>
                <a:lnTo>
                  <a:pt x="0" y="817933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5"/>
          <p:cNvSpPr txBox="1">
            <a:spLocks noGrp="1"/>
          </p:cNvSpPr>
          <p:nvPr>
            <p:ph type="title"/>
          </p:nvPr>
        </p:nvSpPr>
        <p:spPr>
          <a:xfrm>
            <a:off x="1136650" y="267672"/>
            <a:ext cx="117348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4000" spc="-5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Организация мероприятий по охране труда</a:t>
            </a:r>
            <a:endParaRPr sz="4000" spc="-1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13660" y="2223782"/>
            <a:ext cx="12029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Просветительские мероприятия для детей и молодежи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613660" y="4267677"/>
            <a:ext cx="7308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Вебинары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и выездные семинары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622550" y="8375789"/>
            <a:ext cx="5448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Республиканский форум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617933" y="6424990"/>
            <a:ext cx="5464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Игровые турниры, </a:t>
            </a:r>
            <a:r>
              <a:rPr 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квизы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0" y="3902075"/>
            <a:ext cx="11539495" cy="7037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3"/>
          <a:stretch/>
        </p:blipFill>
        <p:spPr>
          <a:xfrm>
            <a:off x="8223250" y="3902075"/>
            <a:ext cx="11539495" cy="70376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2" b="4710"/>
          <a:stretch/>
        </p:blipFill>
        <p:spPr>
          <a:xfrm>
            <a:off x="8223250" y="3902073"/>
            <a:ext cx="11539495" cy="70104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0" b="4458"/>
          <a:stretch/>
        </p:blipFill>
        <p:spPr>
          <a:xfrm>
            <a:off x="8223249" y="3140075"/>
            <a:ext cx="1156972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3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/>
          <p:cNvSpPr/>
          <p:nvPr/>
        </p:nvSpPr>
        <p:spPr>
          <a:xfrm>
            <a:off x="18533467" y="303655"/>
            <a:ext cx="0" cy="818515"/>
          </a:xfrm>
          <a:custGeom>
            <a:avLst/>
            <a:gdLst/>
            <a:ahLst/>
            <a:cxnLst/>
            <a:rect l="l" t="t" r="r" b="b"/>
            <a:pathLst>
              <a:path h="818515">
                <a:moveTo>
                  <a:pt x="0" y="0"/>
                </a:moveTo>
                <a:lnTo>
                  <a:pt x="0" y="817933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2C3A4C-139C-677F-CC35-06974911C532}"/>
              </a:ext>
            </a:extLst>
          </p:cNvPr>
          <p:cNvSpPr txBox="1"/>
          <p:nvPr/>
        </p:nvSpPr>
        <p:spPr>
          <a:xfrm>
            <a:off x="561974" y="8791943"/>
            <a:ext cx="82359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solidFill>
                  <a:srgbClr val="D8673C"/>
                </a:solidFill>
                <a:latin typeface="Montserrat ExtraBold" panose="00000900000000000000" pitchFamily="2" charset="-52"/>
              </a:defRPr>
            </a:lvl1pPr>
          </a:lstStyle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  <a:hlinkClick r:id="rId4" tooltip="Перейти в анкету"/>
              </a:rPr>
              <a:t>Анкета по сбору предложений по организации Форума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74750" y="2178786"/>
            <a:ext cx="74675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Подготовка Республиканского форума охраны труда (апрель 2025 года)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1" y="3463336"/>
            <a:ext cx="5121275" cy="5121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650" y="2200757"/>
            <a:ext cx="9830585" cy="7372939"/>
          </a:xfrm>
          <a:prstGeom prst="rect">
            <a:avLst/>
          </a:prstGeom>
        </p:spPr>
      </p:pic>
      <p:sp>
        <p:nvSpPr>
          <p:cNvPr id="13" name="object 5"/>
          <p:cNvSpPr txBox="1">
            <a:spLocks/>
          </p:cNvSpPr>
          <p:nvPr/>
        </p:nvSpPr>
        <p:spPr>
          <a:xfrm>
            <a:off x="1136650" y="267672"/>
            <a:ext cx="117348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950" b="1" i="0">
                <a:solidFill>
                  <a:schemeClr val="bg1"/>
                </a:solidFill>
                <a:latin typeface="Montserrat SemiBold"/>
                <a:ea typeface="+mj-ea"/>
                <a:cs typeface="Montserrat SemiBold"/>
              </a:defRPr>
            </a:lvl1pPr>
          </a:lstStyle>
          <a:p>
            <a:pPr marL="12700" marR="5080" algn="ctr">
              <a:spcBef>
                <a:spcPts val="95"/>
              </a:spcBef>
            </a:pPr>
            <a:r>
              <a:rPr lang="ru-RU" sz="4000" kern="0" spc="-5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Организация мероприятий по охране труда</a:t>
            </a:r>
            <a:endParaRPr lang="ru-RU" sz="4000" kern="0" spc="-1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2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/>
          <p:cNvSpPr/>
          <p:nvPr/>
        </p:nvSpPr>
        <p:spPr>
          <a:xfrm>
            <a:off x="18533467" y="303655"/>
            <a:ext cx="0" cy="818515"/>
          </a:xfrm>
          <a:custGeom>
            <a:avLst/>
            <a:gdLst/>
            <a:ahLst/>
            <a:cxnLst/>
            <a:rect l="l" t="t" r="r" b="b"/>
            <a:pathLst>
              <a:path h="818515">
                <a:moveTo>
                  <a:pt x="0" y="0"/>
                </a:moveTo>
                <a:lnTo>
                  <a:pt x="0" y="817933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 txBox="1">
            <a:spLocks/>
          </p:cNvSpPr>
          <p:nvPr/>
        </p:nvSpPr>
        <p:spPr>
          <a:xfrm>
            <a:off x="1136650" y="267672"/>
            <a:ext cx="11734800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950" b="1" i="0">
                <a:solidFill>
                  <a:schemeClr val="bg1"/>
                </a:solidFill>
                <a:latin typeface="Montserrat SemiBold"/>
                <a:ea typeface="+mj-ea"/>
                <a:cs typeface="Montserrat SemiBold"/>
              </a:defRPr>
            </a:lvl1pPr>
          </a:lstStyle>
          <a:p>
            <a:pPr marL="12700" marR="5080" algn="ctr">
              <a:spcBef>
                <a:spcPts val="95"/>
              </a:spcBef>
            </a:pPr>
            <a:r>
              <a:rPr lang="en-US" sz="4000" kern="0" spc="-5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4000" kern="0" spc="-5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Информационно-методическая поддержка по вопросу проведения СОУТ</a:t>
            </a:r>
            <a:endParaRPr lang="ru-RU" sz="4000" kern="0" spc="-1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65058" y="2601800"/>
            <a:ext cx="3722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Нормативная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база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11">
            <a:extLst>
              <a:ext uri="{FF2B5EF4-FFF2-40B4-BE49-F238E27FC236}">
                <a16:creationId xmlns:a16="http://schemas.microsoft.com/office/drawing/2014/main" id="{6891CC2C-AF61-4B40-8606-E41A84784207}"/>
              </a:ext>
            </a:extLst>
          </p:cNvPr>
          <p:cNvSpPr/>
          <p:nvPr/>
        </p:nvSpPr>
        <p:spPr>
          <a:xfrm>
            <a:off x="745523" y="3721649"/>
            <a:ext cx="12534785" cy="1752454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от 28.12.2013 № 426-ФЗ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«О специальной оценке условий труда»</a:t>
            </a:r>
            <a:endParaRPr lang="ru-R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1">
            <a:extLst>
              <a:ext uri="{FF2B5EF4-FFF2-40B4-BE49-F238E27FC236}">
                <a16:creationId xmlns:a16="http://schemas.microsoft.com/office/drawing/2014/main" id="{6891CC2C-AF61-4B40-8606-E41A84784207}"/>
              </a:ext>
            </a:extLst>
          </p:cNvPr>
          <p:cNvSpPr/>
          <p:nvPr/>
        </p:nvSpPr>
        <p:spPr>
          <a:xfrm>
            <a:off x="724796" y="5959475"/>
            <a:ext cx="12555512" cy="3429000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Приказ Минтруда России от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21.11.2023 № 817н (вступил в силу  с 01.09.2024)</a:t>
            </a:r>
          </a:p>
          <a:p>
            <a:pPr algn="just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«Об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утверждении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методики проведения специальной оценки условий труда, Классификатора вредных и (или) опасных производственных факторов, формы отчета о проведении специальной оценки условий труда и инструкции по ее заполнению»</a:t>
            </a:r>
            <a:endParaRPr lang="ru-R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14166850" y="3692700"/>
            <a:ext cx="5486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</a:t>
            </a:r>
          </a:p>
          <a:p>
            <a:pPr>
              <a:defRPr/>
            </a:pP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Результатами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СОУТ можно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пользоваться,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только если сведения о них внесены во ФГИС СОУТ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Проверить наличие сведений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://akot.rosmintrud.ru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19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/>
          <p:cNvSpPr/>
          <p:nvPr/>
        </p:nvSpPr>
        <p:spPr>
          <a:xfrm>
            <a:off x="18533467" y="303655"/>
            <a:ext cx="0" cy="818515"/>
          </a:xfrm>
          <a:custGeom>
            <a:avLst/>
            <a:gdLst/>
            <a:ahLst/>
            <a:cxnLst/>
            <a:rect l="l" t="t" r="r" b="b"/>
            <a:pathLst>
              <a:path h="818515">
                <a:moveTo>
                  <a:pt x="0" y="0"/>
                </a:moveTo>
                <a:lnTo>
                  <a:pt x="0" y="817933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 txBox="1">
            <a:spLocks/>
          </p:cNvSpPr>
          <p:nvPr/>
        </p:nvSpPr>
        <p:spPr>
          <a:xfrm>
            <a:off x="1136650" y="267672"/>
            <a:ext cx="11734800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950" b="1" i="0">
                <a:solidFill>
                  <a:schemeClr val="bg1"/>
                </a:solidFill>
                <a:latin typeface="Montserrat SemiBold"/>
                <a:ea typeface="+mj-ea"/>
                <a:cs typeface="Montserrat SemiBold"/>
              </a:defRPr>
            </a:lvl1pPr>
          </a:lstStyle>
          <a:p>
            <a:pPr marL="12700" marR="5080" algn="ctr">
              <a:spcBef>
                <a:spcPts val="95"/>
              </a:spcBef>
            </a:pPr>
            <a:r>
              <a:rPr lang="en-US" sz="4000" kern="0" spc="-5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4000" kern="0" spc="-5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4000" kern="0" spc="-5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экспертиза </a:t>
            </a:r>
          </a:p>
          <a:p>
            <a:pPr marL="12700" marR="5080" algn="ctr">
              <a:spcBef>
                <a:spcPts val="95"/>
              </a:spcBef>
            </a:pPr>
            <a:r>
              <a:rPr lang="ru-RU" sz="4000" kern="0" spc="-5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условий труда</a:t>
            </a:r>
            <a:endParaRPr lang="ru-RU" sz="4000" kern="0" spc="-1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29" b="64172" l="6389" r="93611">
                        <a14:foregroundMark x1="33426" y1="15092" x2="33426" y2="15092"/>
                        <a14:foregroundMark x1="38611" y1="49448" x2="38611" y2="49448"/>
                        <a14:foregroundMark x1="42778" y1="49448" x2="42778" y2="49448"/>
                        <a14:foregroundMark x1="45463" y1="46258" x2="47130" y2="43190"/>
                        <a14:foregroundMark x1="48426" y1="39018" x2="48426" y2="39018"/>
                        <a14:foregroundMark x1="46204" y1="16442" x2="46204" y2="16442"/>
                        <a14:foregroundMark x1="43333" y1="15828" x2="36944" y2="16564"/>
                        <a14:foregroundMark x1="32407" y1="16687" x2="32315" y2="18160"/>
                        <a14:foregroundMark x1="35556" y1="30307" x2="35556" y2="30307"/>
                        <a14:foregroundMark x1="42037" y1="27485" x2="42037" y2="27485"/>
                        <a14:foregroundMark x1="40833" y1="32025" x2="40185" y2="33129"/>
                        <a14:foregroundMark x1="39352" y1="51043" x2="39352" y2="51043"/>
                        <a14:foregroundMark x1="39537" y1="55215" x2="37963" y2="55337"/>
                        <a14:foregroundMark x1="35000" y1="54110" x2="35000" y2="53620"/>
                        <a14:foregroundMark x1="37963" y1="50429" x2="38426" y2="50429"/>
                        <a14:foregroundMark x1="39907" y1="48466" x2="39907" y2="48466"/>
                        <a14:foregroundMark x1="39907" y1="48466" x2="37593" y2="48221"/>
                        <a14:foregroundMark x1="36759" y1="48221" x2="36759" y2="48221"/>
                        <a14:foregroundMark x1="36481" y1="48834" x2="36389" y2="49816"/>
                        <a14:foregroundMark x1="36296" y1="50675" x2="35648" y2="52270"/>
                        <a14:foregroundMark x1="35370" y1="53620" x2="36296" y2="55215"/>
                        <a14:foregroundMark x1="36759" y1="55951" x2="40278" y2="58282"/>
                        <a14:foregroundMark x1="40741" y1="58282" x2="41574" y2="58282"/>
                        <a14:foregroundMark x1="42315" y1="56810" x2="42778" y2="53988"/>
                        <a14:foregroundMark x1="61204" y1="56442" x2="61204" y2="56319"/>
                        <a14:foregroundMark x1="60463" y1="52761" x2="60278" y2="51656"/>
                        <a14:foregroundMark x1="60278" y1="49816" x2="61204" y2="49325"/>
                        <a14:foregroundMark x1="62407" y1="49080" x2="64167" y2="48957"/>
                        <a14:foregroundMark x1="63333" y1="52515" x2="63333" y2="52883"/>
                        <a14:foregroundMark x1="64074" y1="55092" x2="64167" y2="55951"/>
                        <a14:foregroundMark x1="64167" y1="56196" x2="63426" y2="57178"/>
                        <a14:foregroundMark x1="61944" y1="58160" x2="61667" y2="58282"/>
                        <a14:foregroundMark x1="60463" y1="57914" x2="58241" y2="56933"/>
                        <a14:foregroundMark x1="57222" y1="53742" x2="57222" y2="52393"/>
                        <a14:foregroundMark x1="57778" y1="50429" x2="57778" y2="50429"/>
                        <a14:foregroundMark x1="76296" y1="14110" x2="76296" y2="14110"/>
                        <a14:foregroundMark x1="78241" y1="19632" x2="79259" y2="20245"/>
                        <a14:foregroundMark x1="82130" y1="23190" x2="82130" y2="23190"/>
                        <a14:foregroundMark x1="83148" y1="26258" x2="83796" y2="29080"/>
                        <a14:foregroundMark x1="81389" y1="32393" x2="80741" y2="33497"/>
                        <a14:foregroundMark x1="79352" y1="37791" x2="79352" y2="37791"/>
                        <a14:foregroundMark x1="45370" y1="29571" x2="45370" y2="29571"/>
                        <a14:foregroundMark x1="35833" y1="35706" x2="35093" y2="32393"/>
                        <a14:foregroundMark x1="35093" y1="26871" x2="36481" y2="24663"/>
                        <a14:foregroundMark x1="36944" y1="23681" x2="37963" y2="23681"/>
                        <a14:foregroundMark x1="14815" y1="18773" x2="13981" y2="39755"/>
                        <a14:foregroundMark x1="17870" y1="21595" x2="19815" y2="23190"/>
                        <a14:foregroundMark x1="20741" y1="31779" x2="20741" y2="32393"/>
                        <a14:foregroundMark x1="19074" y1="42577" x2="18056" y2="43804"/>
                        <a14:foregroundMark x1="19444" y1="51411" x2="19444" y2="51411"/>
                        <a14:foregroundMark x1="16574" y1="50429" x2="16574" y2="50429"/>
                        <a14:foregroundMark x1="80370" y1="54110" x2="80370" y2="54110"/>
                        <a14:foregroundMark x1="82870" y1="51166" x2="82870" y2="511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8" t="10394" r="6558" b="36746"/>
          <a:stretch/>
        </p:blipFill>
        <p:spPr>
          <a:xfrm>
            <a:off x="984250" y="2211395"/>
            <a:ext cx="18288000" cy="83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1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3034</TotalTime>
  <Words>1267</Words>
  <Application>Microsoft Office PowerPoint</Application>
  <PresentationFormat>Произвольный</PresentationFormat>
  <Paragraphs>113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Montserrat Medium</vt:lpstr>
      <vt:lpstr>Arial</vt:lpstr>
      <vt:lpstr>Calibri</vt:lpstr>
      <vt:lpstr>Times New Roman</vt:lpstr>
      <vt:lpstr>Montserrat SemiBold</vt:lpstr>
      <vt:lpstr>Office Theme</vt:lpstr>
      <vt:lpstr>Реализация государственной политики в области охраны труда</vt:lpstr>
      <vt:lpstr>Презентация PowerPoint</vt:lpstr>
      <vt:lpstr>Презентация PowerPoint</vt:lpstr>
      <vt:lpstr>2. Мониторинг состояния условий и охраны труда у работодателей</vt:lpstr>
      <vt:lpstr>3. Организация республиканских конкурсов по охране труда</vt:lpstr>
      <vt:lpstr>4. Организация мероприятий по охране труда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</dc:title>
  <dc:creator>Alex</dc:creator>
  <cp:lastModifiedBy>GlBuh</cp:lastModifiedBy>
  <cp:revision>166</cp:revision>
  <cp:lastPrinted>2024-10-03T10:56:33Z</cp:lastPrinted>
  <dcterms:created xsi:type="dcterms:W3CDTF">2022-05-04T13:18:38Z</dcterms:created>
  <dcterms:modified xsi:type="dcterms:W3CDTF">2024-10-09T12:54:57Z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2022-05-04T00:00:00Z</vt:filetime>
  </property>
  <property fmtid="{D5CDD505-2E9C-101B-9397-08002B2CF9AE}" pid="3" name="Creator">
    <vt:lpwstr>Adobe Illustrator CC 2017 (Windows)</vt:lpwstr>
  </property>
  <property fmtid="{D5CDD505-2E9C-101B-9397-08002B2CF9AE}" pid="4" name="LastSaved">
    <vt:filetime>2022-05-04T00:00:00Z</vt:filetime>
  </property>
</Properties>
</file>