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1" r:id="rId5"/>
    <p:sldId id="276" r:id="rId6"/>
    <p:sldId id="278" r:id="rId7"/>
    <p:sldId id="279" r:id="rId8"/>
    <p:sldId id="283" r:id="rId9"/>
    <p:sldId id="302" r:id="rId10"/>
    <p:sldId id="538" r:id="rId11"/>
    <p:sldId id="517" r:id="rId12"/>
    <p:sldId id="543" r:id="rId13"/>
    <p:sldId id="284" r:id="rId14"/>
    <p:sldId id="285" r:id="rId15"/>
    <p:sldId id="286" r:id="rId16"/>
    <p:sldId id="289" r:id="rId17"/>
    <p:sldId id="292" r:id="rId18"/>
    <p:sldId id="297" r:id="rId19"/>
    <p:sldId id="549" r:id="rId20"/>
    <p:sldId id="291" r:id="rId21"/>
    <p:sldId id="482" r:id="rId22"/>
    <p:sldId id="293" r:id="rId23"/>
    <p:sldId id="295" r:id="rId24"/>
    <p:sldId id="268" r:id="rId25"/>
  </p:sldIdLst>
  <p:sldSz cx="9144000" cy="5143500" type="screen16x9"/>
  <p:notesSz cx="6797675" cy="9872663"/>
  <p:defaultTextStyle>
    <a:defPPr>
      <a:defRPr lang="ru-RU"/>
    </a:defPPr>
    <a:lvl1pPr marL="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3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074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612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149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686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483"/>
    <a:srgbClr val="0E19AE"/>
    <a:srgbClr val="DF2121"/>
    <a:srgbClr val="D2233C"/>
    <a:srgbClr val="FF3300"/>
    <a:srgbClr val="FF00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75" autoAdjust="0"/>
  </p:normalViewPr>
  <p:slideViewPr>
    <p:cSldViewPr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899339236629"/>
          <c:y val="0.16997143441930002"/>
          <c:w val="0.7299653045008192"/>
          <c:h val="0.611638281183456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Остаточные
 н/пр</c:v>
                </c:pt>
              </c:strCache>
            </c:strRef>
          </c:tx>
          <c:spPr>
            <a:solidFill>
              <a:srgbClr val="7434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B3-4A37-BF0F-20FBDCEB92F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B3-4A37-BF0F-20FBDCEB92F2}"/>
              </c:ext>
            </c:extLst>
          </c:dPt>
          <c:dLbls>
            <c:dLbl>
              <c:idx val="0"/>
              <c:layout>
                <c:manualLayout>
                  <c:x val="2.6323774970276933E-3"/>
                  <c:y val="-6.229962637393364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B3-4A37-BF0F-20FBDCEB92F2}"/>
                </c:ext>
              </c:extLst>
            </c:dLbl>
            <c:dLbl>
              <c:idx val="1"/>
              <c:layout>
                <c:manualLayout>
                  <c:x val="-1.0529509988110726E-2"/>
                  <c:y val="-9.34494395609004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B3-4A37-BF0F-20FBDCEB92F2}"/>
                </c:ext>
              </c:extLst>
            </c:dLbl>
            <c:dLbl>
              <c:idx val="2"/>
              <c:layout>
                <c:manualLayout>
                  <c:x val="7.8969252172644173E-3"/>
                  <c:y val="-3.11498131869668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B3-4A37-BF0F-20FBDCEB9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Лист1!$C$2:$C$4</c:f>
              <c:numCache>
                <c:formatCode>0.0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B3-4A37-BF0F-20FBDCEB92F2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Вакуумный газойль</c:v>
                </c:pt>
              </c:strCache>
            </c:strRef>
          </c:tx>
          <c:spPr>
            <a:solidFill>
              <a:srgbClr val="C7651B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B3-4A37-BF0F-20FBDCEB9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Лист1!$D$2:$D$4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B3-4A37-BF0F-20FBDCEB92F2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Дизельное топливо</c:v>
                </c:pt>
              </c:strCache>
            </c:strRef>
          </c:tx>
          <c:spPr>
            <a:solidFill>
              <a:srgbClr val="FFB727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B3-4A37-BF0F-20FBDCEB9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Лист1!$E$2:$E$4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B3-4A37-BF0F-20FBDCEB92F2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Бензины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B3-4A37-BF0F-20FBDCEB9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Лист1!$F$2:$F$4</c:f>
              <c:numCache>
                <c:formatCode>0.0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B3-4A37-BF0F-20FBDCEB92F2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Сжиденные углеводородные газы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Лист1!$G$2:$G$4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CB3-4A37-BF0F-20FBDCEB9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2"/>
        <c:overlap val="100"/>
        <c:axId val="34436096"/>
        <c:axId val="92345408"/>
      </c:barChart>
      <c:catAx>
        <c:axId val="34436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2345408"/>
        <c:crosses val="autoZero"/>
        <c:auto val="1"/>
        <c:lblAlgn val="ctr"/>
        <c:lblOffset val="100"/>
        <c:noMultiLvlLbl val="0"/>
      </c:catAx>
      <c:valAx>
        <c:axId val="923454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443609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5.5645998559776403E-3"/>
          <c:y val="0.1769603613009352"/>
          <c:w val="0.42223325760739228"/>
          <c:h val="0.60161363969895409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Состав персонала по категории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6437502662436411E-2"/>
          <c:y val="0.16015299917488274"/>
          <c:w val="0.44194409454676592"/>
          <c:h val="0.7770135011529917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D2233C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959-49BF-95CA-944D86181F95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959-49BF-95CA-944D86181F9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959-49BF-95CA-944D86181F95}"/>
              </c:ext>
            </c:extLst>
          </c:dPt>
          <c:dLbls>
            <c:dLbl>
              <c:idx val="0"/>
              <c:layout>
                <c:manualLayout>
                  <c:x val="-8.3645593369722687E-2"/>
                  <c:y val="0.172321816126985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59-49BF-95CA-944D86181F95}"/>
                </c:ext>
              </c:extLst>
            </c:dLbl>
            <c:dLbl>
              <c:idx val="1"/>
              <c:layout>
                <c:manualLayout>
                  <c:x val="-0.12469555618527964"/>
                  <c:y val="-2.3210734274877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59-49BF-95CA-944D86181F95}"/>
                </c:ext>
              </c:extLst>
            </c:dLbl>
            <c:dLbl>
              <c:idx val="2"/>
              <c:layout>
                <c:manualLayout>
                  <c:x val="0.17328548356327522"/>
                  <c:y val="-9.07212240873443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59-49BF-95CA-944D86181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Лист1!$E$2:$E$4</c:f>
              <c:strCache>
                <c:ptCount val="3"/>
                <c:pt idx="0">
                  <c:v>Руководители</c:v>
                </c:pt>
                <c:pt idx="1">
                  <c:v>Специалисты</c:v>
                </c:pt>
                <c:pt idx="2">
                  <c:v>Рабочие и служащие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12.387791741472173</c:v>
                </c:pt>
                <c:pt idx="1">
                  <c:v>25.85278276481149</c:v>
                </c:pt>
                <c:pt idx="2">
                  <c:v>61.759425493716336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59-49BF-95CA-944D86181F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650409979207878"/>
          <c:y val="0.22196275045589833"/>
          <c:w val="0.35188988877666943"/>
          <c:h val="0.63398051497842056"/>
        </c:manualLayout>
      </c:layout>
      <c:overlay val="0"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Состав персонала по возрасту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D2233C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7E70-450C-B4A4-0D3AEB33211A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7E70-450C-B4A4-0D3AEB33211A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7E70-450C-B4A4-0D3AEB33211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7E70-450C-B4A4-0D3AEB33211A}"/>
              </c:ext>
            </c:extLst>
          </c:dPt>
          <c:dLbls>
            <c:dLbl>
              <c:idx val="0"/>
              <c:layout>
                <c:manualLayout>
                  <c:x val="-0.12611206077872739"/>
                  <c:y val="0.102430001772107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0-450C-B4A4-0D3AEB33211A}"/>
                </c:ext>
              </c:extLst>
            </c:dLbl>
            <c:dLbl>
              <c:idx val="1"/>
              <c:layout>
                <c:manualLayout>
                  <c:x val="-8.2843542260208985E-2"/>
                  <c:y val="-0.1668301435406698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70-450C-B4A4-0D3AEB33211A}"/>
                </c:ext>
              </c:extLst>
            </c:dLbl>
            <c:dLbl>
              <c:idx val="2"/>
              <c:layout>
                <c:manualLayout>
                  <c:x val="0.11252825261158589"/>
                  <c:y val="-0.1540129363813574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70-450C-B4A4-0D3AEB33211A}"/>
                </c:ext>
              </c:extLst>
            </c:dLbl>
            <c:dLbl>
              <c:idx val="3"/>
              <c:layout>
                <c:manualLayout>
                  <c:x val="0.11367463198225448"/>
                  <c:y val="0.194659312422470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70-450C-B4A4-0D3AEB332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Лист1!$E$26:$E$29</c:f>
              <c:strCache>
                <c:ptCount val="4"/>
                <c:pt idx="0">
                  <c:v>до 35 лет</c:v>
                </c:pt>
                <c:pt idx="1">
                  <c:v>36-40 лет</c:v>
                </c:pt>
                <c:pt idx="2">
                  <c:v>41-50 лет</c:v>
                </c:pt>
                <c:pt idx="3">
                  <c:v>старше 50</c:v>
                </c:pt>
              </c:strCache>
            </c:strRef>
          </c:cat>
          <c:val>
            <c:numRef>
              <c:f>Лист1!$F$26:$F$29</c:f>
              <c:numCache>
                <c:formatCode>General</c:formatCode>
                <c:ptCount val="4"/>
                <c:pt idx="0">
                  <c:v>34</c:v>
                </c:pt>
                <c:pt idx="1">
                  <c:v>14</c:v>
                </c:pt>
                <c:pt idx="2">
                  <c:v>27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70-450C-B4A4-0D3AEB332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514720709820525"/>
          <c:y val="0.26485069998227895"/>
          <c:w val="0.22992344720318433"/>
          <c:h val="0.45777068934963672"/>
        </c:manualLayout>
      </c:layout>
      <c:overlay val="0"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Образовательный уровень</a:t>
            </a:r>
          </a:p>
        </c:rich>
      </c:tx>
      <c:layout>
        <c:manualLayout>
          <c:xMode val="edge"/>
          <c:yMode val="edge"/>
          <c:x val="0.2421016144349477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273858460171094E-2"/>
          <c:y val="0.18026154401154401"/>
          <c:w val="0.92945228307965777"/>
          <c:h val="0.5448315295815295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Лист1!$S$36</c:f>
              <c:strCache>
                <c:ptCount val="1"/>
                <c:pt idx="0">
                  <c:v>Начальное проф.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Лист1!$T$33:$V$33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Лист1!$T$36:$V$36</c:f>
              <c:numCache>
                <c:formatCode>0.00</c:formatCode>
                <c:ptCount val="3"/>
                <c:pt idx="0">
                  <c:v>0.22</c:v>
                </c:pt>
                <c:pt idx="1">
                  <c:v>0.22509225092250923</c:v>
                </c:pt>
                <c:pt idx="2">
                  <c:v>0.21903052064631956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7-4251-B4A3-4D88C8B0E1A1}"/>
            </c:ext>
          </c:extLst>
        </c:ser>
        <c:ser>
          <c:idx val="1"/>
          <c:order val="1"/>
          <c:tx>
            <c:strRef>
              <c:f>Лист1!$S$35</c:f>
              <c:strCache>
                <c:ptCount val="1"/>
                <c:pt idx="0">
                  <c:v>Среднее проф.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Лист1!$T$33:$V$33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Лист1!$T$35:$V$35</c:f>
              <c:numCache>
                <c:formatCode>0.00</c:formatCode>
                <c:ptCount val="3"/>
                <c:pt idx="0">
                  <c:v>0.28000000000000003</c:v>
                </c:pt>
                <c:pt idx="1">
                  <c:v>0.28228782287822879</c:v>
                </c:pt>
                <c:pt idx="2">
                  <c:v>0.26750448833034113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7-4251-B4A3-4D88C8B0E1A1}"/>
            </c:ext>
          </c:extLst>
        </c:ser>
        <c:ser>
          <c:idx val="0"/>
          <c:order val="2"/>
          <c:tx>
            <c:strRef>
              <c:f>Лист1!$S$34</c:f>
              <c:strCache>
                <c:ptCount val="1"/>
                <c:pt idx="0">
                  <c:v>Высшее</c:v>
                </c:pt>
              </c:strCache>
            </c:strRef>
          </c:tx>
          <c:spPr>
            <a:solidFill>
              <a:srgbClr val="D2233C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1"/>
            <c:extLst>
              <c:ext xmlns:c16="http://schemas.microsoft.com/office/drawing/2014/chart" uri="{C3380CC4-5D6E-409C-BE32-E72D297353CC}">
                <c16:uniqueId val="{00000002-A447-4251-B4A3-4D88C8B0E1A1}"/>
              </c:ext>
            </c:extLst>
          </c:dPt>
          <c:dPt>
            <c:idx val="1"/>
            <c:invertIfNegative val="0"/>
            <c:bubble3D val="1"/>
            <c:extLst>
              <c:ext xmlns:c16="http://schemas.microsoft.com/office/drawing/2014/chart" uri="{C3380CC4-5D6E-409C-BE32-E72D297353CC}">
                <c16:uniqueId val="{00000003-A447-4251-B4A3-4D88C8B0E1A1}"/>
              </c:ext>
            </c:extLst>
          </c:dPt>
          <c:dPt>
            <c:idx val="2"/>
            <c:invertIfNegative val="0"/>
            <c:bubble3D val="1"/>
            <c:extLst>
              <c:ext xmlns:c16="http://schemas.microsoft.com/office/drawing/2014/chart" uri="{C3380CC4-5D6E-409C-BE32-E72D297353CC}">
                <c16:uniqueId val="{00000004-A447-4251-B4A3-4D88C8B0E1A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Лист1!$T$33:$V$33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Лист1!$T$34:$V$34</c:f>
              <c:numCache>
                <c:formatCode>0.00</c:formatCode>
                <c:ptCount val="3"/>
                <c:pt idx="0">
                  <c:v>0.5</c:v>
                </c:pt>
                <c:pt idx="1">
                  <c:v>0.49261992619926198</c:v>
                </c:pt>
                <c:pt idx="2">
                  <c:v>0.51346499102333931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47-4251-B4A3-4D88C8B0E1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1097728"/>
        <c:axId val="121469120"/>
      </c:barChart>
      <c:catAx>
        <c:axId val="12109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1469120"/>
        <c:crosses val="autoZero"/>
        <c:auto val="1"/>
        <c:lblAlgn val="ctr"/>
        <c:lblOffset val="100"/>
        <c:noMultiLvlLbl val="0"/>
      </c:catAx>
      <c:valAx>
        <c:axId val="12146912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7.9122294372294386E-2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097728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"/>
          <c:y val="0.88307720057720063"/>
          <c:w val="1"/>
          <c:h val="0.1031782106782106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Затраты на социальные программы</a:t>
            </a:r>
          </a:p>
        </c:rich>
      </c:tx>
      <c:layout>
        <c:manualLayout>
          <c:xMode val="edge"/>
          <c:yMode val="edge"/>
          <c:x val="0.23863633888173647"/>
          <c:y val="9.165882995699252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9.2541256697890817E-2"/>
          <c:w val="0.97447593542238009"/>
          <c:h val="0.67189555031263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затраты Общества на социальные программы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101">
              <a:solidFill>
                <a:schemeClr val="bg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D2233C"/>
              </a:solidFill>
              <a:ln w="31101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437-44EA-8480-AFC80C5E1DA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37-44EA-8480-AFC80C5E1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76</c:v>
                </c:pt>
                <c:pt idx="1">
                  <c:v>91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7-44EA-8480-AFC80C5E1D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79689472"/>
        <c:axId val="162179328"/>
      </c:barChart>
      <c:catAx>
        <c:axId val="1796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62179328"/>
        <c:crosses val="autoZero"/>
        <c:auto val="1"/>
        <c:lblAlgn val="ctr"/>
        <c:lblOffset val="100"/>
        <c:noMultiLvlLbl val="0"/>
      </c:catAx>
      <c:valAx>
        <c:axId val="162179328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79689472"/>
        <c:crosses val="autoZero"/>
        <c:crossBetween val="between"/>
        <c:majorUnit val="10"/>
        <c:minorUnit val="10"/>
      </c:valAx>
      <c:spPr>
        <a:noFill/>
        <a:ln w="20869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rgbClr val="A2001F">
          <a:alpha val="40000"/>
        </a:srgbClr>
      </a:glo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03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Оплата труда, руб./мес.</a:t>
            </a:r>
          </a:p>
        </c:rich>
      </c:tx>
      <c:layout>
        <c:manualLayout>
          <c:xMode val="edge"/>
          <c:yMode val="edge"/>
          <c:x val="0.23675498814161716"/>
          <c:y val="3.5273858460171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Лист1!$A$3:$A$6</c:f>
              <c:strCache>
                <c:ptCount val="4"/>
                <c:pt idx="0">
                  <c:v>Стажёр</c:v>
                </c:pt>
                <c:pt idx="1">
                  <c:v>Оператор 3 р. </c:v>
                </c:pt>
                <c:pt idx="2">
                  <c:v>Оператор 6 р. </c:v>
                </c:pt>
                <c:pt idx="3">
                  <c:v>Линейный руководитель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70000</c:v>
                </c:pt>
                <c:pt idx="1">
                  <c:v>130000</c:v>
                </c:pt>
                <c:pt idx="2">
                  <c:v>180000</c:v>
                </c:pt>
                <c:pt idx="3">
                  <c:v>210000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5-4AA7-AE33-1C13BBDC47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67603248"/>
        <c:axId val="567605744"/>
      </c:barChart>
      <c:catAx>
        <c:axId val="5676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605744"/>
        <c:crossesAt val="3"/>
        <c:auto val="1"/>
        <c:lblAlgn val="ctr"/>
        <c:lblOffset val="100"/>
        <c:noMultiLvlLbl val="0"/>
      </c:catAx>
      <c:valAx>
        <c:axId val="567605744"/>
        <c:scaling>
          <c:orientation val="minMax"/>
          <c:max val="20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603248"/>
        <c:crosses val="autoZero"/>
        <c:crossBetween val="between"/>
        <c:majorUnit val="4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Доля молодых работников в городе Ухте</a:t>
            </a:r>
          </a:p>
        </c:rich>
      </c:tx>
      <c:layout>
        <c:manualLayout>
          <c:xMode val="edge"/>
          <c:yMode val="edge"/>
          <c:x val="8.7713654686816675E-2"/>
          <c:y val="0.10645227543219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70000"/>
            </a:lnSpc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5322545581716271"/>
          <c:w val="0.77219328052464675"/>
          <c:h val="0.53403286285449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476626758231001E-3"/>
                  <c:y val="0.33915119370558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78,0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3-405F-9579-6B3941102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молодых работников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3-405F-9579-6B39411021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233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954999167430621E-3"/>
                  <c:y val="0.24007788353387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F-4C18-8152-993014D1D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молодых работников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B3-405F-9579-6B3941102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8"/>
        <c:axId val="92385792"/>
        <c:axId val="92378720"/>
      </c:barChart>
      <c:valAx>
        <c:axId val="92378720"/>
        <c:scaling>
          <c:orientation val="minMax"/>
          <c:max val="8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385792"/>
        <c:crosses val="max"/>
        <c:crossBetween val="between"/>
        <c:majorUnit val="20"/>
      </c:valAx>
      <c:catAx>
        <c:axId val="9238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378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07251221864187"/>
          <c:y val="0.82859321291631616"/>
          <c:w val="0.54814391922430139"/>
          <c:h val="0.10852924615814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D1480-E292-48DE-B82F-533BDEFDAE14}" type="doc">
      <dgm:prSet loTypeId="urn:microsoft.com/office/officeart/2005/8/layout/cycle4" loCatId="matrix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597A8F3-F830-4381-8653-74B77D10F9F0}">
      <dgm:prSet phldrT="[Текст]" custT="1"/>
      <dgm:spPr/>
      <dgm:t>
        <a:bodyPr/>
        <a:lstStyle/>
        <a:p>
          <a:r>
            <a:rPr lang="ru-RU" sz="1000" dirty="0"/>
            <a:t>Стабильная оплата труда с ежегодной индексацией</a:t>
          </a:r>
        </a:p>
      </dgm:t>
    </dgm:pt>
    <dgm:pt modelId="{4349CFCB-1CBA-4695-BEAF-D4B27743A815}" type="parTrans" cxnId="{81CF4DA7-E316-4EAB-91E2-04A27B965A29}">
      <dgm:prSet/>
      <dgm:spPr/>
      <dgm:t>
        <a:bodyPr/>
        <a:lstStyle/>
        <a:p>
          <a:endParaRPr lang="ru-RU"/>
        </a:p>
      </dgm:t>
    </dgm:pt>
    <dgm:pt modelId="{3EE4AB50-F7C0-4957-A1B9-1FA8DD799EAF}" type="sibTrans" cxnId="{81CF4DA7-E316-4EAB-91E2-04A27B965A29}">
      <dgm:prSet/>
      <dgm:spPr/>
      <dgm:t>
        <a:bodyPr/>
        <a:lstStyle/>
        <a:p>
          <a:endParaRPr lang="ru-RU"/>
        </a:p>
      </dgm:t>
    </dgm:pt>
    <dgm:pt modelId="{0D2F6A45-36A3-4A16-828A-15D51C56D747}">
      <dgm:prSet custT="1"/>
      <dgm:spPr/>
      <dgm:t>
        <a:bodyPr/>
        <a:lstStyle/>
        <a:p>
          <a:r>
            <a:rPr lang="ru-RU" sz="1000" dirty="0"/>
            <a:t>Социальная защищенность</a:t>
          </a:r>
        </a:p>
      </dgm:t>
    </dgm:pt>
    <dgm:pt modelId="{C00C5C86-D02F-4331-A7B3-F82C7D8BC3AF}" type="parTrans" cxnId="{26D1612E-FF12-45C7-8E27-F45B1201B7AD}">
      <dgm:prSet/>
      <dgm:spPr/>
      <dgm:t>
        <a:bodyPr/>
        <a:lstStyle/>
        <a:p>
          <a:endParaRPr lang="ru-RU"/>
        </a:p>
      </dgm:t>
    </dgm:pt>
    <dgm:pt modelId="{BAEC5839-3E55-427D-B595-F26CB3538E4F}" type="sibTrans" cxnId="{26D1612E-FF12-45C7-8E27-F45B1201B7AD}">
      <dgm:prSet/>
      <dgm:spPr/>
      <dgm:t>
        <a:bodyPr/>
        <a:lstStyle/>
        <a:p>
          <a:endParaRPr lang="ru-RU"/>
        </a:p>
      </dgm:t>
    </dgm:pt>
    <dgm:pt modelId="{9F3405E5-5A6B-4620-9E0E-C0A6E850A09C}">
      <dgm:prSet custT="1"/>
      <dgm:spPr/>
      <dgm:t>
        <a:bodyPr/>
        <a:lstStyle/>
        <a:p>
          <a:r>
            <a:rPr lang="ru-RU" sz="950" dirty="0"/>
            <a:t>Возможность развития профессиональных компетенций, получения образования </a:t>
          </a:r>
        </a:p>
      </dgm:t>
    </dgm:pt>
    <dgm:pt modelId="{22DF2ED0-CC46-4A9B-AE39-DF351D23812C}" type="parTrans" cxnId="{3398608D-3E96-46E7-9705-12E6744E72AF}">
      <dgm:prSet/>
      <dgm:spPr/>
      <dgm:t>
        <a:bodyPr/>
        <a:lstStyle/>
        <a:p>
          <a:endParaRPr lang="ru-RU"/>
        </a:p>
      </dgm:t>
    </dgm:pt>
    <dgm:pt modelId="{4A0E34AB-190F-4192-9CF2-7A51DF310CBD}" type="sibTrans" cxnId="{3398608D-3E96-46E7-9705-12E6744E72AF}">
      <dgm:prSet/>
      <dgm:spPr/>
      <dgm:t>
        <a:bodyPr/>
        <a:lstStyle/>
        <a:p>
          <a:endParaRPr lang="ru-RU"/>
        </a:p>
      </dgm:t>
    </dgm:pt>
    <dgm:pt modelId="{E1F66CF2-667A-411A-8D37-4DF5FCE1B406}">
      <dgm:prSet custT="1"/>
      <dgm:spPr/>
      <dgm:t>
        <a:bodyPr/>
        <a:lstStyle/>
        <a:p>
          <a:r>
            <a:rPr lang="ru-RU" sz="1000" dirty="0"/>
            <a:t>Перспективы профессионального роста, в том числе за рубежом</a:t>
          </a:r>
        </a:p>
      </dgm:t>
    </dgm:pt>
    <dgm:pt modelId="{DC7DF3E3-DAD9-4FC8-B404-75200DA9E226}" type="parTrans" cxnId="{3857509C-BB2A-494B-87A6-F6F3BB8A56CE}">
      <dgm:prSet/>
      <dgm:spPr/>
      <dgm:t>
        <a:bodyPr/>
        <a:lstStyle/>
        <a:p>
          <a:endParaRPr lang="ru-RU"/>
        </a:p>
      </dgm:t>
    </dgm:pt>
    <dgm:pt modelId="{D66C3EAA-C75E-4A37-9477-1E9EAB826DA0}" type="sibTrans" cxnId="{3857509C-BB2A-494B-87A6-F6F3BB8A56CE}">
      <dgm:prSet/>
      <dgm:spPr/>
      <dgm:t>
        <a:bodyPr/>
        <a:lstStyle/>
        <a:p>
          <a:endParaRPr lang="ru-RU"/>
        </a:p>
      </dgm:t>
    </dgm:pt>
    <dgm:pt modelId="{544EBBC6-59D6-46CE-AAA2-B0864AD5D706}" type="pres">
      <dgm:prSet presAssocID="{7F4D1480-E292-48DE-B82F-533BDEFDAE1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96755F-7F7E-4D82-9835-A3EBC06159E7}" type="pres">
      <dgm:prSet presAssocID="{7F4D1480-E292-48DE-B82F-533BDEFDAE14}" presName="children" presStyleCnt="0"/>
      <dgm:spPr/>
    </dgm:pt>
    <dgm:pt modelId="{EA98427F-97C0-477C-A2C0-C4FFD6E7488B}" type="pres">
      <dgm:prSet presAssocID="{7F4D1480-E292-48DE-B82F-533BDEFDAE14}" presName="childPlaceholder" presStyleCnt="0"/>
      <dgm:spPr/>
    </dgm:pt>
    <dgm:pt modelId="{6F7817A8-4901-4896-918B-549116F3C74A}" type="pres">
      <dgm:prSet presAssocID="{7F4D1480-E292-48DE-B82F-533BDEFDAE14}" presName="circle" presStyleCnt="0"/>
      <dgm:spPr/>
    </dgm:pt>
    <dgm:pt modelId="{73C96ADB-C5C9-486B-A94E-8E860C5C0941}" type="pres">
      <dgm:prSet presAssocID="{7F4D1480-E292-48DE-B82F-533BDEFDAE1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F98E8-0B87-4046-BDBB-6BC4E90AB962}" type="pres">
      <dgm:prSet presAssocID="{7F4D1480-E292-48DE-B82F-533BDEFDAE1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BE80A-0C97-4704-9568-9021FB4A2798}" type="pres">
      <dgm:prSet presAssocID="{7F4D1480-E292-48DE-B82F-533BDEFDAE1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EA986-E75C-43E9-BAB4-A0A9DC0015D4}" type="pres">
      <dgm:prSet presAssocID="{7F4D1480-E292-48DE-B82F-533BDEFDAE1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9705E-2662-4D82-8DC0-324146710917}" type="pres">
      <dgm:prSet presAssocID="{7F4D1480-E292-48DE-B82F-533BDEFDAE14}" presName="quadrantPlaceholder" presStyleCnt="0"/>
      <dgm:spPr/>
    </dgm:pt>
    <dgm:pt modelId="{E9F1F56A-E15A-4D75-9107-1DB6BE194A06}" type="pres">
      <dgm:prSet presAssocID="{7F4D1480-E292-48DE-B82F-533BDEFDAE14}" presName="center1" presStyleLbl="fgShp" presStyleIdx="0" presStyleCnt="2"/>
      <dgm:spPr/>
    </dgm:pt>
    <dgm:pt modelId="{942A81CE-864D-4881-A848-91350F336B38}" type="pres">
      <dgm:prSet presAssocID="{7F4D1480-E292-48DE-B82F-533BDEFDAE14}" presName="center2" presStyleLbl="fgShp" presStyleIdx="1" presStyleCnt="2"/>
      <dgm:spPr/>
    </dgm:pt>
  </dgm:ptLst>
  <dgm:cxnLst>
    <dgm:cxn modelId="{AF040A73-5CFF-44F3-A5EA-166547D03142}" type="presOf" srcId="{E597A8F3-F830-4381-8653-74B77D10F9F0}" destId="{73C96ADB-C5C9-486B-A94E-8E860C5C0941}" srcOrd="0" destOrd="0" presId="urn:microsoft.com/office/officeart/2005/8/layout/cycle4"/>
    <dgm:cxn modelId="{6FE59749-7AB4-436B-992B-B618A918F317}" type="presOf" srcId="{0D2F6A45-36A3-4A16-828A-15D51C56D747}" destId="{067F98E8-0B87-4046-BDBB-6BC4E90AB962}" srcOrd="0" destOrd="0" presId="urn:microsoft.com/office/officeart/2005/8/layout/cycle4"/>
    <dgm:cxn modelId="{0B827B2B-49E0-4634-89F6-3C80CC294C8A}" type="presOf" srcId="{9F3405E5-5A6B-4620-9E0E-C0A6E850A09C}" destId="{A7ABE80A-0C97-4704-9568-9021FB4A2798}" srcOrd="0" destOrd="0" presId="urn:microsoft.com/office/officeart/2005/8/layout/cycle4"/>
    <dgm:cxn modelId="{52171CF8-B1BD-477A-AD91-26605B41A783}" type="presOf" srcId="{E1F66CF2-667A-411A-8D37-4DF5FCE1B406}" destId="{502EA986-E75C-43E9-BAB4-A0A9DC0015D4}" srcOrd="0" destOrd="0" presId="urn:microsoft.com/office/officeart/2005/8/layout/cycle4"/>
    <dgm:cxn modelId="{3398608D-3E96-46E7-9705-12E6744E72AF}" srcId="{7F4D1480-E292-48DE-B82F-533BDEFDAE14}" destId="{9F3405E5-5A6B-4620-9E0E-C0A6E850A09C}" srcOrd="2" destOrd="0" parTransId="{22DF2ED0-CC46-4A9B-AE39-DF351D23812C}" sibTransId="{4A0E34AB-190F-4192-9CF2-7A51DF310CBD}"/>
    <dgm:cxn modelId="{81CF4DA7-E316-4EAB-91E2-04A27B965A29}" srcId="{7F4D1480-E292-48DE-B82F-533BDEFDAE14}" destId="{E597A8F3-F830-4381-8653-74B77D10F9F0}" srcOrd="0" destOrd="0" parTransId="{4349CFCB-1CBA-4695-BEAF-D4B27743A815}" sibTransId="{3EE4AB50-F7C0-4957-A1B9-1FA8DD799EAF}"/>
    <dgm:cxn modelId="{3857509C-BB2A-494B-87A6-F6F3BB8A56CE}" srcId="{7F4D1480-E292-48DE-B82F-533BDEFDAE14}" destId="{E1F66CF2-667A-411A-8D37-4DF5FCE1B406}" srcOrd="3" destOrd="0" parTransId="{DC7DF3E3-DAD9-4FC8-B404-75200DA9E226}" sibTransId="{D66C3EAA-C75E-4A37-9477-1E9EAB826DA0}"/>
    <dgm:cxn modelId="{38F87062-74DB-4EFB-B7D2-1DA3B7AC2159}" type="presOf" srcId="{7F4D1480-E292-48DE-B82F-533BDEFDAE14}" destId="{544EBBC6-59D6-46CE-AAA2-B0864AD5D706}" srcOrd="0" destOrd="0" presId="urn:microsoft.com/office/officeart/2005/8/layout/cycle4"/>
    <dgm:cxn modelId="{26D1612E-FF12-45C7-8E27-F45B1201B7AD}" srcId="{7F4D1480-E292-48DE-B82F-533BDEFDAE14}" destId="{0D2F6A45-36A3-4A16-828A-15D51C56D747}" srcOrd="1" destOrd="0" parTransId="{C00C5C86-D02F-4331-A7B3-F82C7D8BC3AF}" sibTransId="{BAEC5839-3E55-427D-B595-F26CB3538E4F}"/>
    <dgm:cxn modelId="{C5D86BFF-F525-45CA-A398-73E10D6A17CE}" type="presParOf" srcId="{544EBBC6-59D6-46CE-AAA2-B0864AD5D706}" destId="{2896755F-7F7E-4D82-9835-A3EBC06159E7}" srcOrd="0" destOrd="0" presId="urn:microsoft.com/office/officeart/2005/8/layout/cycle4"/>
    <dgm:cxn modelId="{30451310-D883-4E34-82B9-D037D18D2AD5}" type="presParOf" srcId="{2896755F-7F7E-4D82-9835-A3EBC06159E7}" destId="{EA98427F-97C0-477C-A2C0-C4FFD6E7488B}" srcOrd="0" destOrd="0" presId="urn:microsoft.com/office/officeart/2005/8/layout/cycle4"/>
    <dgm:cxn modelId="{FF4944FA-88A1-449F-AC11-9159E9A6865B}" type="presParOf" srcId="{544EBBC6-59D6-46CE-AAA2-B0864AD5D706}" destId="{6F7817A8-4901-4896-918B-549116F3C74A}" srcOrd="1" destOrd="0" presId="urn:microsoft.com/office/officeart/2005/8/layout/cycle4"/>
    <dgm:cxn modelId="{28F2FA08-BDD7-4BF1-B8EC-3EC36836BE4A}" type="presParOf" srcId="{6F7817A8-4901-4896-918B-549116F3C74A}" destId="{73C96ADB-C5C9-486B-A94E-8E860C5C0941}" srcOrd="0" destOrd="0" presId="urn:microsoft.com/office/officeart/2005/8/layout/cycle4"/>
    <dgm:cxn modelId="{C2F5863A-3C4E-4406-8198-FB6FC529E7B2}" type="presParOf" srcId="{6F7817A8-4901-4896-918B-549116F3C74A}" destId="{067F98E8-0B87-4046-BDBB-6BC4E90AB962}" srcOrd="1" destOrd="0" presId="urn:microsoft.com/office/officeart/2005/8/layout/cycle4"/>
    <dgm:cxn modelId="{FDC1C931-4C79-4830-B06E-982F92CD1487}" type="presParOf" srcId="{6F7817A8-4901-4896-918B-549116F3C74A}" destId="{A7ABE80A-0C97-4704-9568-9021FB4A2798}" srcOrd="2" destOrd="0" presId="urn:microsoft.com/office/officeart/2005/8/layout/cycle4"/>
    <dgm:cxn modelId="{367EBEBE-5A1A-4978-997E-FB0792355AB8}" type="presParOf" srcId="{6F7817A8-4901-4896-918B-549116F3C74A}" destId="{502EA986-E75C-43E9-BAB4-A0A9DC0015D4}" srcOrd="3" destOrd="0" presId="urn:microsoft.com/office/officeart/2005/8/layout/cycle4"/>
    <dgm:cxn modelId="{706DCE10-168B-4F39-A587-17025CE428EA}" type="presParOf" srcId="{6F7817A8-4901-4896-918B-549116F3C74A}" destId="{8149705E-2662-4D82-8DC0-324146710917}" srcOrd="4" destOrd="0" presId="urn:microsoft.com/office/officeart/2005/8/layout/cycle4"/>
    <dgm:cxn modelId="{10FDBDAD-CFD6-4B47-B1D3-7C009AFB5B51}" type="presParOf" srcId="{544EBBC6-59D6-46CE-AAA2-B0864AD5D706}" destId="{E9F1F56A-E15A-4D75-9107-1DB6BE194A06}" srcOrd="2" destOrd="0" presId="urn:microsoft.com/office/officeart/2005/8/layout/cycle4"/>
    <dgm:cxn modelId="{CBBDE51C-B993-4504-88B0-E9DB06AAD206}" type="presParOf" srcId="{544EBBC6-59D6-46CE-AAA2-B0864AD5D706}" destId="{942A81CE-864D-4881-A848-91350F336B3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7406F-F816-4B08-B6FE-F37485FB794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BA287-3851-453E-9163-8239AF1294F5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600" b="0" dirty="0"/>
            <a:t> Одобрение Компании</a:t>
          </a:r>
        </a:p>
      </dgm:t>
    </dgm:pt>
    <dgm:pt modelId="{2012B852-64CA-4D9E-87C5-31B4D5452263}" type="parTrans" cxnId="{54295BAA-CB35-4072-B026-884F5091050B}">
      <dgm:prSet/>
      <dgm:spPr/>
      <dgm:t>
        <a:bodyPr/>
        <a:lstStyle/>
        <a:p>
          <a:endParaRPr lang="ru-RU"/>
        </a:p>
      </dgm:t>
    </dgm:pt>
    <dgm:pt modelId="{933223D5-E8BF-46E8-83AF-4BECCB83B3D2}" type="sibTrans" cxnId="{54295BAA-CB35-4072-B026-884F5091050B}">
      <dgm:prSet/>
      <dgm:spPr/>
      <dgm:t>
        <a:bodyPr/>
        <a:lstStyle/>
        <a:p>
          <a:endParaRPr lang="ru-RU"/>
        </a:p>
      </dgm:t>
    </dgm:pt>
    <dgm:pt modelId="{59FF4944-98CC-46DF-BAAE-F5AF52E29FE2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600" b="0" dirty="0"/>
            <a:t> Согласование финансирования для набора новых групп</a:t>
          </a:r>
        </a:p>
      </dgm:t>
    </dgm:pt>
    <dgm:pt modelId="{7D71759C-758A-4B99-8833-6654C3D54E8E}" type="parTrans" cxnId="{1AED416C-F416-4D70-9291-CA9485BE2820}">
      <dgm:prSet/>
      <dgm:spPr/>
      <dgm:t>
        <a:bodyPr/>
        <a:lstStyle/>
        <a:p>
          <a:endParaRPr lang="ru-RU"/>
        </a:p>
      </dgm:t>
    </dgm:pt>
    <dgm:pt modelId="{2B219EE7-1B66-44DB-8BF9-5E5E845B481E}" type="sibTrans" cxnId="{1AED416C-F416-4D70-9291-CA9485BE2820}">
      <dgm:prSet/>
      <dgm:spPr/>
      <dgm:t>
        <a:bodyPr/>
        <a:lstStyle/>
        <a:p>
          <a:endParaRPr lang="ru-RU"/>
        </a:p>
      </dgm:t>
    </dgm:pt>
    <dgm:pt modelId="{B0AE987E-8EDF-46B3-BD4B-9B590786DBFC}" type="pres">
      <dgm:prSet presAssocID="{2267406F-F816-4B08-B6FE-F37485FB79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8FA2B-6C3D-48D9-B09C-29044CED05A2}" type="pres">
      <dgm:prSet presAssocID="{FD9BA287-3851-453E-9163-8239AF1294F5}" presName="composite" presStyleCnt="0"/>
      <dgm:spPr/>
    </dgm:pt>
    <dgm:pt modelId="{1C7E399A-D411-4849-94F4-ABF43170112E}" type="pres">
      <dgm:prSet presAssocID="{FD9BA287-3851-453E-9163-8239AF1294F5}" presName="rect1" presStyleLbl="trAlignAcc1" presStyleIdx="0" presStyleCnt="2" custScaleX="84386" custScaleY="122721" custLinFactNeighborX="20" custLinFactNeighborY="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AC0AC-7E31-4943-B323-CADD8A0D3270}" type="pres">
      <dgm:prSet presAssocID="{FD9BA287-3851-453E-9163-8239AF1294F5}" presName="rect2" presStyleLbl="fgImgPlace1" presStyleIdx="0" presStyleCnt="2" custScaleX="153900" custScaleY="150326" custLinFactNeighborY="-15193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22595A9-5660-4852-A37B-C661D3D13B9F}" type="pres">
      <dgm:prSet presAssocID="{933223D5-E8BF-46E8-83AF-4BECCB83B3D2}" presName="sibTrans" presStyleCnt="0"/>
      <dgm:spPr/>
    </dgm:pt>
    <dgm:pt modelId="{0E931B89-22FC-44CB-BE3F-C3E7957BEC74}" type="pres">
      <dgm:prSet presAssocID="{59FF4944-98CC-46DF-BAAE-F5AF52E29FE2}" presName="composite" presStyleCnt="0"/>
      <dgm:spPr/>
    </dgm:pt>
    <dgm:pt modelId="{6258D2D1-8FB6-439F-BCF7-8BAB5A46CF48}" type="pres">
      <dgm:prSet presAssocID="{59FF4944-98CC-46DF-BAAE-F5AF52E29FE2}" presName="rect1" presStyleLbl="trAlignAcc1" presStyleIdx="1" presStyleCnt="2" custScaleX="84386" custScaleY="122721" custLinFactNeighborX="20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4C1A1-8F15-41E5-A3A8-66583004E5EB}" type="pres">
      <dgm:prSet presAssocID="{59FF4944-98CC-46DF-BAAE-F5AF52E29FE2}" presName="rect2" presStyleLbl="fgImgPlace1" presStyleIdx="1" presStyleCnt="2" custScaleX="153900" custScaleY="150326" custLinFactNeighborY="1925"/>
      <dgm:spPr>
        <a:blipFill dpi="0" rotWithShape="1">
          <a:blip xmlns:r="http://schemas.openxmlformats.org/officeDocument/2006/relationships" r:embed="rId2"/>
          <a:srcRect/>
          <a:stretch>
            <a:fillRect l="-5000" t="4000" r="-11000" b="6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4295BAA-CB35-4072-B026-884F5091050B}" srcId="{2267406F-F816-4B08-B6FE-F37485FB7944}" destId="{FD9BA287-3851-453E-9163-8239AF1294F5}" srcOrd="0" destOrd="0" parTransId="{2012B852-64CA-4D9E-87C5-31B4D5452263}" sibTransId="{933223D5-E8BF-46E8-83AF-4BECCB83B3D2}"/>
    <dgm:cxn modelId="{3665A8CF-3904-41FD-B1C8-70AEEBE94EC2}" type="presOf" srcId="{2267406F-F816-4B08-B6FE-F37485FB7944}" destId="{B0AE987E-8EDF-46B3-BD4B-9B590786DBFC}" srcOrd="0" destOrd="0" presId="urn:microsoft.com/office/officeart/2008/layout/PictureStrips"/>
    <dgm:cxn modelId="{1F1191F5-AFA7-489C-823D-1F536EBB93F8}" type="presOf" srcId="{FD9BA287-3851-453E-9163-8239AF1294F5}" destId="{1C7E399A-D411-4849-94F4-ABF43170112E}" srcOrd="0" destOrd="0" presId="urn:microsoft.com/office/officeart/2008/layout/PictureStrips"/>
    <dgm:cxn modelId="{1AED416C-F416-4D70-9291-CA9485BE2820}" srcId="{2267406F-F816-4B08-B6FE-F37485FB7944}" destId="{59FF4944-98CC-46DF-BAAE-F5AF52E29FE2}" srcOrd="1" destOrd="0" parTransId="{7D71759C-758A-4B99-8833-6654C3D54E8E}" sibTransId="{2B219EE7-1B66-44DB-8BF9-5E5E845B481E}"/>
    <dgm:cxn modelId="{B524B28B-764C-40AC-8437-85A324CC891F}" type="presOf" srcId="{59FF4944-98CC-46DF-BAAE-F5AF52E29FE2}" destId="{6258D2D1-8FB6-439F-BCF7-8BAB5A46CF48}" srcOrd="0" destOrd="0" presId="urn:microsoft.com/office/officeart/2008/layout/PictureStrips"/>
    <dgm:cxn modelId="{45282A40-8BCE-420C-97A0-F649BE9B7819}" type="presParOf" srcId="{B0AE987E-8EDF-46B3-BD4B-9B590786DBFC}" destId="{C7F8FA2B-6C3D-48D9-B09C-29044CED05A2}" srcOrd="0" destOrd="0" presId="urn:microsoft.com/office/officeart/2008/layout/PictureStrips"/>
    <dgm:cxn modelId="{434A2C3B-F606-4CFB-8F83-D3A252E804DA}" type="presParOf" srcId="{C7F8FA2B-6C3D-48D9-B09C-29044CED05A2}" destId="{1C7E399A-D411-4849-94F4-ABF43170112E}" srcOrd="0" destOrd="0" presId="urn:microsoft.com/office/officeart/2008/layout/PictureStrips"/>
    <dgm:cxn modelId="{EF880302-F922-4CB1-8BD7-95243B8342B3}" type="presParOf" srcId="{C7F8FA2B-6C3D-48D9-B09C-29044CED05A2}" destId="{3ABAC0AC-7E31-4943-B323-CADD8A0D3270}" srcOrd="1" destOrd="0" presId="urn:microsoft.com/office/officeart/2008/layout/PictureStrips"/>
    <dgm:cxn modelId="{3E1DA707-E697-4D66-B148-6398609BCF97}" type="presParOf" srcId="{B0AE987E-8EDF-46B3-BD4B-9B590786DBFC}" destId="{E22595A9-5660-4852-A37B-C661D3D13B9F}" srcOrd="1" destOrd="0" presId="urn:microsoft.com/office/officeart/2008/layout/PictureStrips"/>
    <dgm:cxn modelId="{6466D38D-B663-4B5B-9CA8-C92B60E7694A}" type="presParOf" srcId="{B0AE987E-8EDF-46B3-BD4B-9B590786DBFC}" destId="{0E931B89-22FC-44CB-BE3F-C3E7957BEC74}" srcOrd="2" destOrd="0" presId="urn:microsoft.com/office/officeart/2008/layout/PictureStrips"/>
    <dgm:cxn modelId="{D5EC1194-A78E-4760-8799-719AE13D15D4}" type="presParOf" srcId="{0E931B89-22FC-44CB-BE3F-C3E7957BEC74}" destId="{6258D2D1-8FB6-439F-BCF7-8BAB5A46CF48}" srcOrd="0" destOrd="0" presId="urn:microsoft.com/office/officeart/2008/layout/PictureStrips"/>
    <dgm:cxn modelId="{3904EE17-B2E9-439E-8737-F78E35591654}" type="presParOf" srcId="{0E931B89-22FC-44CB-BE3F-C3E7957BEC74}" destId="{0654C1A1-8F15-41E5-A3A8-66583004E5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909F4-DD5F-488C-AE92-57FC55E46AE2}" type="doc">
      <dgm:prSet loTypeId="urn:microsoft.com/office/officeart/2005/8/layout/h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584751D-D124-43DA-905E-A45E97013489}">
      <dgm:prSet phldrT="[Текст]" custT="1"/>
      <dgm:spPr/>
      <dgm:t>
        <a:bodyPr/>
        <a:lstStyle/>
        <a:p>
          <a:r>
            <a:rPr lang="ru-RU" sz="1000" b="1" dirty="0"/>
            <a:t>Увеличено количество часов по профильным дисциплинам и практикам:</a:t>
          </a:r>
        </a:p>
      </dgm:t>
    </dgm:pt>
    <dgm:pt modelId="{7EAFDA04-0F2A-437D-B713-965251627FFF}" type="parTrans" cxnId="{171040DC-92CF-4B19-AF69-EF3F99A6D649}">
      <dgm:prSet/>
      <dgm:spPr/>
      <dgm:t>
        <a:bodyPr/>
        <a:lstStyle/>
        <a:p>
          <a:endParaRPr lang="ru-RU"/>
        </a:p>
      </dgm:t>
    </dgm:pt>
    <dgm:pt modelId="{070B7852-FBE3-4F53-9E0E-55ABF3D5C939}" type="sibTrans" cxnId="{171040DC-92CF-4B19-AF69-EF3F99A6D649}">
      <dgm:prSet/>
      <dgm:spPr/>
      <dgm:t>
        <a:bodyPr/>
        <a:lstStyle/>
        <a:p>
          <a:endParaRPr lang="ru-RU"/>
        </a:p>
      </dgm:t>
    </dgm:pt>
    <dgm:pt modelId="{79F7148C-F543-4635-A100-A5B1A331FFEE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термодинамики;</a:t>
          </a:r>
          <a:endParaRPr lang="ru-RU" sz="1200" dirty="0"/>
        </a:p>
      </dgm:t>
    </dgm:pt>
    <dgm:pt modelId="{810B2E9D-8DD5-415C-9C63-820EF42E6950}" type="parTrans" cxnId="{F5597685-3CE2-4EF6-80C2-45C77B3C7CED}">
      <dgm:prSet/>
      <dgm:spPr/>
      <dgm:t>
        <a:bodyPr/>
        <a:lstStyle/>
        <a:p>
          <a:endParaRPr lang="ru-RU"/>
        </a:p>
      </dgm:t>
    </dgm:pt>
    <dgm:pt modelId="{75FE6158-EBD4-40F7-A40D-684D1E285E78}" type="sibTrans" cxnId="{F5597685-3CE2-4EF6-80C2-45C77B3C7CED}">
      <dgm:prSet/>
      <dgm:spPr/>
      <dgm:t>
        <a:bodyPr/>
        <a:lstStyle/>
        <a:p>
          <a:endParaRPr lang="ru-RU"/>
        </a:p>
      </dgm:t>
    </dgm:pt>
    <dgm:pt modelId="{ABC4B1DA-DAFC-4552-AE44-1950812E2AB8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Астрономия;</a:t>
          </a:r>
          <a:endParaRPr lang="ru-RU" sz="1200" dirty="0"/>
        </a:p>
      </dgm:t>
    </dgm:pt>
    <dgm:pt modelId="{962ADF3E-30F3-458D-87E8-0D938BA8B5EC}" type="parTrans" cxnId="{2CB339F8-47B2-4755-841F-A496FB7F0CE6}">
      <dgm:prSet/>
      <dgm:spPr/>
      <dgm:t>
        <a:bodyPr/>
        <a:lstStyle/>
        <a:p>
          <a:endParaRPr lang="ru-RU"/>
        </a:p>
      </dgm:t>
    </dgm:pt>
    <dgm:pt modelId="{A1191365-E31E-4A23-AD52-1A06D782C79C}" type="sibTrans" cxnId="{2CB339F8-47B2-4755-841F-A496FB7F0CE6}">
      <dgm:prSet/>
      <dgm:spPr/>
      <dgm:t>
        <a:bodyPr/>
        <a:lstStyle/>
        <a:p>
          <a:endParaRPr lang="ru-RU"/>
        </a:p>
      </dgm:t>
    </dgm:pt>
    <dgm:pt modelId="{452B7D9F-E035-4B51-B28D-E49CC5BFB5EE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Иностранный язык;</a:t>
          </a:r>
        </a:p>
      </dgm:t>
    </dgm:pt>
    <dgm:pt modelId="{E153A72C-D833-4DD2-9C68-D061C323DAE4}" type="parTrans" cxnId="{01D59FD3-5662-4156-8FDE-2EF1D269BE87}">
      <dgm:prSet/>
      <dgm:spPr/>
      <dgm:t>
        <a:bodyPr/>
        <a:lstStyle/>
        <a:p>
          <a:endParaRPr lang="ru-RU"/>
        </a:p>
      </dgm:t>
    </dgm:pt>
    <dgm:pt modelId="{340D5EE9-4EA2-400B-8E9D-B56D22DDB9D6}" type="sibTrans" cxnId="{01D59FD3-5662-4156-8FDE-2EF1D269BE87}">
      <dgm:prSet/>
      <dgm:spPr/>
      <dgm:t>
        <a:bodyPr/>
        <a:lstStyle/>
        <a:p>
          <a:endParaRPr lang="ru-RU"/>
        </a:p>
      </dgm:t>
    </dgm:pt>
    <dgm:pt modelId="{4DBE5271-AF58-4065-9303-CCD63C21293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культура;</a:t>
          </a:r>
        </a:p>
      </dgm:t>
    </dgm:pt>
    <dgm:pt modelId="{C8D4E745-1983-4D1E-ACAF-7E2D243A043B}" type="parTrans" cxnId="{D500E3BD-ACAB-48E7-BF24-901AE2770198}">
      <dgm:prSet/>
      <dgm:spPr/>
      <dgm:t>
        <a:bodyPr/>
        <a:lstStyle/>
        <a:p>
          <a:endParaRPr lang="ru-RU"/>
        </a:p>
      </dgm:t>
    </dgm:pt>
    <dgm:pt modelId="{CB56DEC0-AECE-42F0-804B-2D0F081D1539}" type="sibTrans" cxnId="{D500E3BD-ACAB-48E7-BF24-901AE2770198}">
      <dgm:prSet/>
      <dgm:spPr/>
      <dgm:t>
        <a:bodyPr/>
        <a:lstStyle/>
        <a:p>
          <a:endParaRPr lang="ru-RU"/>
        </a:p>
      </dgm:t>
    </dgm:pt>
    <dgm:pt modelId="{A6FE8AA0-5CEA-4487-B373-1446F0321BDC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Биология;</a:t>
          </a:r>
        </a:p>
      </dgm:t>
    </dgm:pt>
    <dgm:pt modelId="{4F10D0AF-7E3A-4C33-A0C0-B15A132F74F7}" type="parTrans" cxnId="{4336C5DB-3977-4825-A722-04DE09691EF7}">
      <dgm:prSet/>
      <dgm:spPr/>
      <dgm:t>
        <a:bodyPr/>
        <a:lstStyle/>
        <a:p>
          <a:endParaRPr lang="ru-RU"/>
        </a:p>
      </dgm:t>
    </dgm:pt>
    <dgm:pt modelId="{CFB12A7B-2C7B-469F-8C5B-6FD03A1256C5}" type="sibTrans" cxnId="{4336C5DB-3977-4825-A722-04DE09691EF7}">
      <dgm:prSet/>
      <dgm:spPr/>
      <dgm:t>
        <a:bodyPr/>
        <a:lstStyle/>
        <a:p>
          <a:endParaRPr lang="ru-RU"/>
        </a:p>
      </dgm:t>
    </dgm:pt>
    <dgm:pt modelId="{60B18E28-48EE-4BED-963D-49A06D4951F8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История;</a:t>
          </a:r>
        </a:p>
      </dgm:t>
    </dgm:pt>
    <dgm:pt modelId="{B0762179-D3C4-47CE-AFD9-3DFA516B4AA8}" type="parTrans" cxnId="{6183DEDF-B6F5-4A7E-8E60-814D2FE8640C}">
      <dgm:prSet/>
      <dgm:spPr/>
      <dgm:t>
        <a:bodyPr/>
        <a:lstStyle/>
        <a:p>
          <a:endParaRPr lang="ru-RU"/>
        </a:p>
      </dgm:t>
    </dgm:pt>
    <dgm:pt modelId="{04ED68F8-8C6D-4238-B25A-2B614E0C7B2D}" type="sibTrans" cxnId="{6183DEDF-B6F5-4A7E-8E60-814D2FE8640C}">
      <dgm:prSet/>
      <dgm:spPr/>
      <dgm:t>
        <a:bodyPr/>
        <a:lstStyle/>
        <a:p>
          <a:endParaRPr lang="ru-RU"/>
        </a:p>
      </dgm:t>
    </dgm:pt>
    <dgm:pt modelId="{D4B6C25C-CE96-4B6D-AF0D-2518B152EB99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</a:p>
      </dgm:t>
    </dgm:pt>
    <dgm:pt modelId="{07E0E1A2-9FF9-4F27-BDD9-38DC05AF3786}" type="parTrans" cxnId="{542E9860-8A79-4166-B45B-B34F3ED20063}">
      <dgm:prSet/>
      <dgm:spPr/>
      <dgm:t>
        <a:bodyPr/>
        <a:lstStyle/>
        <a:p>
          <a:endParaRPr lang="ru-RU"/>
        </a:p>
      </dgm:t>
    </dgm:pt>
    <dgm:pt modelId="{61AE8141-E1E9-4F7E-842A-152E8431F233}" type="sibTrans" cxnId="{542E9860-8A79-4166-B45B-B34F3ED20063}">
      <dgm:prSet/>
      <dgm:spPr/>
      <dgm:t>
        <a:bodyPr/>
        <a:lstStyle/>
        <a:p>
          <a:endParaRPr lang="ru-RU"/>
        </a:p>
      </dgm:t>
    </dgm:pt>
    <dgm:pt modelId="{8EFB0257-1D3D-450C-8353-4A18F0C025FA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Математика;</a:t>
          </a:r>
        </a:p>
      </dgm:t>
    </dgm:pt>
    <dgm:pt modelId="{6D59FDBD-7B84-4E1D-8A9D-46D690038059}" type="parTrans" cxnId="{5266BEE1-CF5D-4C98-9B57-B3838888B6FD}">
      <dgm:prSet/>
      <dgm:spPr/>
      <dgm:t>
        <a:bodyPr/>
        <a:lstStyle/>
        <a:p>
          <a:endParaRPr lang="ru-RU"/>
        </a:p>
      </dgm:t>
    </dgm:pt>
    <dgm:pt modelId="{3FA33B01-459D-4D2E-85AE-009C89E9C072}" type="sibTrans" cxnId="{5266BEE1-CF5D-4C98-9B57-B3838888B6FD}">
      <dgm:prSet/>
      <dgm:spPr/>
      <dgm:t>
        <a:bodyPr/>
        <a:lstStyle/>
        <a:p>
          <a:endParaRPr lang="ru-RU"/>
        </a:p>
      </dgm:t>
    </dgm:pt>
    <dgm:pt modelId="{0C7AEFC5-A67D-4D8E-8E71-FD539DC17287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Органическая химия;</a:t>
          </a:r>
        </a:p>
      </dgm:t>
    </dgm:pt>
    <dgm:pt modelId="{DD08A5B0-5310-472C-93F3-B3E941887F1B}" type="parTrans" cxnId="{CF8FDE8E-967D-4EC8-8120-BB29796F40A9}">
      <dgm:prSet/>
      <dgm:spPr/>
      <dgm:t>
        <a:bodyPr/>
        <a:lstStyle/>
        <a:p>
          <a:endParaRPr lang="ru-RU"/>
        </a:p>
      </dgm:t>
    </dgm:pt>
    <dgm:pt modelId="{E56DBA7C-9226-401D-A7E7-BDB9C575E280}" type="sibTrans" cxnId="{CF8FDE8E-967D-4EC8-8120-BB29796F40A9}">
      <dgm:prSet/>
      <dgm:spPr/>
      <dgm:t>
        <a:bodyPr/>
        <a:lstStyle/>
        <a:p>
          <a:endParaRPr lang="ru-RU"/>
        </a:p>
      </dgm:t>
    </dgm:pt>
    <dgm:pt modelId="{829C4FB3-51C3-46A5-8154-06BF5CC1DBB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химия;</a:t>
          </a:r>
        </a:p>
      </dgm:t>
    </dgm:pt>
    <dgm:pt modelId="{D83A96D7-6B10-4D15-80D8-FFC25D6B9D9C}" type="parTrans" cxnId="{A3412EE4-CA54-4113-BE24-4452210F2BC1}">
      <dgm:prSet/>
      <dgm:spPr/>
      <dgm:t>
        <a:bodyPr/>
        <a:lstStyle/>
        <a:p>
          <a:endParaRPr lang="ru-RU"/>
        </a:p>
      </dgm:t>
    </dgm:pt>
    <dgm:pt modelId="{E15ABFDC-B719-4D4B-A19C-1F0F6AB1D774}" type="sibTrans" cxnId="{A3412EE4-CA54-4113-BE24-4452210F2BC1}">
      <dgm:prSet/>
      <dgm:spPr/>
      <dgm:t>
        <a:bodyPr/>
        <a:lstStyle/>
        <a:p>
          <a:endParaRPr lang="ru-RU"/>
        </a:p>
      </dgm:t>
    </dgm:pt>
    <dgm:pt modelId="{F162A87C-B076-4694-BA74-0FAD3696CF69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и коллоидная химия;</a:t>
          </a:r>
        </a:p>
      </dgm:t>
    </dgm:pt>
    <dgm:pt modelId="{F76416C5-CF24-4F63-B925-42F525310C45}" type="parTrans" cxnId="{CF7AB5E8-2C4F-47B4-98D6-8946C39F6F8E}">
      <dgm:prSet/>
      <dgm:spPr/>
      <dgm:t>
        <a:bodyPr/>
        <a:lstStyle/>
        <a:p>
          <a:endParaRPr lang="ru-RU"/>
        </a:p>
      </dgm:t>
    </dgm:pt>
    <dgm:pt modelId="{E777B8E5-FA50-4EC7-86D1-C0A43FB787EB}" type="sibTrans" cxnId="{CF7AB5E8-2C4F-47B4-98D6-8946C39F6F8E}">
      <dgm:prSet/>
      <dgm:spPr/>
      <dgm:t>
        <a:bodyPr/>
        <a:lstStyle/>
        <a:p>
          <a:endParaRPr lang="ru-RU"/>
        </a:p>
      </dgm:t>
    </dgm:pt>
    <dgm:pt modelId="{BF284745-DFE5-4E80-A291-D73551736FB7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основы химической технологии;</a:t>
          </a:r>
        </a:p>
      </dgm:t>
    </dgm:pt>
    <dgm:pt modelId="{9029F735-E31E-4A41-A6DF-7A497B20EB1E}" type="parTrans" cxnId="{276220FE-026C-4315-AEAE-CCE0976491D5}">
      <dgm:prSet/>
      <dgm:spPr/>
      <dgm:t>
        <a:bodyPr/>
        <a:lstStyle/>
        <a:p>
          <a:endParaRPr lang="ru-RU"/>
        </a:p>
      </dgm:t>
    </dgm:pt>
    <dgm:pt modelId="{DB64C4F6-36DB-417E-89BB-82C18329D112}" type="sibTrans" cxnId="{276220FE-026C-4315-AEAE-CCE0976491D5}">
      <dgm:prSet/>
      <dgm:spPr/>
      <dgm:t>
        <a:bodyPr/>
        <a:lstStyle/>
        <a:p>
          <a:endParaRPr lang="ru-RU"/>
        </a:p>
      </dgm:t>
    </dgm:pt>
    <dgm:pt modelId="{81DFA85B-F1B0-4CDF-B982-53CCAD453CE8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Процессы и аппараты;</a:t>
          </a:r>
        </a:p>
      </dgm:t>
    </dgm:pt>
    <dgm:pt modelId="{EA285AFB-69DD-4622-9831-03BED440F39C}" type="parTrans" cxnId="{D72E9FC9-7B60-4065-AF62-F4DB48573577}">
      <dgm:prSet/>
      <dgm:spPr/>
      <dgm:t>
        <a:bodyPr/>
        <a:lstStyle/>
        <a:p>
          <a:endParaRPr lang="ru-RU"/>
        </a:p>
      </dgm:t>
    </dgm:pt>
    <dgm:pt modelId="{1750D5CA-8B9A-4957-ABE7-DA86C31052A1}" type="sibTrans" cxnId="{D72E9FC9-7B60-4065-AF62-F4DB48573577}">
      <dgm:prSet/>
      <dgm:spPr/>
      <dgm:t>
        <a:bodyPr/>
        <a:lstStyle/>
        <a:p>
          <a:endParaRPr lang="ru-RU"/>
        </a:p>
      </dgm:t>
    </dgm:pt>
    <dgm:pt modelId="{3DD23B3A-6CC1-4FF1-8F92-3B4D6CC9960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технологии в профессиональной деятельности;</a:t>
          </a:r>
        </a:p>
      </dgm:t>
    </dgm:pt>
    <dgm:pt modelId="{630E73E8-3FF1-478E-82CD-1F934957E4B6}" type="parTrans" cxnId="{56C1902B-197E-4B12-A44E-93284F4EB964}">
      <dgm:prSet/>
      <dgm:spPr/>
      <dgm:t>
        <a:bodyPr/>
        <a:lstStyle/>
        <a:p>
          <a:endParaRPr lang="ru-RU"/>
        </a:p>
      </dgm:t>
    </dgm:pt>
    <dgm:pt modelId="{14E9F87B-DB01-491C-8719-943A5B6464A2}" type="sibTrans" cxnId="{56C1902B-197E-4B12-A44E-93284F4EB964}">
      <dgm:prSet/>
      <dgm:spPr/>
      <dgm:t>
        <a:bodyPr/>
        <a:lstStyle/>
        <a:p>
          <a:endParaRPr lang="ru-RU"/>
        </a:p>
      </dgm:t>
    </dgm:pt>
    <dgm:pt modelId="{4D98E584-07C4-42C4-93A2-EA634374C3C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автоматизации технологических процессов</a:t>
          </a:r>
        </a:p>
      </dgm:t>
    </dgm:pt>
    <dgm:pt modelId="{05FB3536-BED4-45F2-A57C-1D8836C5BF00}" type="parTrans" cxnId="{A459DE21-1A77-41CA-AA31-A286678238D5}">
      <dgm:prSet/>
      <dgm:spPr/>
      <dgm:t>
        <a:bodyPr/>
        <a:lstStyle/>
        <a:p>
          <a:endParaRPr lang="ru-RU"/>
        </a:p>
      </dgm:t>
    </dgm:pt>
    <dgm:pt modelId="{B17548A2-9B81-46B4-BA97-18164D1717B3}" type="sibTrans" cxnId="{A459DE21-1A77-41CA-AA31-A286678238D5}">
      <dgm:prSet/>
      <dgm:spPr/>
      <dgm:t>
        <a:bodyPr/>
        <a:lstStyle/>
        <a:p>
          <a:endParaRPr lang="ru-RU"/>
        </a:p>
      </dgm:t>
    </dgm:pt>
    <dgm:pt modelId="{6134E0D6-76EE-46AA-B993-0CD56D126ED8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технологическим процессом;</a:t>
          </a:r>
        </a:p>
      </dgm:t>
    </dgm:pt>
    <dgm:pt modelId="{C4E1AB3F-4559-456E-A471-EA80C381C18B}" type="parTrans" cxnId="{5FAC490C-E10F-47D9-B056-7658431192A9}">
      <dgm:prSet/>
      <dgm:spPr/>
      <dgm:t>
        <a:bodyPr/>
        <a:lstStyle/>
        <a:p>
          <a:endParaRPr lang="ru-RU"/>
        </a:p>
      </dgm:t>
    </dgm:pt>
    <dgm:pt modelId="{A4EA6CDB-B957-42B1-B9C2-3E1699B388AA}" type="sibTrans" cxnId="{5FAC490C-E10F-47D9-B056-7658431192A9}">
      <dgm:prSet/>
      <dgm:spPr/>
      <dgm:t>
        <a:bodyPr/>
        <a:lstStyle/>
        <a:p>
          <a:endParaRPr lang="ru-RU"/>
        </a:p>
      </dgm:t>
    </dgm:pt>
    <dgm:pt modelId="{BD817042-F98E-4952-A614-918816EAC354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 практика</a:t>
          </a:r>
        </a:p>
      </dgm:t>
    </dgm:pt>
    <dgm:pt modelId="{174E9273-1E3B-4F48-A4C3-0D45E64A87B0}" type="parTrans" cxnId="{4D4AC532-5AF6-429D-8F23-FAA9875BFA4A}">
      <dgm:prSet/>
      <dgm:spPr/>
      <dgm:t>
        <a:bodyPr/>
        <a:lstStyle/>
        <a:p>
          <a:endParaRPr lang="ru-RU"/>
        </a:p>
      </dgm:t>
    </dgm:pt>
    <dgm:pt modelId="{A1B754EB-DDB7-4A56-8B5F-66E7848C0A6B}" type="sibTrans" cxnId="{4D4AC532-5AF6-429D-8F23-FAA9875BFA4A}">
      <dgm:prSet/>
      <dgm:spPr/>
      <dgm:t>
        <a:bodyPr/>
        <a:lstStyle/>
        <a:p>
          <a:endParaRPr lang="ru-RU"/>
        </a:p>
      </dgm:t>
    </dgm:pt>
    <dgm:pt modelId="{FF2A3988-3495-4276-B5BC-75DAC39D1CF2}">
      <dgm:prSet custT="1"/>
      <dgm:spPr/>
      <dgm:t>
        <a:bodyPr/>
        <a:lstStyle/>
        <a:p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Снижено количество часов по непрофильным дисциплинам               (в рамках минимальных требований по изучению предметов)</a:t>
          </a:r>
        </a:p>
      </dgm:t>
    </dgm:pt>
    <dgm:pt modelId="{BF8B6F76-9E4E-4D16-87CB-9FCDA90883C2}" type="parTrans" cxnId="{213BD6D9-FC4B-4FF5-BA1A-9586B85A9DFA}">
      <dgm:prSet/>
      <dgm:spPr/>
      <dgm:t>
        <a:bodyPr/>
        <a:lstStyle/>
        <a:p>
          <a:endParaRPr lang="ru-RU"/>
        </a:p>
      </dgm:t>
    </dgm:pt>
    <dgm:pt modelId="{607CD9C6-01F8-4C67-8CC9-579259759B1C}" type="sibTrans" cxnId="{213BD6D9-FC4B-4FF5-BA1A-9586B85A9DFA}">
      <dgm:prSet/>
      <dgm:spPr/>
      <dgm:t>
        <a:bodyPr/>
        <a:lstStyle/>
        <a:p>
          <a:endParaRPr lang="ru-RU"/>
        </a:p>
      </dgm:t>
    </dgm:pt>
    <dgm:pt modelId="{5E93D158-1B7C-4719-91BF-9D1E7D7C2B40}" type="pres">
      <dgm:prSet presAssocID="{4E0909F4-DD5F-488C-AE92-57FC55E46A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E4AAC-F3F7-4162-AFFA-63FC82906EE2}" type="pres">
      <dgm:prSet presAssocID="{5584751D-D124-43DA-905E-A45E97013489}" presName="composite" presStyleCnt="0"/>
      <dgm:spPr/>
    </dgm:pt>
    <dgm:pt modelId="{ADB195D1-4DE8-495A-A5EB-24A97E4DD4B8}" type="pres">
      <dgm:prSet presAssocID="{5584751D-D124-43DA-905E-A45E97013489}" presName="parTx" presStyleLbl="alignNode1" presStyleIdx="0" presStyleCnt="2" custLinFactNeighborX="436" custLinFactNeighborY="-29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D459A-1EB8-464D-98F3-90C6B59798AE}" type="pres">
      <dgm:prSet presAssocID="{5584751D-D124-43DA-905E-A45E97013489}" presName="desTx" presStyleLbl="alignAccFollowNode1" presStyleIdx="0" presStyleCnt="2" custScaleY="100000" custLinFactNeighborX="339" custLinFactNeighborY="4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B6E6F-8740-41F1-8320-7C6F2E9BB122}" type="pres">
      <dgm:prSet presAssocID="{070B7852-FBE3-4F53-9E0E-55ABF3D5C939}" presName="space" presStyleCnt="0"/>
      <dgm:spPr/>
    </dgm:pt>
    <dgm:pt modelId="{12796F67-E653-4779-AF05-09A9C5E81DAC}" type="pres">
      <dgm:prSet presAssocID="{FF2A3988-3495-4276-B5BC-75DAC39D1CF2}" presName="composite" presStyleCnt="0"/>
      <dgm:spPr/>
    </dgm:pt>
    <dgm:pt modelId="{8EF698EB-FD48-4C43-B805-B081492521FA}" type="pres">
      <dgm:prSet presAssocID="{FF2A3988-3495-4276-B5BC-75DAC39D1CF2}" presName="parTx" presStyleLbl="alignNode1" presStyleIdx="1" presStyleCnt="2" custLinFactNeighborX="-1220" custLinFactNeighborY="-36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0DD5D-CE5B-4CDC-A2D4-EF8884D52248}" type="pres">
      <dgm:prSet presAssocID="{FF2A3988-3495-4276-B5BC-75DAC39D1CF2}" presName="desTx" presStyleLbl="alignAccFollowNode1" presStyleIdx="1" presStyleCnt="2" custScaleY="100000" custLinFactNeighborX="1" custLinFactNeighborY="2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91116-4E92-4D87-91DF-4D71D0A00C0C}" type="presOf" srcId="{81DFA85B-F1B0-4CDF-B982-53CCAD453CE8}" destId="{E98D459A-1EB8-464D-98F3-90C6B59798AE}" srcOrd="0" destOrd="6" presId="urn:microsoft.com/office/officeart/2005/8/layout/hList1"/>
    <dgm:cxn modelId="{C165FBDB-F89F-457D-B1E4-F975FB7971C0}" type="presOf" srcId="{4D98E584-07C4-42C4-93A2-EA634374C3C3}" destId="{E98D459A-1EB8-464D-98F3-90C6B59798AE}" srcOrd="0" destOrd="8" presId="urn:microsoft.com/office/officeart/2005/8/layout/hList1"/>
    <dgm:cxn modelId="{4D4AC532-5AF6-429D-8F23-FAA9875BFA4A}" srcId="{5584751D-D124-43DA-905E-A45E97013489}" destId="{BD817042-F98E-4952-A614-918816EAC354}" srcOrd="10" destOrd="0" parTransId="{174E9273-1E3B-4F48-A4C3-0D45E64A87B0}" sibTransId="{A1B754EB-DDB7-4A56-8B5F-66E7848C0A6B}"/>
    <dgm:cxn modelId="{27248B6B-0034-480D-8655-C006E736A186}" type="presOf" srcId="{452B7D9F-E035-4B51-B28D-E49CC5BFB5EE}" destId="{03B0DD5D-CE5B-4CDC-A2D4-EF8884D52248}" srcOrd="0" destOrd="1" presId="urn:microsoft.com/office/officeart/2005/8/layout/hList1"/>
    <dgm:cxn modelId="{01D59FD3-5662-4156-8FDE-2EF1D269BE87}" srcId="{FF2A3988-3495-4276-B5BC-75DAC39D1CF2}" destId="{452B7D9F-E035-4B51-B28D-E49CC5BFB5EE}" srcOrd="1" destOrd="0" parTransId="{E153A72C-D833-4DD2-9C68-D061C323DAE4}" sibTransId="{340D5EE9-4EA2-400B-8E9D-B56D22DDB9D6}"/>
    <dgm:cxn modelId="{213BD6D9-FC4B-4FF5-BA1A-9586B85A9DFA}" srcId="{4E0909F4-DD5F-488C-AE92-57FC55E46AE2}" destId="{FF2A3988-3495-4276-B5BC-75DAC39D1CF2}" srcOrd="1" destOrd="0" parTransId="{BF8B6F76-9E4E-4D16-87CB-9FCDA90883C2}" sibTransId="{607CD9C6-01F8-4C67-8CC9-579259759B1C}"/>
    <dgm:cxn modelId="{D500E3BD-ACAB-48E7-BF24-901AE2770198}" srcId="{FF2A3988-3495-4276-B5BC-75DAC39D1CF2}" destId="{4DBE5271-AF58-4065-9303-CCD63C212933}" srcOrd="2" destOrd="0" parTransId="{C8D4E745-1983-4D1E-ACAF-7E2D243A043B}" sibTransId="{CB56DEC0-AECE-42F0-804B-2D0F081D1539}"/>
    <dgm:cxn modelId="{CF7AB5E8-2C4F-47B4-98D6-8946C39F6F8E}" srcId="{5584751D-D124-43DA-905E-A45E97013489}" destId="{F162A87C-B076-4694-BA74-0FAD3696CF69}" srcOrd="4" destOrd="0" parTransId="{F76416C5-CF24-4F63-B925-42F525310C45}" sibTransId="{E777B8E5-FA50-4EC7-86D1-C0A43FB787EB}"/>
    <dgm:cxn modelId="{E89D3C2E-2F37-4176-9C89-3A53C4AC4A46}" type="presOf" srcId="{ABC4B1DA-DAFC-4552-AE44-1950812E2AB8}" destId="{03B0DD5D-CE5B-4CDC-A2D4-EF8884D52248}" srcOrd="0" destOrd="0" presId="urn:microsoft.com/office/officeart/2005/8/layout/hList1"/>
    <dgm:cxn modelId="{56C1902B-197E-4B12-A44E-93284F4EB964}" srcId="{5584751D-D124-43DA-905E-A45E97013489}" destId="{3DD23B3A-6CC1-4FF1-8F92-3B4D6CC99603}" srcOrd="7" destOrd="0" parTransId="{630E73E8-3FF1-478E-82CD-1F934957E4B6}" sibTransId="{14E9F87B-DB01-491C-8719-943A5B6464A2}"/>
    <dgm:cxn modelId="{F5597685-3CE2-4EF6-80C2-45C77B3C7CED}" srcId="{5584751D-D124-43DA-905E-A45E97013489}" destId="{79F7148C-F543-4635-A100-A5B1A331FFEE}" srcOrd="0" destOrd="0" parTransId="{810B2E9D-8DD5-415C-9C63-820EF42E6950}" sibTransId="{75FE6158-EBD4-40F7-A40D-684D1E285E78}"/>
    <dgm:cxn modelId="{5FAC490C-E10F-47D9-B056-7658431192A9}" srcId="{5584751D-D124-43DA-905E-A45E97013489}" destId="{6134E0D6-76EE-46AA-B993-0CD56D126ED8}" srcOrd="9" destOrd="0" parTransId="{C4E1AB3F-4559-456E-A471-EA80C381C18B}" sibTransId="{A4EA6CDB-B957-42B1-B9C2-3E1699B388AA}"/>
    <dgm:cxn modelId="{E06AE35E-2479-407E-845B-6131D9B56151}" type="presOf" srcId="{79F7148C-F543-4635-A100-A5B1A331FFEE}" destId="{E98D459A-1EB8-464D-98F3-90C6B59798AE}" srcOrd="0" destOrd="0" presId="urn:microsoft.com/office/officeart/2005/8/layout/hList1"/>
    <dgm:cxn modelId="{FD53389B-9892-4FC5-BB67-4D8A254126B8}" type="presOf" srcId="{8EFB0257-1D3D-450C-8353-4A18F0C025FA}" destId="{E98D459A-1EB8-464D-98F3-90C6B59798AE}" srcOrd="0" destOrd="1" presId="urn:microsoft.com/office/officeart/2005/8/layout/hList1"/>
    <dgm:cxn modelId="{5A14FCEA-D348-4C80-A961-64AF836B3DB2}" type="presOf" srcId="{A6FE8AA0-5CEA-4487-B373-1446F0321BDC}" destId="{03B0DD5D-CE5B-4CDC-A2D4-EF8884D52248}" srcOrd="0" destOrd="3" presId="urn:microsoft.com/office/officeart/2005/8/layout/hList1"/>
    <dgm:cxn modelId="{F5CBED92-1E83-40CD-A4B5-8F2957780364}" type="presOf" srcId="{829C4FB3-51C3-46A5-8154-06BF5CC1DBB3}" destId="{E98D459A-1EB8-464D-98F3-90C6B59798AE}" srcOrd="0" destOrd="3" presId="urn:microsoft.com/office/officeart/2005/8/layout/hList1"/>
    <dgm:cxn modelId="{171040DC-92CF-4B19-AF69-EF3F99A6D649}" srcId="{4E0909F4-DD5F-488C-AE92-57FC55E46AE2}" destId="{5584751D-D124-43DA-905E-A45E97013489}" srcOrd="0" destOrd="0" parTransId="{7EAFDA04-0F2A-437D-B713-965251627FFF}" sibTransId="{070B7852-FBE3-4F53-9E0E-55ABF3D5C939}"/>
    <dgm:cxn modelId="{7C96543B-BA15-4859-B86D-BE93DC982A13}" type="presOf" srcId="{5584751D-D124-43DA-905E-A45E97013489}" destId="{ADB195D1-4DE8-495A-A5EB-24A97E4DD4B8}" srcOrd="0" destOrd="0" presId="urn:microsoft.com/office/officeart/2005/8/layout/hList1"/>
    <dgm:cxn modelId="{6183DEDF-B6F5-4A7E-8E60-814D2FE8640C}" srcId="{FF2A3988-3495-4276-B5BC-75DAC39D1CF2}" destId="{60B18E28-48EE-4BED-963D-49A06D4951F8}" srcOrd="4" destOrd="0" parTransId="{B0762179-D3C4-47CE-AFD9-3DFA516B4AA8}" sibTransId="{04ED68F8-8C6D-4238-B25A-2B614E0C7B2D}"/>
    <dgm:cxn modelId="{69FFB365-2F91-409D-AE1B-B5645FD6D06E}" type="presOf" srcId="{60B18E28-48EE-4BED-963D-49A06D4951F8}" destId="{03B0DD5D-CE5B-4CDC-A2D4-EF8884D52248}" srcOrd="0" destOrd="4" presId="urn:microsoft.com/office/officeart/2005/8/layout/hList1"/>
    <dgm:cxn modelId="{4336C5DB-3977-4825-A722-04DE09691EF7}" srcId="{FF2A3988-3495-4276-B5BC-75DAC39D1CF2}" destId="{A6FE8AA0-5CEA-4487-B373-1446F0321BDC}" srcOrd="3" destOrd="0" parTransId="{4F10D0AF-7E3A-4C33-A0C0-B15A132F74F7}" sibTransId="{CFB12A7B-2C7B-469F-8C5B-6FD03A1256C5}"/>
    <dgm:cxn modelId="{42664829-1D40-4F85-9B3F-0B0A0B45B7BE}" type="presOf" srcId="{0C7AEFC5-A67D-4D8E-8E71-FD539DC17287}" destId="{E98D459A-1EB8-464D-98F3-90C6B59798AE}" srcOrd="0" destOrd="2" presId="urn:microsoft.com/office/officeart/2005/8/layout/hList1"/>
    <dgm:cxn modelId="{D585EA98-E78E-452F-A5B7-5364829C4D40}" type="presOf" srcId="{3DD23B3A-6CC1-4FF1-8F92-3B4D6CC99603}" destId="{E98D459A-1EB8-464D-98F3-90C6B59798AE}" srcOrd="0" destOrd="7" presId="urn:microsoft.com/office/officeart/2005/8/layout/hList1"/>
    <dgm:cxn modelId="{CB7067FB-BC00-4E80-A9DA-4970B37DCA93}" type="presOf" srcId="{BD817042-F98E-4952-A614-918816EAC354}" destId="{E98D459A-1EB8-464D-98F3-90C6B59798AE}" srcOrd="0" destOrd="10" presId="urn:microsoft.com/office/officeart/2005/8/layout/hList1"/>
    <dgm:cxn modelId="{78B9CCDC-27E3-490A-8831-36ECE430CF92}" type="presOf" srcId="{D4B6C25C-CE96-4B6D-AF0D-2518B152EB99}" destId="{03B0DD5D-CE5B-4CDC-A2D4-EF8884D52248}" srcOrd="0" destOrd="5" presId="urn:microsoft.com/office/officeart/2005/8/layout/hList1"/>
    <dgm:cxn modelId="{2CB339F8-47B2-4755-841F-A496FB7F0CE6}" srcId="{FF2A3988-3495-4276-B5BC-75DAC39D1CF2}" destId="{ABC4B1DA-DAFC-4552-AE44-1950812E2AB8}" srcOrd="0" destOrd="0" parTransId="{962ADF3E-30F3-458D-87E8-0D938BA8B5EC}" sibTransId="{A1191365-E31E-4A23-AD52-1A06D782C79C}"/>
    <dgm:cxn modelId="{5266BEE1-CF5D-4C98-9B57-B3838888B6FD}" srcId="{5584751D-D124-43DA-905E-A45E97013489}" destId="{8EFB0257-1D3D-450C-8353-4A18F0C025FA}" srcOrd="1" destOrd="0" parTransId="{6D59FDBD-7B84-4E1D-8A9D-46D690038059}" sibTransId="{3FA33B01-459D-4D2E-85AE-009C89E9C072}"/>
    <dgm:cxn modelId="{CF8FDE8E-967D-4EC8-8120-BB29796F40A9}" srcId="{5584751D-D124-43DA-905E-A45E97013489}" destId="{0C7AEFC5-A67D-4D8E-8E71-FD539DC17287}" srcOrd="2" destOrd="0" parTransId="{DD08A5B0-5310-472C-93F3-B3E941887F1B}" sibTransId="{E56DBA7C-9226-401D-A7E7-BDB9C575E280}"/>
    <dgm:cxn modelId="{1508D318-8E90-4381-B8A1-1B7A5AC4940D}" type="presOf" srcId="{6134E0D6-76EE-46AA-B993-0CD56D126ED8}" destId="{E98D459A-1EB8-464D-98F3-90C6B59798AE}" srcOrd="0" destOrd="9" presId="urn:microsoft.com/office/officeart/2005/8/layout/hList1"/>
    <dgm:cxn modelId="{7112209B-6A22-4F8C-A16A-73E97C00D9D8}" type="presOf" srcId="{BF284745-DFE5-4E80-A291-D73551736FB7}" destId="{E98D459A-1EB8-464D-98F3-90C6B59798AE}" srcOrd="0" destOrd="5" presId="urn:microsoft.com/office/officeart/2005/8/layout/hList1"/>
    <dgm:cxn modelId="{A459DE21-1A77-41CA-AA31-A286678238D5}" srcId="{5584751D-D124-43DA-905E-A45E97013489}" destId="{4D98E584-07C4-42C4-93A2-EA634374C3C3}" srcOrd="8" destOrd="0" parTransId="{05FB3536-BED4-45F2-A57C-1D8836C5BF00}" sibTransId="{B17548A2-9B81-46B4-BA97-18164D1717B3}"/>
    <dgm:cxn modelId="{E253F7D3-7BA4-4DF9-8347-4A2538B7E3B2}" type="presOf" srcId="{FF2A3988-3495-4276-B5BC-75DAC39D1CF2}" destId="{8EF698EB-FD48-4C43-B805-B081492521FA}" srcOrd="0" destOrd="0" presId="urn:microsoft.com/office/officeart/2005/8/layout/hList1"/>
    <dgm:cxn modelId="{D72E9FC9-7B60-4065-AF62-F4DB48573577}" srcId="{5584751D-D124-43DA-905E-A45E97013489}" destId="{81DFA85B-F1B0-4CDF-B982-53CCAD453CE8}" srcOrd="6" destOrd="0" parTransId="{EA285AFB-69DD-4622-9831-03BED440F39C}" sibTransId="{1750D5CA-8B9A-4957-ABE7-DA86C31052A1}"/>
    <dgm:cxn modelId="{5B838941-F2E7-4C8D-BEF8-5F9F7E04AD97}" type="presOf" srcId="{4DBE5271-AF58-4065-9303-CCD63C212933}" destId="{03B0DD5D-CE5B-4CDC-A2D4-EF8884D52248}" srcOrd="0" destOrd="2" presId="urn:microsoft.com/office/officeart/2005/8/layout/hList1"/>
    <dgm:cxn modelId="{951110C7-B3ED-49B3-83F3-53534F0DE0FB}" type="presOf" srcId="{F162A87C-B076-4694-BA74-0FAD3696CF69}" destId="{E98D459A-1EB8-464D-98F3-90C6B59798AE}" srcOrd="0" destOrd="4" presId="urn:microsoft.com/office/officeart/2005/8/layout/hList1"/>
    <dgm:cxn modelId="{182A648E-D4CB-400B-B908-CA771702B417}" type="presOf" srcId="{4E0909F4-DD5F-488C-AE92-57FC55E46AE2}" destId="{5E93D158-1B7C-4719-91BF-9D1E7D7C2B40}" srcOrd="0" destOrd="0" presId="urn:microsoft.com/office/officeart/2005/8/layout/hList1"/>
    <dgm:cxn modelId="{276220FE-026C-4315-AEAE-CCE0976491D5}" srcId="{5584751D-D124-43DA-905E-A45E97013489}" destId="{BF284745-DFE5-4E80-A291-D73551736FB7}" srcOrd="5" destOrd="0" parTransId="{9029F735-E31E-4A41-A6DF-7A497B20EB1E}" sibTransId="{DB64C4F6-36DB-417E-89BB-82C18329D112}"/>
    <dgm:cxn modelId="{542E9860-8A79-4166-B45B-B34F3ED20063}" srcId="{FF2A3988-3495-4276-B5BC-75DAC39D1CF2}" destId="{D4B6C25C-CE96-4B6D-AF0D-2518B152EB99}" srcOrd="5" destOrd="0" parTransId="{07E0E1A2-9FF9-4F27-BDD9-38DC05AF3786}" sibTransId="{61AE8141-E1E9-4F7E-842A-152E8431F233}"/>
    <dgm:cxn modelId="{A3412EE4-CA54-4113-BE24-4452210F2BC1}" srcId="{5584751D-D124-43DA-905E-A45E97013489}" destId="{829C4FB3-51C3-46A5-8154-06BF5CC1DBB3}" srcOrd="3" destOrd="0" parTransId="{D83A96D7-6B10-4D15-80D8-FFC25D6B9D9C}" sibTransId="{E15ABFDC-B719-4D4B-A19C-1F0F6AB1D774}"/>
    <dgm:cxn modelId="{60442FFE-44F5-49FA-8DC2-D02A485797D7}" type="presParOf" srcId="{5E93D158-1B7C-4719-91BF-9D1E7D7C2B40}" destId="{7BBE4AAC-F3F7-4162-AFFA-63FC82906EE2}" srcOrd="0" destOrd="0" presId="urn:microsoft.com/office/officeart/2005/8/layout/hList1"/>
    <dgm:cxn modelId="{C883FB49-638A-40B8-BFD8-8B2631705FF2}" type="presParOf" srcId="{7BBE4AAC-F3F7-4162-AFFA-63FC82906EE2}" destId="{ADB195D1-4DE8-495A-A5EB-24A97E4DD4B8}" srcOrd="0" destOrd="0" presId="urn:microsoft.com/office/officeart/2005/8/layout/hList1"/>
    <dgm:cxn modelId="{9B32A1DB-C6CA-47B6-BC83-D4F9147341CE}" type="presParOf" srcId="{7BBE4AAC-F3F7-4162-AFFA-63FC82906EE2}" destId="{E98D459A-1EB8-464D-98F3-90C6B59798AE}" srcOrd="1" destOrd="0" presId="urn:microsoft.com/office/officeart/2005/8/layout/hList1"/>
    <dgm:cxn modelId="{942840DF-06F0-4167-91AC-0A6B69D284D0}" type="presParOf" srcId="{5E93D158-1B7C-4719-91BF-9D1E7D7C2B40}" destId="{19AB6E6F-8740-41F1-8320-7C6F2E9BB122}" srcOrd="1" destOrd="0" presId="urn:microsoft.com/office/officeart/2005/8/layout/hList1"/>
    <dgm:cxn modelId="{65B00A3B-D5A5-4815-868A-1CD01417E22F}" type="presParOf" srcId="{5E93D158-1B7C-4719-91BF-9D1E7D7C2B40}" destId="{12796F67-E653-4779-AF05-09A9C5E81DAC}" srcOrd="2" destOrd="0" presId="urn:microsoft.com/office/officeart/2005/8/layout/hList1"/>
    <dgm:cxn modelId="{4B9648AC-F48F-4A0E-83BD-5C14C82B5D9D}" type="presParOf" srcId="{12796F67-E653-4779-AF05-09A9C5E81DAC}" destId="{8EF698EB-FD48-4C43-B805-B081492521FA}" srcOrd="0" destOrd="0" presId="urn:microsoft.com/office/officeart/2005/8/layout/hList1"/>
    <dgm:cxn modelId="{C1AD0314-F8EE-4A1B-96C7-66E11CE22433}" type="presParOf" srcId="{12796F67-E653-4779-AF05-09A9C5E81DAC}" destId="{03B0DD5D-CE5B-4CDC-A2D4-EF8884D522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96ADB-C5C9-486B-A94E-8E860C5C0941}">
      <dsp:nvSpPr>
        <dsp:cNvPr id="0" name=""/>
        <dsp:cNvSpPr/>
      </dsp:nvSpPr>
      <dsp:spPr>
        <a:xfrm>
          <a:off x="837009" y="233041"/>
          <a:ext cx="1750846" cy="1750846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Стабильная оплата труда с ежегодной индексацией</a:t>
          </a:r>
        </a:p>
      </dsp:txBody>
      <dsp:txXfrm>
        <a:off x="1349820" y="745852"/>
        <a:ext cx="1238035" cy="1238035"/>
      </dsp:txXfrm>
    </dsp:sp>
    <dsp:sp modelId="{067F98E8-0B87-4046-BDBB-6BC4E90AB962}">
      <dsp:nvSpPr>
        <dsp:cNvPr id="0" name=""/>
        <dsp:cNvSpPr/>
      </dsp:nvSpPr>
      <dsp:spPr>
        <a:xfrm rot="5400000">
          <a:off x="2668727" y="233041"/>
          <a:ext cx="1750846" cy="1750846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Социальная защищенность</a:t>
          </a:r>
        </a:p>
      </dsp:txBody>
      <dsp:txXfrm rot="-5400000">
        <a:off x="2668727" y="745852"/>
        <a:ext cx="1238035" cy="1238035"/>
      </dsp:txXfrm>
    </dsp:sp>
    <dsp:sp modelId="{A7ABE80A-0C97-4704-9568-9021FB4A2798}">
      <dsp:nvSpPr>
        <dsp:cNvPr id="0" name=""/>
        <dsp:cNvSpPr/>
      </dsp:nvSpPr>
      <dsp:spPr>
        <a:xfrm rot="10800000">
          <a:off x="2668727" y="2064759"/>
          <a:ext cx="1750846" cy="1750846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kern="1200" dirty="0"/>
            <a:t>Возможность развития профессиональных компетенций, получения образования </a:t>
          </a:r>
        </a:p>
      </dsp:txBody>
      <dsp:txXfrm rot="10800000">
        <a:off x="2668727" y="2064759"/>
        <a:ext cx="1238035" cy="1238035"/>
      </dsp:txXfrm>
    </dsp:sp>
    <dsp:sp modelId="{502EA986-E75C-43E9-BAB4-A0A9DC0015D4}">
      <dsp:nvSpPr>
        <dsp:cNvPr id="0" name=""/>
        <dsp:cNvSpPr/>
      </dsp:nvSpPr>
      <dsp:spPr>
        <a:xfrm rot="16200000">
          <a:off x="837009" y="2064759"/>
          <a:ext cx="1750846" cy="1750846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Перспективы профессионального роста, в том числе за рубежом</a:t>
          </a:r>
        </a:p>
      </dsp:txBody>
      <dsp:txXfrm rot="5400000">
        <a:off x="1349820" y="2064759"/>
        <a:ext cx="1238035" cy="1238035"/>
      </dsp:txXfrm>
    </dsp:sp>
    <dsp:sp modelId="{E9F1F56A-E15A-4D75-9107-1DB6BE194A06}">
      <dsp:nvSpPr>
        <dsp:cNvPr id="0" name=""/>
        <dsp:cNvSpPr/>
      </dsp:nvSpPr>
      <dsp:spPr>
        <a:xfrm>
          <a:off x="2326038" y="1660406"/>
          <a:ext cx="604507" cy="52565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A81CE-864D-4881-A848-91350F336B38}">
      <dsp:nvSpPr>
        <dsp:cNvPr id="0" name=""/>
        <dsp:cNvSpPr/>
      </dsp:nvSpPr>
      <dsp:spPr>
        <a:xfrm rot="10800000">
          <a:off x="2326038" y="1862582"/>
          <a:ext cx="604507" cy="52565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E399A-D411-4849-94F4-ABF43170112E}">
      <dsp:nvSpPr>
        <dsp:cNvPr id="0" name=""/>
        <dsp:cNvSpPr/>
      </dsp:nvSpPr>
      <dsp:spPr>
        <a:xfrm>
          <a:off x="523007" y="439930"/>
          <a:ext cx="2341995" cy="10643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44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ru-RU" sz="1600" b="0" kern="1200" dirty="0"/>
            <a:t> Одобрение Компании</a:t>
          </a:r>
        </a:p>
      </dsp:txBody>
      <dsp:txXfrm>
        <a:off x="523007" y="439930"/>
        <a:ext cx="2341995" cy="1064350"/>
      </dsp:txXfrm>
    </dsp:sp>
    <dsp:sp modelId="{3ABAC0AC-7E31-4943-B323-CADD8A0D3270}">
      <dsp:nvSpPr>
        <dsp:cNvPr id="0" name=""/>
        <dsp:cNvSpPr/>
      </dsp:nvSpPr>
      <dsp:spPr>
        <a:xfrm>
          <a:off x="26527" y="0"/>
          <a:ext cx="934334" cy="136895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8D2D1-8FB6-439F-BCF7-8BAB5A46CF48}">
      <dsp:nvSpPr>
        <dsp:cNvPr id="0" name=""/>
        <dsp:cNvSpPr/>
      </dsp:nvSpPr>
      <dsp:spPr>
        <a:xfrm>
          <a:off x="523007" y="2261154"/>
          <a:ext cx="2341995" cy="10643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44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ru-RU" sz="1600" b="0" kern="1200" dirty="0"/>
            <a:t> Согласование финансирования для набора новых групп</a:t>
          </a:r>
        </a:p>
      </dsp:txBody>
      <dsp:txXfrm>
        <a:off x="523007" y="2261154"/>
        <a:ext cx="2341995" cy="1064350"/>
      </dsp:txXfrm>
    </dsp:sp>
    <dsp:sp modelId="{0654C1A1-8F15-41E5-A3A8-66583004E5EB}">
      <dsp:nvSpPr>
        <dsp:cNvPr id="0" name=""/>
        <dsp:cNvSpPr/>
      </dsp:nvSpPr>
      <dsp:spPr>
        <a:xfrm>
          <a:off x="26527" y="1853892"/>
          <a:ext cx="934334" cy="1368954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5000" t="4000" r="-11000" b="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195D1-4DE8-495A-A5EB-24A97E4DD4B8}">
      <dsp:nvSpPr>
        <dsp:cNvPr id="0" name=""/>
        <dsp:cNvSpPr/>
      </dsp:nvSpPr>
      <dsp:spPr>
        <a:xfrm>
          <a:off x="10904" y="0"/>
          <a:ext cx="2495150" cy="998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Увеличено количество часов по профильным дисциплинам и практикам:</a:t>
          </a:r>
        </a:p>
      </dsp:txBody>
      <dsp:txXfrm>
        <a:off x="10904" y="0"/>
        <a:ext cx="2495150" cy="998060"/>
      </dsp:txXfrm>
    </dsp:sp>
    <dsp:sp modelId="{E98D459A-1EB8-464D-98F3-90C6B59798AE}">
      <dsp:nvSpPr>
        <dsp:cNvPr id="0" name=""/>
        <dsp:cNvSpPr/>
      </dsp:nvSpPr>
      <dsp:spPr>
        <a:xfrm>
          <a:off x="8484" y="1127138"/>
          <a:ext cx="2495150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термодинамики;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Органическая химия;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химия;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и коллоидная химия;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основы химической технологии;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Процессы и аппараты;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технологии в профессиональной деятельности;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автоматизации технологических процессов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технологическим процессом;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 практика</a:t>
          </a:r>
        </a:p>
      </dsp:txBody>
      <dsp:txXfrm>
        <a:off x="8484" y="1127138"/>
        <a:ext cx="2495150" cy="2854800"/>
      </dsp:txXfrm>
    </dsp:sp>
    <dsp:sp modelId="{8EF698EB-FD48-4C43-B805-B081492521FA}">
      <dsp:nvSpPr>
        <dsp:cNvPr id="0" name=""/>
        <dsp:cNvSpPr/>
      </dsp:nvSpPr>
      <dsp:spPr>
        <a:xfrm>
          <a:off x="2814057" y="0"/>
          <a:ext cx="2495150" cy="998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Снижено количество часов по непрофильным дисциплинам               (в рамках минимальных требований по изучению предметов)</a:t>
          </a:r>
        </a:p>
      </dsp:txBody>
      <dsp:txXfrm>
        <a:off x="2814057" y="0"/>
        <a:ext cx="2495150" cy="998060"/>
      </dsp:txXfrm>
    </dsp:sp>
    <dsp:sp modelId="{03B0DD5D-CE5B-4CDC-A2D4-EF8884D52248}">
      <dsp:nvSpPr>
        <dsp:cNvPr id="0" name=""/>
        <dsp:cNvSpPr/>
      </dsp:nvSpPr>
      <dsp:spPr>
        <a:xfrm>
          <a:off x="2844523" y="1127138"/>
          <a:ext cx="2495150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Иностранный язык;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Биология;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</a:p>
      </dsp:txBody>
      <dsp:txXfrm>
        <a:off x="2844523" y="1127138"/>
        <a:ext cx="2495150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89240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Причины необходимости интенсификации работы по подбору персонала – региональные и отраслевые особенности.</a:t>
            </a:r>
          </a:p>
          <a:p>
            <a:r>
              <a:rPr lang="ru-RU" dirty="0"/>
              <a:t>Коми – в числе демографических аутсайдеров.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5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274" y="0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1761661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876256" y="67121"/>
            <a:ext cx="2058536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6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2275" y="4668456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23478"/>
            <a:ext cx="1203176" cy="2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01163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558563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624756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6690948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EF232-1326-4CD7-89C6-94C3DAAF67CE}"/>
              </a:ext>
            </a:extLst>
          </p:cNvPr>
          <p:cNvSpPr/>
          <p:nvPr userDrawn="1"/>
        </p:nvSpPr>
        <p:spPr>
          <a:xfrm>
            <a:off x="51061" y="4515966"/>
            <a:ext cx="16558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897564"/>
            <a:ext cx="6047224" cy="229699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 marL="1558149" indent="0">
              <a:buNone/>
              <a:defRPr sz="14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7397" y="3327388"/>
            <a:ext cx="8194899" cy="1134572"/>
          </a:xfrm>
        </p:spPr>
        <p:txBody>
          <a:bodyPr>
            <a:normAutofit/>
          </a:bodyPr>
          <a:lstStyle>
            <a:lvl1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3D26358-7BB5-4712-A9DF-2F2285C7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A4E7CA-8C61-4D23-B758-09119DF6A072}"/>
              </a:ext>
            </a:extLst>
          </p:cNvPr>
          <p:cNvSpPr/>
          <p:nvPr userDrawn="1"/>
        </p:nvSpPr>
        <p:spPr>
          <a:xfrm>
            <a:off x="51061" y="4515966"/>
            <a:ext cx="16558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897564"/>
            <a:ext cx="8107761" cy="360299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 marL="1558149" indent="0">
              <a:buNone/>
              <a:defRPr sz="14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>
          <a:xfrm flipH="1">
            <a:off x="683568" y="627534"/>
            <a:ext cx="7876569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B3DAC54-4705-45D2-BC31-0F9C62B9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41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68" y="699542"/>
            <a:ext cx="616170" cy="774584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259632" y="699542"/>
            <a:ext cx="7632848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i="0" dirty="0">
                <a:latin typeface="Tahoma" pitchFamily="34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788C42-ADCB-42BF-8D63-BC4FFBA5F4F8}"/>
              </a:ext>
            </a:extLst>
          </p:cNvPr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CF6536-AFD4-4398-86E6-926ABD073A2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1560" y="627534"/>
            <a:ext cx="8136000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C542259D-C1D6-40FE-9C8A-699CBBE9D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pos="57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07" tIns="38953" rIns="77907" bIns="3895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 userDrawn="1"/>
        </p:nvCxnSpPr>
        <p:spPr>
          <a:xfrm flipH="1">
            <a:off x="611560" y="627534"/>
            <a:ext cx="8100734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031350" y="4894010"/>
            <a:ext cx="1969477" cy="2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7" r:id="rId5"/>
    <p:sldLayoutId id="2147483659" r:id="rId6"/>
  </p:sldLayoutIdLst>
  <p:hf hdr="0" dt="0"/>
  <p:txStyles>
    <p:titleStyle>
      <a:lvl1pPr algn="l" defTabSz="779074" rtl="0" eaLnBrk="1" latinLnBrk="0" hangingPunct="1"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53" indent="-292153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98" indent="-243460" algn="l" defTabSz="7790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843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37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917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455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992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52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066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2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9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86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23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6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9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microsoft.com/office/2007/relationships/hdphoto" Target="../media/hdphoto3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f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699542"/>
            <a:ext cx="8496944" cy="1102519"/>
          </a:xfrm>
        </p:spPr>
        <p:txBody>
          <a:bodyPr/>
          <a:lstStyle/>
          <a:p>
            <a:pPr algn="ctr"/>
            <a:r>
              <a:rPr lang="ru-RU" sz="2400" dirty="0"/>
              <a:t>«Обучение с гарантированным трудоустройством</a:t>
            </a:r>
            <a:r>
              <a:rPr lang="ru-RU" sz="2800" dirty="0"/>
              <a:t>»</a:t>
            </a:r>
            <a:br>
              <a:rPr lang="ru-RU" sz="2800" dirty="0"/>
            </a:br>
            <a:r>
              <a:rPr lang="ru-RU" sz="1800" dirty="0"/>
              <a:t>Совместный образовательный проект ООО «ЛУКОЙЛ-УНП», Министерства образования и науки Республики Коми и УГТУ</a:t>
            </a:r>
            <a:endParaRPr lang="ru-RU" sz="3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C4D63D-7C6B-4D29-88A7-F3AA36C9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/>
        </p:blipFill>
        <p:spPr>
          <a:xfrm>
            <a:off x="6248263" y="1975618"/>
            <a:ext cx="2154133" cy="1568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D3FAC1-E76A-4615-9C7F-DAE353A05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9807"/>
            <a:ext cx="1508187" cy="1797285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6CBECE6C-EBDF-45B3-9320-5907C1BF7864}"/>
              </a:ext>
            </a:extLst>
          </p:cNvPr>
          <p:cNvSpPr txBox="1">
            <a:spLocks/>
          </p:cNvSpPr>
          <p:nvPr/>
        </p:nvSpPr>
        <p:spPr>
          <a:xfrm>
            <a:off x="1187624" y="3898585"/>
            <a:ext cx="7782403" cy="1008112"/>
          </a:xfrm>
          <a:prstGeom prst="rect">
            <a:avLst/>
          </a:prstGeom>
        </p:spPr>
        <p:txBody>
          <a:bodyPr lIns="77916" tIns="38958" rIns="77916" bIns="38958"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Хаждогов А.Х.,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Заместитель Генерального директора по управлению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персоналом и административным вопросам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18B67-13ED-41F0-8CD6-A87F75751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47947"/>
            <a:ext cx="1436180" cy="16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Индустриальный институт УГТУ (СПО)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A5C40-2150-4757-84F8-E09069A0CAC1}"/>
              </a:ext>
            </a:extLst>
          </p:cNvPr>
          <p:cNvSpPr txBox="1"/>
          <p:nvPr/>
        </p:nvSpPr>
        <p:spPr>
          <a:xfrm>
            <a:off x="611560" y="809622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Индустриальный институт УГТУ – старейшее учебное заведение СПО в Республике Коми. Основан как горный техникум 2 ноября 1932 года</a:t>
            </a:r>
          </a:p>
        </p:txBody>
      </p:sp>
      <p:pic>
        <p:nvPicPr>
          <p:cNvPr id="4" name="Рисунок 3" descr="Ухтинский горно-нефтяной техникум, село Ижма. Техникум построен в ноябре 1932 года. В настоящий момент в этом здании располагается почта; Фото: Фото с сайта goskatalog.ru">
            <a:extLst>
              <a:ext uri="{FF2B5EF4-FFF2-40B4-BE49-F238E27FC236}">
                <a16:creationId xmlns:a16="http://schemas.microsoft.com/office/drawing/2014/main" id="{8D051D5B-560D-4A4F-BBA0-5A3F5D5196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4104456" cy="196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9DC6D-7C4C-4B77-B29F-A565FC39E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52" y="2715766"/>
            <a:ext cx="3492222" cy="19621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9A99D6-5F9C-42FE-A8E8-86731D1BFA16}"/>
              </a:ext>
            </a:extLst>
          </p:cNvPr>
          <p:cNvSpPr/>
          <p:nvPr/>
        </p:nvSpPr>
        <p:spPr>
          <a:xfrm>
            <a:off x="568587" y="3327743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протяжении почти 90 лет здесь готовят квалифицированные кадры со среднетехническим образованием для работы на предприятиях топливно-энергетического комплекса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4688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Учебный центр Компании «ЛУКОЙЛ»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C8CBF7-AD16-4B57-A4C7-C2D5EB327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9" y="1491630"/>
            <a:ext cx="3860348" cy="26937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1AD04E-5FD2-4186-92D3-8C40D3031726}"/>
              </a:ext>
            </a:extLst>
          </p:cNvPr>
          <p:cNvSpPr/>
          <p:nvPr/>
        </p:nvSpPr>
        <p:spPr>
          <a:xfrm>
            <a:off x="611560" y="699542"/>
            <a:ext cx="83116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</a:rPr>
              <a:t>Учебный центр открыт в 2016 году. </a:t>
            </a:r>
          </a:p>
          <a:p>
            <a:r>
              <a:rPr lang="ru-RU" dirty="0">
                <a:solidFill>
                  <a:srgbClr val="171717"/>
                </a:solidFill>
              </a:rPr>
              <a:t>Включает комплекс автоматизированных площадок учебно-практического полигона и учебных аудиторий.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251987-3DB8-4914-B885-EC6E3BA3E460}"/>
              </a:ext>
            </a:extLst>
          </p:cNvPr>
          <p:cNvSpPr/>
          <p:nvPr/>
        </p:nvSpPr>
        <p:spPr>
          <a:xfrm>
            <a:off x="611560" y="4227934"/>
            <a:ext cx="82890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Современный аудиторный и лабораторный фонд, соответствует требованиям подготовки квалифицированных специалистов среднего звена.</a:t>
            </a:r>
            <a:endParaRPr lang="ru-RU" dirty="0"/>
          </a:p>
        </p:txBody>
      </p:sp>
      <p:pic>
        <p:nvPicPr>
          <p:cNvPr id="7" name="Picture 2" descr="SSN_1826.jpg">
            <a:extLst>
              <a:ext uri="{FF2B5EF4-FFF2-40B4-BE49-F238E27FC236}">
                <a16:creationId xmlns:a16="http://schemas.microsoft.com/office/drawing/2014/main" id="{29EEBD39-88A1-40AE-B247-5F463DDB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90" y="1491630"/>
            <a:ext cx="4036881" cy="26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2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Лабораторный комплекс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207458-C315-48CC-94F7-93BCB2A82BE7}"/>
              </a:ext>
            </a:extLst>
          </p:cNvPr>
          <p:cNvSpPr/>
          <p:nvPr/>
        </p:nvSpPr>
        <p:spPr>
          <a:xfrm>
            <a:off x="611560" y="915566"/>
            <a:ext cx="244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</a:rPr>
              <a:t>Лаборатории, созданные на основе технологий, применяемых организациями нефтяного комплекса, позволяют отработать реальные производственные процессы</a:t>
            </a:r>
            <a:endParaRPr lang="ru-RU" dirty="0"/>
          </a:p>
        </p:txBody>
      </p:sp>
      <p:pic>
        <p:nvPicPr>
          <p:cNvPr id="4" name="Picture 2" descr="UGTU-2.jpg">
            <a:extLst>
              <a:ext uri="{FF2B5EF4-FFF2-40B4-BE49-F238E27FC236}">
                <a16:creationId xmlns:a16="http://schemas.microsoft.com/office/drawing/2014/main" id="{45AC0821-E7B6-4C47-8E98-CFAFC7CA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30" y="2802989"/>
            <a:ext cx="2772908" cy="18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13FAE-E7AD-43FD-97EF-4C5107A02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29" y="771750"/>
            <a:ext cx="2772908" cy="1800000"/>
          </a:xfrm>
          <a:prstGeom prst="rect">
            <a:avLst/>
          </a:prstGeom>
        </p:spPr>
      </p:pic>
      <p:pic>
        <p:nvPicPr>
          <p:cNvPr id="8" name="Picture 4" descr="https://www.ugtu.net/sites/default/files/large_ssn_0307.jpg">
            <a:extLst>
              <a:ext uri="{FF2B5EF4-FFF2-40B4-BE49-F238E27FC236}">
                <a16:creationId xmlns:a16="http://schemas.microsoft.com/office/drawing/2014/main" id="{DE8A82DF-EBFF-4346-92C4-970DAC36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30" y="793852"/>
            <a:ext cx="2713361" cy="17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gtu.net/sites/default/files/large_ssn_0305.jpg">
            <a:extLst>
              <a:ext uri="{FF2B5EF4-FFF2-40B4-BE49-F238E27FC236}">
                <a16:creationId xmlns:a16="http://schemas.microsoft.com/office/drawing/2014/main" id="{A1A98B6F-D1DE-4463-8698-E2A8F42A8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3"/>
          <a:stretch/>
        </p:blipFill>
        <p:spPr bwMode="auto">
          <a:xfrm>
            <a:off x="3094830" y="2822531"/>
            <a:ext cx="2713361" cy="1833236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6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Учебно-практический полигон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2C6189-BBA1-424C-A08F-2D1FC3B0FAD6}"/>
              </a:ext>
            </a:extLst>
          </p:cNvPr>
          <p:cNvSpPr/>
          <p:nvPr/>
        </p:nvSpPr>
        <p:spPr>
          <a:xfrm>
            <a:off x="609664" y="699542"/>
            <a:ext cx="8088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</a:rPr>
              <a:t>Учебно-практический полигон</a:t>
            </a:r>
            <a:r>
              <a:rPr lang="ru-RU" sz="1200" dirty="0"/>
              <a:t> позволяет познакомить  студентов с тонкостями технологических процессов добычи, транспортировки и переработки нефти в условиях, максимально приближенных к реальным.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79E2EC-4FC3-4E11-8F12-213804471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9" y="1158925"/>
            <a:ext cx="2320374" cy="174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710B59-B590-4A6B-9606-98EA8C46F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/>
          <a:stretch/>
        </p:blipFill>
        <p:spPr>
          <a:xfrm>
            <a:off x="4788024" y="3037177"/>
            <a:ext cx="3419125" cy="1754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B52E1E-13D5-4483-843F-492B6D66A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5109" b="11502"/>
          <a:stretch/>
        </p:blipFill>
        <p:spPr>
          <a:xfrm>
            <a:off x="625163" y="1155661"/>
            <a:ext cx="3458280" cy="18815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8DA388-36B7-4488-BBA6-63D580CF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88859"/>
            <a:ext cx="2477374" cy="16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6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C9A20E-6987-413E-8A31-36C83B0E6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5" y="1605427"/>
            <a:ext cx="2148985" cy="161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Успешный старт образовательного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C22BC-4E27-4BE6-ACDE-F069B2490052}"/>
              </a:ext>
            </a:extLst>
          </p:cNvPr>
          <p:cNvSpPr txBox="1"/>
          <p:nvPr/>
        </p:nvSpPr>
        <p:spPr>
          <a:xfrm>
            <a:off x="4140691" y="734917"/>
            <a:ext cx="4571603" cy="7571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В настоящее время в УГТУ обучается три коммерческие группы ООО «ЛУКОЙЛ-УНП» по специальности «Переработка нефти и газа» (ПНГ-2022, ПНГ-2023, ПНГ-2024). Общее количество обучающихся 60 человек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199248-3CA0-44A1-BDA3-5270AC982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4" y="734917"/>
            <a:ext cx="2837647" cy="189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6E6EED-75DE-4309-A87E-39F06A5E9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6" y="2820403"/>
            <a:ext cx="2860676" cy="190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CA0822-0672-48C5-BE12-151F090A2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05427"/>
            <a:ext cx="2417854" cy="161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330168-28CE-4686-9B99-3341B07076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328235"/>
            <a:ext cx="2417854" cy="161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2F0EBC-B7C1-477C-8B53-1FEED30218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10" y="3415619"/>
            <a:ext cx="2136790" cy="14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5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2492EE-2153-4A2F-A231-985969125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813" y="1564523"/>
            <a:ext cx="2430315" cy="16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E4812-6346-4204-B40D-73C476C57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354" y="3173935"/>
            <a:ext cx="2430000" cy="162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Заключение договоров. Экскурсия по НПЗ и УГТУ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B7BA-6BED-4C35-A1A1-7D5A6795E633}"/>
              </a:ext>
            </a:extLst>
          </p:cNvPr>
          <p:cNvSpPr txBox="1"/>
          <p:nvPr/>
        </p:nvSpPr>
        <p:spPr>
          <a:xfrm>
            <a:off x="615025" y="771550"/>
            <a:ext cx="809726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В Обществе проводятся встречи руководства и представителей УГТУ с родителями и кандидатами на зачисление в коммерческую группу, подписываются договоры на обучение и оказание мер социальной поддержки, </a:t>
            </a:r>
            <a:r>
              <a:rPr lang="ru-RU" sz="1200"/>
              <a:t>проводятся экскурсии </a:t>
            </a:r>
            <a:r>
              <a:rPr lang="ru-RU" sz="1200" dirty="0"/>
              <a:t>по территории завода и учебного городка для родителей и детей.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90F0D-E530-4743-95B1-4AAE70E52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88" y="1634867"/>
            <a:ext cx="2429999" cy="16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DF007E-9CAB-472F-BDBD-546DD86BC6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990" y="3173935"/>
            <a:ext cx="2430000" cy="16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0F75A-C705-4865-BD4F-DB3B22532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2" y="3204221"/>
            <a:ext cx="2430000" cy="15594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143442-0F8A-40B9-B266-97AE306168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54" y="1579784"/>
            <a:ext cx="2402479" cy="162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0057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EA171393-F0E3-491D-BDE3-9E5D66BC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</p:spPr>
        <p:txBody>
          <a:bodyPr>
            <a:normAutofit fontScale="90000"/>
          </a:bodyPr>
          <a:lstStyle/>
          <a:p>
            <a:r>
              <a:rPr lang="ru-RU" dirty="0"/>
              <a:t>Адаптация учебного плана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271B14-6A4A-4FEC-B8EA-1B0A37C197B9}"/>
              </a:ext>
            </a:extLst>
          </p:cNvPr>
          <p:cNvSpPr/>
          <p:nvPr/>
        </p:nvSpPr>
        <p:spPr>
          <a:xfrm>
            <a:off x="6228264" y="712857"/>
            <a:ext cx="2268086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студентами необходимых знаний и навыков, проводится работа по адаптации учебного плана к требованиям производства, а также действующих профессиональных стандартов рабочих профессий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600477" y="699542"/>
          <a:ext cx="5339675" cy="398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44BCD4-41A4-44FF-BE35-9CB0D40B8A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64" y="2571750"/>
            <a:ext cx="270057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Особенности обучения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B7A4-0419-4EC4-BDC9-9091D6F3DDDE}"/>
              </a:ext>
            </a:extLst>
          </p:cNvPr>
          <p:cNvSpPr txBox="1"/>
          <p:nvPr/>
        </p:nvSpPr>
        <p:spPr>
          <a:xfrm>
            <a:off x="611560" y="639172"/>
            <a:ext cx="81007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/>
              <a:t>Стипендия в размере 3000 руб</a:t>
            </a:r>
            <a:r>
              <a:rPr lang="ru-RU" sz="1400" dirty="0"/>
              <a:t>. назначается студентам при условии успешной сдачи всех экзаменов, зачетов, курсовых работ, обязательных практик, предусмотренных учебным планом, а также выполнения договорных обязательств.</a:t>
            </a:r>
          </a:p>
          <a:p>
            <a:pPr algn="just"/>
            <a:r>
              <a:rPr lang="ru-RU" sz="1400" dirty="0"/>
              <a:t>К стипендии могут устанавливаться надбавки:</a:t>
            </a:r>
          </a:p>
          <a:p>
            <a:pPr marL="342900" indent="-342900">
              <a:buFontTx/>
              <a:buChar char="-"/>
            </a:pPr>
            <a:r>
              <a:rPr lang="ru-RU" sz="1400" dirty="0"/>
              <a:t>25% месячной тарифной ставки для социальных выплат (1500 руб.) сдавшим сессию на «отлично»,</a:t>
            </a:r>
          </a:p>
          <a:p>
            <a:pPr marL="342900" indent="-342900" algn="just">
              <a:buFontTx/>
              <a:buChar char="-"/>
            </a:pPr>
            <a:r>
              <a:rPr lang="ru-RU" sz="1400" dirty="0"/>
              <a:t>15% месячной тарифной ставки для социальных выплат (900 руб.) сдавшим сессию на «хорошо» и «отлично».</a:t>
            </a:r>
          </a:p>
          <a:p>
            <a:endParaRPr lang="ru-RU" sz="1400" dirty="0"/>
          </a:p>
          <a:p>
            <a:pPr algn="just"/>
            <a:r>
              <a:rPr lang="ru-RU" sz="1400" dirty="0"/>
              <a:t>Проживание – блочное, в двухместных комнатах общежития, расположенного на территории образовательного комплекса. Оборудовано всем необходимым.</a:t>
            </a:r>
          </a:p>
          <a:p>
            <a:pPr algn="just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Компенсация</a:t>
            </a:r>
            <a:r>
              <a:rPr lang="ru-RU" sz="1400" dirty="0"/>
              <a:t> стоимости проживания в общежитии для иногородних студентов.</a:t>
            </a:r>
          </a:p>
          <a:p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/>
              <a:t> </a:t>
            </a:r>
            <a:r>
              <a:rPr lang="ru-RU" sz="1400" b="1" dirty="0"/>
              <a:t>Наставничество и кураторство: </a:t>
            </a:r>
          </a:p>
          <a:p>
            <a:r>
              <a:rPr lang="ru-RU" sz="1200" dirty="0"/>
              <a:t>-  куратор группы от УГТУ;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наставники от предприятия</a:t>
            </a:r>
          </a:p>
          <a:p>
            <a:endParaRPr lang="ru-RU" sz="1200" dirty="0"/>
          </a:p>
          <a:p>
            <a:r>
              <a:rPr lang="ru-RU" sz="1200" dirty="0"/>
              <a:t>На территории образовательного комплекса расположен бассейн, спортивный зал, тренажёрные комнаты.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4826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Основа проекта - комфортная среда для овладения профессией</a:t>
            </a:r>
          </a:p>
        </p:txBody>
      </p:sp>
      <p:pic>
        <p:nvPicPr>
          <p:cNvPr id="3" name="Picture 2" descr="UGTU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48050"/>
            <a:ext cx="1618904" cy="108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76679"/>
            <a:ext cx="1621841" cy="10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Ухта | В Ухте открылся новый бассейн - БезФорма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44973"/>
            <a:ext cx="1715514" cy="11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59" y="638926"/>
            <a:ext cx="813715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spcAft>
                <a:spcPts val="600"/>
              </a:spcAf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Комфортная обособленная территория учебного корпуса и социальной инфраструктуры колледжа. </a:t>
            </a:r>
          </a:p>
          <a:p>
            <a:pPr algn="just" defTabSz="342900">
              <a:spcAft>
                <a:spcPts val="600"/>
              </a:spcAft>
              <a:defRPr/>
            </a:pPr>
            <a:r>
              <a:rPr lang="ru-RU" sz="1400" dirty="0"/>
              <a:t>Распределение</a:t>
            </a:r>
            <a:r>
              <a:rPr lang="ru-RU" sz="1600" dirty="0"/>
              <a:t> </a:t>
            </a:r>
            <a:r>
              <a:rPr lang="ru-RU" sz="1400" dirty="0"/>
              <a:t>нагрузки: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96136" y="1779662"/>
            <a:ext cx="3388032" cy="3297512"/>
            <a:chOff x="1253711" y="1500221"/>
            <a:chExt cx="5002307" cy="490948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" r="11120"/>
            <a:stretch/>
          </p:blipFill>
          <p:spPr>
            <a:xfrm>
              <a:off x="1253711" y="1500221"/>
              <a:ext cx="5002307" cy="4909486"/>
            </a:xfrm>
            <a:prstGeom prst="rect">
              <a:avLst/>
            </a:prstGeom>
            <a:effectLst>
              <a:softEdge rad="152400"/>
            </a:effectLst>
          </p:spPr>
        </p:pic>
        <p:sp>
          <p:nvSpPr>
            <p:cNvPr id="9" name="Овал 8"/>
            <p:cNvSpPr/>
            <p:nvPr/>
          </p:nvSpPr>
          <p:spPr>
            <a:xfrm>
              <a:off x="4500287" y="4730785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2565145" y="5116215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628395" y="3601180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969598" y="3366876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35919" y="3720660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10557" y="1816080"/>
              <a:ext cx="4543690" cy="4134493"/>
            </a:xfrm>
            <a:prstGeom prst="rect">
              <a:avLst/>
            </a:prstGeom>
            <a:noFill/>
            <a:ln w="63500">
              <a:solidFill>
                <a:srgbClr val="D22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866377" y="2175786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34144" y="4154076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17" name="Прямая соединительная линия 16"/>
          <p:cNvCxnSpPr>
            <a:cxnSpLocks/>
            <a:stCxn id="9" idx="6"/>
          </p:cNvCxnSpPr>
          <p:nvPr/>
        </p:nvCxnSpPr>
        <p:spPr>
          <a:xfrm>
            <a:off x="5130264" y="4068319"/>
            <a:ext cx="1295380" cy="603774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423263" y="4668918"/>
            <a:ext cx="1193144" cy="2057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355356" y="4446312"/>
            <a:ext cx="1388603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Учебный корпус</a:t>
            </a:r>
          </a:p>
        </p:txBody>
      </p:sp>
      <p:cxnSp>
        <p:nvCxnSpPr>
          <p:cNvPr id="20" name="Прямая соединительная линия 19"/>
          <p:cNvCxnSpPr>
            <a:cxnSpLocks/>
            <a:stCxn id="13" idx="6"/>
          </p:cNvCxnSpPr>
          <p:nvPr/>
        </p:nvCxnSpPr>
        <p:spPr>
          <a:xfrm flipV="1">
            <a:off x="5425315" y="3148962"/>
            <a:ext cx="733685" cy="240895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 flipV="1">
            <a:off x="6152567" y="3145414"/>
            <a:ext cx="1659793" cy="661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36243" y="2884064"/>
            <a:ext cx="1826827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Лабораторный корпус</a:t>
            </a:r>
          </a:p>
        </p:txBody>
      </p:sp>
      <p:cxnSp>
        <p:nvCxnSpPr>
          <p:cNvPr id="23" name="Прямая соединительная линия 22"/>
          <p:cNvCxnSpPr>
            <a:cxnSpLocks/>
            <a:stCxn id="12" idx="6"/>
          </p:cNvCxnSpPr>
          <p:nvPr/>
        </p:nvCxnSpPr>
        <p:spPr>
          <a:xfrm flipV="1">
            <a:off x="4770832" y="2667482"/>
            <a:ext cx="1652431" cy="484752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>
            <a:off x="6416372" y="2670197"/>
            <a:ext cx="2204213" cy="2537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355356" y="2474931"/>
            <a:ext cx="2393531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Учебно-практический полигон</a:t>
            </a: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1616016" y="3034419"/>
            <a:ext cx="914810" cy="639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56037" y="2787774"/>
            <a:ext cx="1065788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Общежитие</a:t>
            </a:r>
          </a:p>
        </p:txBody>
      </p:sp>
      <p:cxnSp>
        <p:nvCxnSpPr>
          <p:cNvPr id="29" name="Прямая соединительная линия 28"/>
          <p:cNvCxnSpPr>
            <a:cxnSpLocks/>
            <a:endCxn id="10" idx="2"/>
          </p:cNvCxnSpPr>
          <p:nvPr/>
        </p:nvCxnSpPr>
        <p:spPr>
          <a:xfrm flipV="1">
            <a:off x="2642930" y="4327197"/>
            <a:ext cx="941432" cy="463358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 flipV="1">
            <a:off x="1124124" y="4790555"/>
            <a:ext cx="1518806" cy="1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063202" y="4493896"/>
            <a:ext cx="1835606" cy="36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Спортивный комплекс с бассейном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 flipV="1">
            <a:off x="5378215" y="2259656"/>
            <a:ext cx="696250" cy="82185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 flipH="1" flipV="1">
            <a:off x="6071468" y="2259656"/>
            <a:ext cx="692475" cy="4445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04179" y="2038302"/>
            <a:ext cx="880129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Столовая</a:t>
            </a:r>
          </a:p>
        </p:txBody>
      </p:sp>
      <p:cxnSp>
        <p:nvCxnSpPr>
          <p:cNvPr id="35" name="Прямая соединительная линия 34"/>
          <p:cNvCxnSpPr>
            <a:cxnSpLocks/>
            <a:stCxn id="16" idx="6"/>
          </p:cNvCxnSpPr>
          <p:nvPr/>
        </p:nvCxnSpPr>
        <p:spPr>
          <a:xfrm flipV="1">
            <a:off x="5898219" y="3412274"/>
            <a:ext cx="641725" cy="268692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</p:cNvCxnSpPr>
          <p:nvPr/>
        </p:nvCxnSpPr>
        <p:spPr>
          <a:xfrm flipV="1">
            <a:off x="6539944" y="3411613"/>
            <a:ext cx="647966" cy="661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469658" y="3184569"/>
            <a:ext cx="806534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Стадион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59E40E-0900-4282-AE25-0E8933DDF884}"/>
              </a:ext>
            </a:extLst>
          </p:cNvPr>
          <p:cNvSpPr txBox="1"/>
          <p:nvPr/>
        </p:nvSpPr>
        <p:spPr>
          <a:xfrm>
            <a:off x="2999616" y="1098691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D2233C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УГТУ – ремонт помещений общежития</a:t>
            </a:r>
          </a:p>
          <a:p>
            <a:pPr marL="285750" indent="-285750">
              <a:buClr>
                <a:srgbClr val="D2233C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УНП – приобретение мебели и техники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DDF007E-9CAB-472F-BDBD-546DD86BC6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11" y="1577778"/>
            <a:ext cx="1812591" cy="120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2" name="Прямая соединительная линия 51"/>
          <p:cNvCxnSpPr>
            <a:cxnSpLocks/>
            <a:endCxn id="11" idx="2"/>
          </p:cNvCxnSpPr>
          <p:nvPr/>
        </p:nvCxnSpPr>
        <p:spPr>
          <a:xfrm>
            <a:off x="2525393" y="3031545"/>
            <a:ext cx="1101808" cy="278062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Начало студенческой жизни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A73B4D-D366-4F48-BA93-F6290A86B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15566"/>
            <a:ext cx="4171304" cy="234000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A0F23-6951-4CA5-AE2D-B08EE38A7130}"/>
              </a:ext>
            </a:extLst>
          </p:cNvPr>
          <p:cNvSpPr txBox="1"/>
          <p:nvPr/>
        </p:nvSpPr>
        <p:spPr>
          <a:xfrm>
            <a:off x="3332831" y="771548"/>
            <a:ext cx="537946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Руководство ООО «ЛУКОЙЛ-УНП, председатель профсоюзной организации и молодые работники принимают участие в торжественном мероприятии, поздравляют студентов коммерческой группы с началом учебного года.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4491A-5A0A-4A02-B923-9179D71F9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9536"/>
            <a:ext cx="3723280" cy="248241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A47F0-39B3-40C1-B0B9-D2F4B72CB6E2}"/>
              </a:ext>
            </a:extLst>
          </p:cNvPr>
          <p:cNvSpPr txBox="1"/>
          <p:nvPr/>
        </p:nvSpPr>
        <p:spPr>
          <a:xfrm>
            <a:off x="611559" y="3651870"/>
            <a:ext cx="496346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В торжественной обстановке студенты групп получают студенческие билеты и  памятные сувениры.</a:t>
            </a:r>
          </a:p>
        </p:txBody>
      </p:sp>
    </p:spTree>
    <p:extLst>
      <p:ext uri="{BB962C8B-B14F-4D97-AF65-F5344CB8AC3E}">
        <p14:creationId xmlns:p14="http://schemas.microsoft.com/office/powerpoint/2010/main" val="35254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Современный завод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749F04-2130-4855-A99A-51083CF38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743491"/>
            <a:ext cx="8100734" cy="5386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1200" dirty="0">
                <a:cs typeface="Arial" pitchFamily="34" charset="0"/>
              </a:rPr>
              <a:t>Ухтинский нефтеперерабатывающий завод с</a:t>
            </a:r>
            <a:r>
              <a:rPr lang="ru-RU" altLang="ru-RU" sz="1200" dirty="0"/>
              <a:t>тарейший НПЗ в России, </a:t>
            </a:r>
            <a:r>
              <a:rPr lang="ru-RU" altLang="ru-RU" sz="1200" dirty="0">
                <a:cs typeface="Arial" pitchFamily="34" charset="0"/>
              </a:rPr>
              <a:t>введён в эксплуатацию в</a:t>
            </a:r>
            <a:r>
              <a:rPr lang="ru-RU" altLang="ru-RU" sz="1200" dirty="0">
                <a:solidFill>
                  <a:srgbClr val="CC0000"/>
                </a:solidFill>
                <a:cs typeface="Arial" pitchFamily="34" charset="0"/>
              </a:rPr>
              <a:t> 1934 году</a:t>
            </a:r>
            <a:r>
              <a:rPr lang="ru-RU" altLang="ru-RU" sz="1200" b="0" dirty="0">
                <a:cs typeface="Arial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ru-RU" altLang="ru-RU" sz="500" b="0" dirty="0"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ru-RU" altLang="ru-RU" sz="1200" dirty="0">
                <a:solidFill>
                  <a:srgbClr val="CC0000"/>
                </a:solidFill>
              </a:rPr>
              <a:t>В  1999 г. </a:t>
            </a:r>
            <a:r>
              <a:rPr lang="ru-RU" altLang="ru-RU" sz="1200" dirty="0"/>
              <a:t>завод вошёл в состав Нефтяной Компании «ЛУКОЙЛ»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D51055-A21F-4B31-AACC-D5097ECC5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"/>
          <a:stretch>
            <a:fillRect/>
          </a:stretch>
        </p:blipFill>
        <p:spPr>
          <a:xfrm>
            <a:off x="579756" y="3073295"/>
            <a:ext cx="2369072" cy="1584000"/>
          </a:xfrm>
          <a:custGeom>
            <a:avLst/>
            <a:gdLst>
              <a:gd name="connsiteX0" fmla="*/ 2470542 w 2710721"/>
              <a:gd name="connsiteY0" fmla="*/ 1646359 h 1812431"/>
              <a:gd name="connsiteX1" fmla="*/ 2470192 w 2710721"/>
              <a:gd name="connsiteY1" fmla="*/ 1648559 h 1812431"/>
              <a:gd name="connsiteX2" fmla="*/ 2474059 w 2710721"/>
              <a:gd name="connsiteY2" fmla="*/ 1658640 h 1812431"/>
              <a:gd name="connsiteX3" fmla="*/ 2544618 w 2710721"/>
              <a:gd name="connsiteY3" fmla="*/ 1677753 h 1812431"/>
              <a:gd name="connsiteX4" fmla="*/ 2574617 w 2710721"/>
              <a:gd name="connsiteY4" fmla="*/ 1676299 h 1812431"/>
              <a:gd name="connsiteX5" fmla="*/ 1847970 w 2710721"/>
              <a:gd name="connsiteY5" fmla="*/ 525 h 1812431"/>
              <a:gd name="connsiteX6" fmla="*/ 2576925 w 2710721"/>
              <a:gd name="connsiteY6" fmla="*/ 53582 h 1812431"/>
              <a:gd name="connsiteX7" fmla="*/ 2545135 w 2710721"/>
              <a:gd name="connsiteY7" fmla="*/ 174185 h 1812431"/>
              <a:gd name="connsiteX8" fmla="*/ 2572052 w 2710721"/>
              <a:gd name="connsiteY8" fmla="*/ 191134 h 1812431"/>
              <a:gd name="connsiteX9" fmla="*/ 2484600 w 2710721"/>
              <a:gd name="connsiteY9" fmla="*/ 323669 h 1812431"/>
              <a:gd name="connsiteX10" fmla="*/ 2525782 w 2710721"/>
              <a:gd name="connsiteY10" fmla="*/ 326339 h 1812431"/>
              <a:gd name="connsiteX11" fmla="*/ 2523072 w 2710721"/>
              <a:gd name="connsiteY11" fmla="*/ 402870 h 1812431"/>
              <a:gd name="connsiteX12" fmla="*/ 2495069 w 2710721"/>
              <a:gd name="connsiteY12" fmla="*/ 416597 h 1812431"/>
              <a:gd name="connsiteX13" fmla="*/ 2493984 w 2710721"/>
              <a:gd name="connsiteY13" fmla="*/ 447154 h 1812431"/>
              <a:gd name="connsiteX14" fmla="*/ 2492924 w 2710721"/>
              <a:gd name="connsiteY14" fmla="*/ 477094 h 1812431"/>
              <a:gd name="connsiteX15" fmla="*/ 2511987 w 2710721"/>
              <a:gd name="connsiteY15" fmla="*/ 479197 h 1812431"/>
              <a:gd name="connsiteX16" fmla="*/ 2520374 w 2710721"/>
              <a:gd name="connsiteY16" fmla="*/ 479742 h 1812431"/>
              <a:gd name="connsiteX17" fmla="*/ 2548008 w 2710721"/>
              <a:gd name="connsiteY17" fmla="*/ 481533 h 1812431"/>
              <a:gd name="connsiteX18" fmla="*/ 2536756 w 2710721"/>
              <a:gd name="connsiteY18" fmla="*/ 481932 h 1812431"/>
              <a:gd name="connsiteX19" fmla="*/ 2568453 w 2710721"/>
              <a:gd name="connsiteY19" fmla="*/ 485434 h 1812431"/>
              <a:gd name="connsiteX20" fmla="*/ 2536663 w 2710721"/>
              <a:gd name="connsiteY20" fmla="*/ 606034 h 1812431"/>
              <a:gd name="connsiteX21" fmla="*/ 2563580 w 2710721"/>
              <a:gd name="connsiteY21" fmla="*/ 622986 h 1812431"/>
              <a:gd name="connsiteX22" fmla="*/ 2476128 w 2710721"/>
              <a:gd name="connsiteY22" fmla="*/ 755522 h 1812431"/>
              <a:gd name="connsiteX23" fmla="*/ 2517310 w 2710721"/>
              <a:gd name="connsiteY23" fmla="*/ 758191 h 1812431"/>
              <a:gd name="connsiteX24" fmla="*/ 2514600 w 2710721"/>
              <a:gd name="connsiteY24" fmla="*/ 834723 h 1812431"/>
              <a:gd name="connsiteX25" fmla="*/ 2486594 w 2710721"/>
              <a:gd name="connsiteY25" fmla="*/ 848449 h 1812431"/>
              <a:gd name="connsiteX26" fmla="*/ 2485512 w 2710721"/>
              <a:gd name="connsiteY26" fmla="*/ 879003 h 1812431"/>
              <a:gd name="connsiteX27" fmla="*/ 2484438 w 2710721"/>
              <a:gd name="connsiteY27" fmla="*/ 909319 h 1812431"/>
              <a:gd name="connsiteX28" fmla="*/ 2486287 w 2710721"/>
              <a:gd name="connsiteY28" fmla="*/ 909929 h 1812431"/>
              <a:gd name="connsiteX29" fmla="*/ 2511902 w 2710721"/>
              <a:gd name="connsiteY29" fmla="*/ 911591 h 1812431"/>
              <a:gd name="connsiteX30" fmla="*/ 2539536 w 2710721"/>
              <a:gd name="connsiteY30" fmla="*/ 913385 h 1812431"/>
              <a:gd name="connsiteX31" fmla="*/ 2520592 w 2710721"/>
              <a:gd name="connsiteY31" fmla="*/ 914056 h 1812431"/>
              <a:gd name="connsiteX32" fmla="*/ 2516438 w 2710721"/>
              <a:gd name="connsiteY32" fmla="*/ 919891 h 1812431"/>
              <a:gd name="connsiteX33" fmla="*/ 2591160 w 2710721"/>
              <a:gd name="connsiteY33" fmla="*/ 944581 h 1812431"/>
              <a:gd name="connsiteX34" fmla="*/ 2573596 w 2710721"/>
              <a:gd name="connsiteY34" fmla="*/ 1033263 h 1812431"/>
              <a:gd name="connsiteX35" fmla="*/ 2594672 w 2710721"/>
              <a:gd name="connsiteY35" fmla="*/ 1215272 h 1812431"/>
              <a:gd name="connsiteX36" fmla="*/ 2586086 w 2710721"/>
              <a:gd name="connsiteY36" fmla="*/ 1226070 h 1812431"/>
              <a:gd name="connsiteX37" fmla="*/ 2576660 w 2710721"/>
              <a:gd name="connsiteY37" fmla="*/ 1224139 h 1812431"/>
              <a:gd name="connsiteX38" fmla="*/ 2572169 w 2710721"/>
              <a:gd name="connsiteY38" fmla="*/ 1262559 h 1812431"/>
              <a:gd name="connsiteX39" fmla="*/ 2549360 w 2710721"/>
              <a:gd name="connsiteY39" fmla="*/ 1287927 h 1812431"/>
              <a:gd name="connsiteX40" fmla="*/ 2499828 w 2710721"/>
              <a:gd name="connsiteY40" fmla="*/ 1273677 h 1812431"/>
              <a:gd name="connsiteX41" fmla="*/ 2500488 w 2710721"/>
              <a:gd name="connsiteY41" fmla="*/ 1274602 h 1812431"/>
              <a:gd name="connsiteX42" fmla="*/ 2535450 w 2710721"/>
              <a:gd name="connsiteY42" fmla="*/ 1293109 h 1812431"/>
              <a:gd name="connsiteX43" fmla="*/ 2536676 w 2710721"/>
              <a:gd name="connsiteY43" fmla="*/ 1295050 h 1812431"/>
              <a:gd name="connsiteX44" fmla="*/ 2536718 w 2710721"/>
              <a:gd name="connsiteY44" fmla="*/ 1295050 h 1812431"/>
              <a:gd name="connsiteX45" fmla="*/ 2616882 w 2710721"/>
              <a:gd name="connsiteY45" fmla="*/ 1278690 h 1812431"/>
              <a:gd name="connsiteX46" fmla="*/ 2609664 w 2710721"/>
              <a:gd name="connsiteY46" fmla="*/ 1356926 h 1812431"/>
              <a:gd name="connsiteX47" fmla="*/ 2549694 w 2710721"/>
              <a:gd name="connsiteY47" fmla="*/ 1370541 h 1812431"/>
              <a:gd name="connsiteX48" fmla="*/ 2544779 w 2710721"/>
              <a:gd name="connsiteY48" fmla="*/ 1395356 h 1812431"/>
              <a:gd name="connsiteX49" fmla="*/ 2531549 w 2710721"/>
              <a:gd name="connsiteY49" fmla="*/ 1462151 h 1812431"/>
              <a:gd name="connsiteX50" fmla="*/ 2584845 w 2710721"/>
              <a:gd name="connsiteY50" fmla="*/ 1481469 h 1812431"/>
              <a:gd name="connsiteX51" fmla="*/ 2567217 w 2710721"/>
              <a:gd name="connsiteY51" fmla="*/ 1570474 h 1812431"/>
              <a:gd name="connsiteX52" fmla="*/ 2710721 w 2710721"/>
              <a:gd name="connsiteY52" fmla="*/ 1638220 h 1812431"/>
              <a:gd name="connsiteX53" fmla="*/ 2682790 w 2710721"/>
              <a:gd name="connsiteY53" fmla="*/ 1707420 h 1812431"/>
              <a:gd name="connsiteX54" fmla="*/ 2627001 w 2710721"/>
              <a:gd name="connsiteY54" fmla="*/ 1691368 h 1812431"/>
              <a:gd name="connsiteX55" fmla="*/ 2629070 w 2710721"/>
              <a:gd name="connsiteY55" fmla="*/ 1717960 h 1812431"/>
              <a:gd name="connsiteX56" fmla="*/ 2611892 w 2710721"/>
              <a:gd name="connsiteY56" fmla="*/ 1750448 h 1812431"/>
              <a:gd name="connsiteX57" fmla="*/ 1790218 w 2710721"/>
              <a:gd name="connsiteY57" fmla="*/ 1806665 h 1812431"/>
              <a:gd name="connsiteX58" fmla="*/ 1534790 w 2710721"/>
              <a:gd name="connsiteY58" fmla="*/ 1812431 h 1812431"/>
              <a:gd name="connsiteX59" fmla="*/ 1496064 w 2710721"/>
              <a:gd name="connsiteY59" fmla="*/ 1812431 h 1812431"/>
              <a:gd name="connsiteX60" fmla="*/ 1333253 w 2710721"/>
              <a:gd name="connsiteY60" fmla="*/ 1808817 h 1812431"/>
              <a:gd name="connsiteX61" fmla="*/ 1151897 w 2710721"/>
              <a:gd name="connsiteY61" fmla="*/ 1796350 h 1812431"/>
              <a:gd name="connsiteX62" fmla="*/ 1144871 w 2710721"/>
              <a:gd name="connsiteY62" fmla="*/ 1780757 h 1812431"/>
              <a:gd name="connsiteX63" fmla="*/ 970054 w 2710721"/>
              <a:gd name="connsiteY63" fmla="*/ 1793586 h 1812431"/>
              <a:gd name="connsiteX64" fmla="*/ 695060 w 2710721"/>
              <a:gd name="connsiteY64" fmla="*/ 1809678 h 1812431"/>
              <a:gd name="connsiteX65" fmla="*/ 573141 w 2710721"/>
              <a:gd name="connsiteY65" fmla="*/ 1812431 h 1812431"/>
              <a:gd name="connsiteX66" fmla="*/ 265127 w 2710721"/>
              <a:gd name="connsiteY66" fmla="*/ 1812431 h 1812431"/>
              <a:gd name="connsiteX67" fmla="*/ 238095 w 2710721"/>
              <a:gd name="connsiteY67" fmla="*/ 1811831 h 1812431"/>
              <a:gd name="connsiteX68" fmla="*/ 56740 w 2710721"/>
              <a:gd name="connsiteY68" fmla="*/ 1799364 h 1812431"/>
              <a:gd name="connsiteX69" fmla="*/ 84228 w 2710721"/>
              <a:gd name="connsiteY69" fmla="*/ 1676841 h 1812431"/>
              <a:gd name="connsiteX70" fmla="*/ 56740 w 2710721"/>
              <a:gd name="connsiteY70" fmla="*/ 1661654 h 1812431"/>
              <a:gd name="connsiteX71" fmla="*/ 65217 w 2710721"/>
              <a:gd name="connsiteY71" fmla="*/ 1628624 h 1812431"/>
              <a:gd name="connsiteX72" fmla="*/ 41618 w 2710721"/>
              <a:gd name="connsiteY72" fmla="*/ 1614980 h 1812431"/>
              <a:gd name="connsiteX73" fmla="*/ 84854 w 2710721"/>
              <a:gd name="connsiteY73" fmla="*/ 1504185 h 1812431"/>
              <a:gd name="connsiteX74" fmla="*/ 56268 w 2710721"/>
              <a:gd name="connsiteY74" fmla="*/ 1493322 h 1812431"/>
              <a:gd name="connsiteX75" fmla="*/ 92654 w 2710721"/>
              <a:gd name="connsiteY75" fmla="*/ 1370544 h 1812431"/>
              <a:gd name="connsiteX76" fmla="*/ 93304 w 2710721"/>
              <a:gd name="connsiteY76" fmla="*/ 1370031 h 1812431"/>
              <a:gd name="connsiteX77" fmla="*/ 70482 w 2710721"/>
              <a:gd name="connsiteY77" fmla="*/ 1370031 h 1812431"/>
              <a:gd name="connsiteX78" fmla="*/ 97970 w 2710721"/>
              <a:gd name="connsiteY78" fmla="*/ 1354844 h 1812431"/>
              <a:gd name="connsiteX79" fmla="*/ 97970 w 2710721"/>
              <a:gd name="connsiteY79" fmla="*/ 1347918 h 1812431"/>
              <a:gd name="connsiteX80" fmla="*/ 85830 w 2710721"/>
              <a:gd name="connsiteY80" fmla="*/ 1349795 h 1812431"/>
              <a:gd name="connsiteX81" fmla="*/ 79389 w 2710721"/>
              <a:gd name="connsiteY81" fmla="*/ 1273673 h 1812431"/>
              <a:gd name="connsiteX82" fmla="*/ 105394 w 2710721"/>
              <a:gd name="connsiteY82" fmla="*/ 1254022 h 1812431"/>
              <a:gd name="connsiteX83" fmla="*/ 104774 w 2710721"/>
              <a:gd name="connsiteY83" fmla="*/ 1246704 h 1812431"/>
              <a:gd name="connsiteX84" fmla="*/ 97970 w 2710721"/>
              <a:gd name="connsiteY84" fmla="*/ 1247508 h 1812431"/>
              <a:gd name="connsiteX85" fmla="*/ 103819 w 2710721"/>
              <a:gd name="connsiteY85" fmla="*/ 1235400 h 1812431"/>
              <a:gd name="connsiteX86" fmla="*/ 102824 w 2710721"/>
              <a:gd name="connsiteY86" fmla="*/ 1223630 h 1812431"/>
              <a:gd name="connsiteX87" fmla="*/ 100233 w 2710721"/>
              <a:gd name="connsiteY87" fmla="*/ 1192990 h 1812431"/>
              <a:gd name="connsiteX88" fmla="*/ 45411 w 2710721"/>
              <a:gd name="connsiteY88" fmla="*/ 1201477 h 1812431"/>
              <a:gd name="connsiteX89" fmla="*/ 71445 w 2710721"/>
              <a:gd name="connsiteY89" fmla="*/ 1182159 h 1812431"/>
              <a:gd name="connsiteX90" fmla="*/ 66281 w 2710721"/>
              <a:gd name="connsiteY90" fmla="*/ 1121128 h 1812431"/>
              <a:gd name="connsiteX91" fmla="*/ 162062 w 2710721"/>
              <a:gd name="connsiteY91" fmla="*/ 1106296 h 1812431"/>
              <a:gd name="connsiteX92" fmla="*/ 158205 w 2710721"/>
              <a:gd name="connsiteY92" fmla="*/ 1060691 h 1812431"/>
              <a:gd name="connsiteX93" fmla="*/ 62424 w 2710721"/>
              <a:gd name="connsiteY93" fmla="*/ 1075520 h 1812431"/>
              <a:gd name="connsiteX94" fmla="*/ 70915 w 2710721"/>
              <a:gd name="connsiteY94" fmla="*/ 1012374 h 1812431"/>
              <a:gd name="connsiteX95" fmla="*/ 163619 w 2710721"/>
              <a:gd name="connsiteY95" fmla="*/ 1002462 h 1812431"/>
              <a:gd name="connsiteX96" fmla="*/ 181173 w 2710721"/>
              <a:gd name="connsiteY96" fmla="*/ 987846 h 1812431"/>
              <a:gd name="connsiteX97" fmla="*/ 180388 w 2710721"/>
              <a:gd name="connsiteY97" fmla="*/ 985610 h 1812431"/>
              <a:gd name="connsiteX98" fmla="*/ 180165 w 2710721"/>
              <a:gd name="connsiteY98" fmla="*/ 980170 h 1812431"/>
              <a:gd name="connsiteX99" fmla="*/ 151765 w 2710721"/>
              <a:gd name="connsiteY99" fmla="*/ 984566 h 1812431"/>
              <a:gd name="connsiteX100" fmla="*/ 168338 w 2710721"/>
              <a:gd name="connsiteY100" fmla="*/ 952164 h 1812431"/>
              <a:gd name="connsiteX101" fmla="*/ 178786 w 2710721"/>
              <a:gd name="connsiteY101" fmla="*/ 946598 h 1812431"/>
              <a:gd name="connsiteX102" fmla="*/ 176682 w 2710721"/>
              <a:gd name="connsiteY102" fmla="*/ 895356 h 1812431"/>
              <a:gd name="connsiteX103" fmla="*/ 182229 w 2710721"/>
              <a:gd name="connsiteY103" fmla="*/ 884569 h 1812431"/>
              <a:gd name="connsiteX104" fmla="*/ 35175 w 2710721"/>
              <a:gd name="connsiteY104" fmla="*/ 824039 h 1812431"/>
              <a:gd name="connsiteX105" fmla="*/ 85167 w 2710721"/>
              <a:gd name="connsiteY105" fmla="*/ 715314 h 1812431"/>
              <a:gd name="connsiteX106" fmla="*/ 61520 w 2710721"/>
              <a:gd name="connsiteY106" fmla="*/ 691019 h 1812431"/>
              <a:gd name="connsiteX107" fmla="*/ 128670 w 2710721"/>
              <a:gd name="connsiteY107" fmla="*/ 594877 h 1812431"/>
              <a:gd name="connsiteX108" fmla="*/ 143789 w 2710721"/>
              <a:gd name="connsiteY108" fmla="*/ 591686 h 1812431"/>
              <a:gd name="connsiteX109" fmla="*/ 145927 w 2710721"/>
              <a:gd name="connsiteY109" fmla="*/ 578703 h 1812431"/>
              <a:gd name="connsiteX110" fmla="*/ 127951 w 2710721"/>
              <a:gd name="connsiteY110" fmla="*/ 572186 h 1812431"/>
              <a:gd name="connsiteX111" fmla="*/ 129187 w 2710721"/>
              <a:gd name="connsiteY111" fmla="*/ 539002 h 1812431"/>
              <a:gd name="connsiteX112" fmla="*/ 131582 w 2710721"/>
              <a:gd name="connsiteY112" fmla="*/ 531720 h 1812431"/>
              <a:gd name="connsiteX113" fmla="*/ 115041 w 2710721"/>
              <a:gd name="connsiteY113" fmla="*/ 522892 h 1812431"/>
              <a:gd name="connsiteX114" fmla="*/ 58295 w 2710721"/>
              <a:gd name="connsiteY114" fmla="*/ 516058 h 1812431"/>
              <a:gd name="connsiteX115" fmla="*/ 0 w 2710721"/>
              <a:gd name="connsiteY115" fmla="*/ 515412 h 1812431"/>
              <a:gd name="connsiteX116" fmla="*/ 0 w 2710721"/>
              <a:gd name="connsiteY116" fmla="*/ 452082 h 1812431"/>
              <a:gd name="connsiteX117" fmla="*/ 13353 w 2710721"/>
              <a:gd name="connsiteY117" fmla="*/ 439736 h 1812431"/>
              <a:gd name="connsiteX118" fmla="*/ 182836 w 2710721"/>
              <a:gd name="connsiteY118" fmla="*/ 438728 h 1812431"/>
              <a:gd name="connsiteX119" fmla="*/ 183878 w 2710721"/>
              <a:gd name="connsiteY119" fmla="*/ 433467 h 1812431"/>
              <a:gd name="connsiteX120" fmla="*/ 130585 w 2710721"/>
              <a:gd name="connsiteY120" fmla="*/ 414146 h 1812431"/>
              <a:gd name="connsiteX121" fmla="*/ 160038 w 2710721"/>
              <a:gd name="connsiteY121" fmla="*/ 409100 h 1812431"/>
              <a:gd name="connsiteX122" fmla="*/ 171791 w 2710721"/>
              <a:gd name="connsiteY122" fmla="*/ 349762 h 1812431"/>
              <a:gd name="connsiteX123" fmla="*/ 264912 w 2710721"/>
              <a:gd name="connsiteY123" fmla="*/ 383521 h 1812431"/>
              <a:gd name="connsiteX124" fmla="*/ 265989 w 2710721"/>
              <a:gd name="connsiteY124" fmla="*/ 378073 h 1812431"/>
              <a:gd name="connsiteX125" fmla="*/ 243485 w 2710721"/>
              <a:gd name="connsiteY125" fmla="*/ 373307 h 1812431"/>
              <a:gd name="connsiteX126" fmla="*/ 203215 w 2710721"/>
              <a:gd name="connsiteY126" fmla="*/ 342014 h 1812431"/>
              <a:gd name="connsiteX127" fmla="*/ 200793 w 2710721"/>
              <a:gd name="connsiteY127" fmla="*/ 310252 h 1812431"/>
              <a:gd name="connsiteX128" fmla="*/ 180573 w 2710721"/>
              <a:gd name="connsiteY128" fmla="*/ 305421 h 1812431"/>
              <a:gd name="connsiteX129" fmla="*/ 205597 w 2710721"/>
              <a:gd name="connsiteY129" fmla="*/ 250899 h 1812431"/>
              <a:gd name="connsiteX130" fmla="*/ 208828 w 2710721"/>
              <a:gd name="connsiteY130" fmla="*/ 251814 h 1812431"/>
              <a:gd name="connsiteX131" fmla="*/ 210735 w 2710721"/>
              <a:gd name="connsiteY131" fmla="*/ 238960 h 1812431"/>
              <a:gd name="connsiteX132" fmla="*/ 208101 w 2710721"/>
              <a:gd name="connsiteY132" fmla="*/ 204125 h 1812431"/>
              <a:gd name="connsiteX133" fmla="*/ 152990 w 2710721"/>
              <a:gd name="connsiteY133" fmla="*/ 200551 h 1812431"/>
              <a:gd name="connsiteX134" fmla="*/ 156250 w 2710721"/>
              <a:gd name="connsiteY134" fmla="*/ 108513 h 1812431"/>
              <a:gd name="connsiteX135" fmla="*/ 5385 w 2710721"/>
              <a:gd name="connsiteY135" fmla="*/ 83522 h 1812431"/>
              <a:gd name="connsiteX136" fmla="*/ 21823 w 2710721"/>
              <a:gd name="connsiteY136" fmla="*/ 7884 h 1812431"/>
              <a:gd name="connsiteX137" fmla="*/ 752811 w 2710721"/>
              <a:gd name="connsiteY137" fmla="*/ 3539 h 1812431"/>
              <a:gd name="connsiteX138" fmla="*/ 1110338 w 2710721"/>
              <a:gd name="connsiteY138" fmla="*/ 16235 h 1812431"/>
              <a:gd name="connsiteX139" fmla="*/ 1116980 w 2710721"/>
              <a:gd name="connsiteY139" fmla="*/ 4870 h 1812431"/>
              <a:gd name="connsiteX140" fmla="*/ 1847970 w 2710721"/>
              <a:gd name="connsiteY140" fmla="*/ 525 h 18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10721" h="1812431">
                <a:moveTo>
                  <a:pt x="2470542" y="1646359"/>
                </a:moveTo>
                <a:lnTo>
                  <a:pt x="2470192" y="1648559"/>
                </a:lnTo>
                <a:cubicBezTo>
                  <a:pt x="2469762" y="1654800"/>
                  <a:pt x="2470622" y="1658640"/>
                  <a:pt x="2474059" y="1658640"/>
                </a:cubicBezTo>
                <a:cubicBezTo>
                  <a:pt x="2494672" y="1673999"/>
                  <a:pt x="2518772" y="1677792"/>
                  <a:pt x="2544618" y="1677753"/>
                </a:cubicBezTo>
                <a:lnTo>
                  <a:pt x="2574617" y="1676299"/>
                </a:lnTo>
                <a:close/>
                <a:moveTo>
                  <a:pt x="1847970" y="525"/>
                </a:moveTo>
                <a:cubicBezTo>
                  <a:pt x="2092657" y="3002"/>
                  <a:pt x="2337006" y="15045"/>
                  <a:pt x="2576925" y="53582"/>
                </a:cubicBezTo>
                <a:cubicBezTo>
                  <a:pt x="2631497" y="72325"/>
                  <a:pt x="2587940" y="131003"/>
                  <a:pt x="2545135" y="174185"/>
                </a:cubicBezTo>
                <a:cubicBezTo>
                  <a:pt x="2559400" y="159902"/>
                  <a:pt x="2557774" y="205754"/>
                  <a:pt x="2572052" y="191134"/>
                </a:cubicBezTo>
                <a:cubicBezTo>
                  <a:pt x="2570429" y="236986"/>
                  <a:pt x="2540262" y="311737"/>
                  <a:pt x="2484600" y="323669"/>
                </a:cubicBezTo>
                <a:cubicBezTo>
                  <a:pt x="2498329" y="324559"/>
                  <a:pt x="2512056" y="325449"/>
                  <a:pt x="2525782" y="326339"/>
                </a:cubicBezTo>
                <a:cubicBezTo>
                  <a:pt x="2538973" y="342406"/>
                  <a:pt x="2524156" y="372191"/>
                  <a:pt x="2523072" y="402870"/>
                </a:cubicBezTo>
                <a:cubicBezTo>
                  <a:pt x="2509345" y="401980"/>
                  <a:pt x="2495618" y="401090"/>
                  <a:pt x="2495069" y="416597"/>
                </a:cubicBezTo>
                <a:cubicBezTo>
                  <a:pt x="2494799" y="424187"/>
                  <a:pt x="2494393" y="435649"/>
                  <a:pt x="2493984" y="447154"/>
                </a:cubicBezTo>
                <a:lnTo>
                  <a:pt x="2492924" y="477094"/>
                </a:lnTo>
                <a:lnTo>
                  <a:pt x="2511987" y="479197"/>
                </a:lnTo>
                <a:lnTo>
                  <a:pt x="2520374" y="479742"/>
                </a:lnTo>
                <a:cubicBezTo>
                  <a:pt x="2530695" y="480410"/>
                  <a:pt x="2541042" y="481081"/>
                  <a:pt x="2548008" y="481533"/>
                </a:cubicBezTo>
                <a:lnTo>
                  <a:pt x="2536756" y="481932"/>
                </a:lnTo>
                <a:lnTo>
                  <a:pt x="2568453" y="485434"/>
                </a:lnTo>
                <a:cubicBezTo>
                  <a:pt x="2623025" y="504177"/>
                  <a:pt x="2579468" y="562855"/>
                  <a:pt x="2536663" y="606034"/>
                </a:cubicBezTo>
                <a:cubicBezTo>
                  <a:pt x="2550928" y="591754"/>
                  <a:pt x="2549302" y="637606"/>
                  <a:pt x="2563580" y="622986"/>
                </a:cubicBezTo>
                <a:cubicBezTo>
                  <a:pt x="2561957" y="668838"/>
                  <a:pt x="2531790" y="743586"/>
                  <a:pt x="2476128" y="755522"/>
                </a:cubicBezTo>
                <a:cubicBezTo>
                  <a:pt x="2489857" y="756411"/>
                  <a:pt x="2503584" y="757301"/>
                  <a:pt x="2517310" y="758191"/>
                </a:cubicBezTo>
                <a:cubicBezTo>
                  <a:pt x="2530501" y="774254"/>
                  <a:pt x="2515684" y="804043"/>
                  <a:pt x="2514600" y="834723"/>
                </a:cubicBezTo>
                <a:cubicBezTo>
                  <a:pt x="2500873" y="833833"/>
                  <a:pt x="2487144" y="832943"/>
                  <a:pt x="2486594" y="848449"/>
                </a:cubicBezTo>
                <a:cubicBezTo>
                  <a:pt x="2486327" y="856035"/>
                  <a:pt x="2485921" y="867501"/>
                  <a:pt x="2485512" y="879003"/>
                </a:cubicBezTo>
                <a:lnTo>
                  <a:pt x="2484438" y="909319"/>
                </a:lnTo>
                <a:lnTo>
                  <a:pt x="2486287" y="909929"/>
                </a:lnTo>
                <a:lnTo>
                  <a:pt x="2511902" y="911591"/>
                </a:lnTo>
                <a:cubicBezTo>
                  <a:pt x="2522223" y="912262"/>
                  <a:pt x="2532567" y="912933"/>
                  <a:pt x="2539536" y="913385"/>
                </a:cubicBezTo>
                <a:cubicBezTo>
                  <a:pt x="2532671" y="912940"/>
                  <a:pt x="2525806" y="912495"/>
                  <a:pt x="2520592" y="914056"/>
                </a:cubicBezTo>
                <a:lnTo>
                  <a:pt x="2516438" y="919891"/>
                </a:lnTo>
                <a:lnTo>
                  <a:pt x="2591160" y="944581"/>
                </a:lnTo>
                <a:cubicBezTo>
                  <a:pt x="2585285" y="974252"/>
                  <a:pt x="2563227" y="1013781"/>
                  <a:pt x="2573596" y="1033263"/>
                </a:cubicBezTo>
                <a:cubicBezTo>
                  <a:pt x="2618112" y="1096922"/>
                  <a:pt x="2606359" y="1156257"/>
                  <a:pt x="2594672" y="1215272"/>
                </a:cubicBezTo>
                <a:cubicBezTo>
                  <a:pt x="2593203" y="1222689"/>
                  <a:pt x="2589980" y="1225492"/>
                  <a:pt x="2586086" y="1226070"/>
                </a:cubicBezTo>
                <a:lnTo>
                  <a:pt x="2576660" y="1224139"/>
                </a:lnTo>
                <a:lnTo>
                  <a:pt x="2572169" y="1262559"/>
                </a:lnTo>
                <a:cubicBezTo>
                  <a:pt x="2569604" y="1275521"/>
                  <a:pt x="2564090" y="1285401"/>
                  <a:pt x="2549360" y="1287927"/>
                </a:cubicBezTo>
                <a:lnTo>
                  <a:pt x="2499828" y="1273677"/>
                </a:lnTo>
                <a:lnTo>
                  <a:pt x="2500488" y="1274602"/>
                </a:lnTo>
                <a:cubicBezTo>
                  <a:pt x="2510475" y="1281575"/>
                  <a:pt x="2524002" y="1285907"/>
                  <a:pt x="2535450" y="1293109"/>
                </a:cubicBezTo>
                <a:lnTo>
                  <a:pt x="2536676" y="1295050"/>
                </a:lnTo>
                <a:lnTo>
                  <a:pt x="2536718" y="1295050"/>
                </a:lnTo>
                <a:cubicBezTo>
                  <a:pt x="2562392" y="1291031"/>
                  <a:pt x="2589474" y="1282932"/>
                  <a:pt x="2616882" y="1278690"/>
                </a:cubicBezTo>
                <a:cubicBezTo>
                  <a:pt x="2619462" y="1309204"/>
                  <a:pt x="2635698" y="1337608"/>
                  <a:pt x="2609664" y="1356926"/>
                </a:cubicBezTo>
                <a:lnTo>
                  <a:pt x="2549694" y="1370541"/>
                </a:lnTo>
                <a:lnTo>
                  <a:pt x="2544779" y="1395356"/>
                </a:lnTo>
                <a:cubicBezTo>
                  <a:pt x="2537061" y="1416360"/>
                  <a:pt x="2529337" y="1437411"/>
                  <a:pt x="2531549" y="1462151"/>
                </a:cubicBezTo>
                <a:cubicBezTo>
                  <a:pt x="2544824" y="1466964"/>
                  <a:pt x="2571570" y="1476660"/>
                  <a:pt x="2584845" y="1481469"/>
                </a:cubicBezTo>
                <a:cubicBezTo>
                  <a:pt x="2592243" y="1515949"/>
                  <a:pt x="2553941" y="1565662"/>
                  <a:pt x="2567217" y="1570474"/>
                </a:cubicBezTo>
                <a:cubicBezTo>
                  <a:pt x="2601163" y="1614582"/>
                  <a:pt x="2657430" y="1618903"/>
                  <a:pt x="2710721" y="1638220"/>
                </a:cubicBezTo>
                <a:cubicBezTo>
                  <a:pt x="2704846" y="1667891"/>
                  <a:pt x="2712246" y="1702374"/>
                  <a:pt x="2682790" y="1707420"/>
                </a:cubicBezTo>
                <a:lnTo>
                  <a:pt x="2627001" y="1691368"/>
                </a:lnTo>
                <a:lnTo>
                  <a:pt x="2629070" y="1717960"/>
                </a:lnTo>
                <a:cubicBezTo>
                  <a:pt x="2629070" y="1731378"/>
                  <a:pt x="2625635" y="1742854"/>
                  <a:pt x="2611892" y="1750448"/>
                </a:cubicBezTo>
                <a:cubicBezTo>
                  <a:pt x="2340759" y="1767724"/>
                  <a:pt x="2065213" y="1794613"/>
                  <a:pt x="1790218" y="1806665"/>
                </a:cubicBezTo>
                <a:lnTo>
                  <a:pt x="1534790" y="1812431"/>
                </a:lnTo>
                <a:lnTo>
                  <a:pt x="1496064" y="1812431"/>
                </a:lnTo>
                <a:lnTo>
                  <a:pt x="1333253" y="1808817"/>
                </a:lnTo>
                <a:cubicBezTo>
                  <a:pt x="1272620" y="1806154"/>
                  <a:pt x="1212150" y="1802088"/>
                  <a:pt x="1151897" y="1796350"/>
                </a:cubicBezTo>
                <a:lnTo>
                  <a:pt x="1144871" y="1780757"/>
                </a:lnTo>
                <a:lnTo>
                  <a:pt x="970054" y="1793586"/>
                </a:lnTo>
                <a:cubicBezTo>
                  <a:pt x="878451" y="1799996"/>
                  <a:pt x="786725" y="1805661"/>
                  <a:pt x="695060" y="1809678"/>
                </a:cubicBezTo>
                <a:lnTo>
                  <a:pt x="573141" y="1812431"/>
                </a:lnTo>
                <a:lnTo>
                  <a:pt x="265127" y="1812431"/>
                </a:lnTo>
                <a:lnTo>
                  <a:pt x="238095" y="1811831"/>
                </a:lnTo>
                <a:cubicBezTo>
                  <a:pt x="177462" y="1809168"/>
                  <a:pt x="116992" y="1805103"/>
                  <a:pt x="56740" y="1799364"/>
                </a:cubicBezTo>
                <a:cubicBezTo>
                  <a:pt x="1566" y="1784177"/>
                  <a:pt x="42997" y="1722743"/>
                  <a:pt x="84228" y="1676841"/>
                </a:cubicBezTo>
                <a:cubicBezTo>
                  <a:pt x="70482" y="1692028"/>
                  <a:pt x="70482" y="1646126"/>
                  <a:pt x="56740" y="1661654"/>
                </a:cubicBezTo>
                <a:lnTo>
                  <a:pt x="65217" y="1628624"/>
                </a:lnTo>
                <a:lnTo>
                  <a:pt x="41618" y="1614980"/>
                </a:lnTo>
                <a:cubicBezTo>
                  <a:pt x="29817" y="1590800"/>
                  <a:pt x="57024" y="1543147"/>
                  <a:pt x="84854" y="1504185"/>
                </a:cubicBezTo>
                <a:cubicBezTo>
                  <a:pt x="72474" y="1521389"/>
                  <a:pt x="68618" y="1475781"/>
                  <a:pt x="56268" y="1493322"/>
                </a:cubicBezTo>
                <a:cubicBezTo>
                  <a:pt x="53377" y="1459119"/>
                  <a:pt x="64390" y="1405372"/>
                  <a:pt x="92654" y="1370544"/>
                </a:cubicBezTo>
                <a:lnTo>
                  <a:pt x="93304" y="1370031"/>
                </a:lnTo>
                <a:lnTo>
                  <a:pt x="70482" y="1370031"/>
                </a:lnTo>
                <a:cubicBezTo>
                  <a:pt x="84228" y="1370031"/>
                  <a:pt x="97970" y="1370031"/>
                  <a:pt x="97970" y="1354844"/>
                </a:cubicBezTo>
                <a:lnTo>
                  <a:pt x="97970" y="1347918"/>
                </a:lnTo>
                <a:lnTo>
                  <a:pt x="85830" y="1349795"/>
                </a:lnTo>
                <a:cubicBezTo>
                  <a:pt x="70899" y="1336819"/>
                  <a:pt x="81973" y="1304191"/>
                  <a:pt x="79389" y="1273673"/>
                </a:cubicBezTo>
                <a:cubicBezTo>
                  <a:pt x="93044" y="1271559"/>
                  <a:pt x="106699" y="1269446"/>
                  <a:pt x="105394" y="1254022"/>
                </a:cubicBezTo>
                <a:lnTo>
                  <a:pt x="104774" y="1246704"/>
                </a:lnTo>
                <a:lnTo>
                  <a:pt x="97970" y="1247508"/>
                </a:lnTo>
                <a:lnTo>
                  <a:pt x="103819" y="1235400"/>
                </a:lnTo>
                <a:lnTo>
                  <a:pt x="102824" y="1223630"/>
                </a:lnTo>
                <a:cubicBezTo>
                  <a:pt x="101856" y="1212185"/>
                  <a:pt x="100885" y="1200702"/>
                  <a:pt x="100233" y="1192990"/>
                </a:cubicBezTo>
                <a:cubicBezTo>
                  <a:pt x="86578" y="1195104"/>
                  <a:pt x="59270" y="1199331"/>
                  <a:pt x="45411" y="1201477"/>
                </a:cubicBezTo>
                <a:cubicBezTo>
                  <a:pt x="59066" y="1199363"/>
                  <a:pt x="72721" y="1197250"/>
                  <a:pt x="71445" y="1182159"/>
                </a:cubicBezTo>
                <a:cubicBezTo>
                  <a:pt x="70167" y="1167066"/>
                  <a:pt x="67586" y="1136551"/>
                  <a:pt x="66281" y="1121128"/>
                </a:cubicBezTo>
                <a:cubicBezTo>
                  <a:pt x="92312" y="1101810"/>
                  <a:pt x="136060" y="1125951"/>
                  <a:pt x="162062" y="1106296"/>
                </a:cubicBezTo>
                <a:lnTo>
                  <a:pt x="158205" y="1060691"/>
                </a:lnTo>
                <a:cubicBezTo>
                  <a:pt x="129619" y="1049829"/>
                  <a:pt x="89731" y="1071292"/>
                  <a:pt x="62424" y="1075520"/>
                </a:cubicBezTo>
                <a:cubicBezTo>
                  <a:pt x="74801" y="1058316"/>
                  <a:pt x="73496" y="1042888"/>
                  <a:pt x="70915" y="1012374"/>
                </a:cubicBezTo>
                <a:cubicBezTo>
                  <a:pt x="100681" y="996301"/>
                  <a:pt x="133444" y="1014348"/>
                  <a:pt x="163619" y="1002462"/>
                </a:cubicBezTo>
                <a:lnTo>
                  <a:pt x="181173" y="987846"/>
                </a:lnTo>
                <a:lnTo>
                  <a:pt x="180388" y="985610"/>
                </a:lnTo>
                <a:lnTo>
                  <a:pt x="180165" y="980170"/>
                </a:lnTo>
                <a:lnTo>
                  <a:pt x="151765" y="984566"/>
                </a:lnTo>
                <a:cubicBezTo>
                  <a:pt x="155614" y="969637"/>
                  <a:pt x="161327" y="959284"/>
                  <a:pt x="168338" y="952164"/>
                </a:cubicBezTo>
                <a:lnTo>
                  <a:pt x="178786" y="946598"/>
                </a:lnTo>
                <a:lnTo>
                  <a:pt x="176682" y="895356"/>
                </a:lnTo>
                <a:lnTo>
                  <a:pt x="182229" y="884569"/>
                </a:lnTo>
                <a:lnTo>
                  <a:pt x="35175" y="824039"/>
                </a:lnTo>
                <a:cubicBezTo>
                  <a:pt x="-15214" y="790048"/>
                  <a:pt x="36560" y="745219"/>
                  <a:pt x="85167" y="715314"/>
                </a:cubicBezTo>
                <a:cubicBezTo>
                  <a:pt x="68984" y="725172"/>
                  <a:pt x="77766" y="680835"/>
                  <a:pt x="61520" y="691019"/>
                </a:cubicBezTo>
                <a:cubicBezTo>
                  <a:pt x="68108" y="657764"/>
                  <a:pt x="92933" y="613236"/>
                  <a:pt x="128670" y="594877"/>
                </a:cubicBezTo>
                <a:lnTo>
                  <a:pt x="143789" y="591686"/>
                </a:lnTo>
                <a:lnTo>
                  <a:pt x="145927" y="578703"/>
                </a:lnTo>
                <a:lnTo>
                  <a:pt x="127951" y="572186"/>
                </a:lnTo>
                <a:cubicBezTo>
                  <a:pt x="122765" y="562442"/>
                  <a:pt x="124962" y="551357"/>
                  <a:pt x="129187" y="539002"/>
                </a:cubicBezTo>
                <a:lnTo>
                  <a:pt x="131582" y="531720"/>
                </a:lnTo>
                <a:lnTo>
                  <a:pt x="115041" y="522892"/>
                </a:lnTo>
                <a:cubicBezTo>
                  <a:pt x="97465" y="517452"/>
                  <a:pt x="78266" y="516242"/>
                  <a:pt x="58295" y="516058"/>
                </a:cubicBezTo>
                <a:lnTo>
                  <a:pt x="0" y="515412"/>
                </a:lnTo>
                <a:lnTo>
                  <a:pt x="0" y="452082"/>
                </a:lnTo>
                <a:lnTo>
                  <a:pt x="13353" y="439736"/>
                </a:lnTo>
                <a:lnTo>
                  <a:pt x="182836" y="438728"/>
                </a:lnTo>
                <a:lnTo>
                  <a:pt x="183878" y="433467"/>
                </a:lnTo>
                <a:cubicBezTo>
                  <a:pt x="170603" y="428655"/>
                  <a:pt x="144054" y="419030"/>
                  <a:pt x="130585" y="414146"/>
                </a:cubicBezTo>
                <a:cubicBezTo>
                  <a:pt x="143858" y="418958"/>
                  <a:pt x="157134" y="423771"/>
                  <a:pt x="160038" y="409100"/>
                </a:cubicBezTo>
                <a:cubicBezTo>
                  <a:pt x="162945" y="394426"/>
                  <a:pt x="168820" y="364759"/>
                  <a:pt x="171791" y="349762"/>
                </a:cubicBezTo>
                <a:cubicBezTo>
                  <a:pt x="201244" y="344717"/>
                  <a:pt x="235390" y="388893"/>
                  <a:pt x="264912" y="383521"/>
                </a:cubicBezTo>
                <a:lnTo>
                  <a:pt x="265989" y="378073"/>
                </a:lnTo>
                <a:lnTo>
                  <a:pt x="243485" y="373307"/>
                </a:lnTo>
                <a:cubicBezTo>
                  <a:pt x="226342" y="370296"/>
                  <a:pt x="209268" y="365387"/>
                  <a:pt x="203215" y="342014"/>
                </a:cubicBezTo>
                <a:lnTo>
                  <a:pt x="200793" y="310252"/>
                </a:lnTo>
                <a:lnTo>
                  <a:pt x="180573" y="305421"/>
                </a:lnTo>
                <a:cubicBezTo>
                  <a:pt x="196754" y="295567"/>
                  <a:pt x="199722" y="280566"/>
                  <a:pt x="205597" y="250899"/>
                </a:cubicBezTo>
                <a:lnTo>
                  <a:pt x="208828" y="251814"/>
                </a:lnTo>
                <a:lnTo>
                  <a:pt x="210735" y="238960"/>
                </a:lnTo>
                <a:cubicBezTo>
                  <a:pt x="211573" y="227476"/>
                  <a:pt x="211122" y="215896"/>
                  <a:pt x="208101" y="204125"/>
                </a:cubicBezTo>
                <a:cubicBezTo>
                  <a:pt x="194372" y="203235"/>
                  <a:pt x="166717" y="201441"/>
                  <a:pt x="152990" y="200551"/>
                </a:cubicBezTo>
                <a:cubicBezTo>
                  <a:pt x="140349" y="168982"/>
                  <a:pt x="169977" y="109403"/>
                  <a:pt x="156250" y="108513"/>
                </a:cubicBezTo>
                <a:cubicBezTo>
                  <a:pt x="116155" y="75164"/>
                  <a:pt x="60496" y="87100"/>
                  <a:pt x="5385" y="83522"/>
                </a:cubicBezTo>
                <a:cubicBezTo>
                  <a:pt x="6473" y="52843"/>
                  <a:pt x="-6169" y="21274"/>
                  <a:pt x="21823" y="7884"/>
                </a:cubicBezTo>
                <a:cubicBezTo>
                  <a:pt x="263097" y="8153"/>
                  <a:pt x="508123" y="1062"/>
                  <a:pt x="752811" y="3539"/>
                </a:cubicBezTo>
                <a:lnTo>
                  <a:pt x="1110338" y="16235"/>
                </a:lnTo>
                <a:lnTo>
                  <a:pt x="1116980" y="4870"/>
                </a:lnTo>
                <a:cubicBezTo>
                  <a:pt x="1358256" y="5139"/>
                  <a:pt x="1603283" y="-1951"/>
                  <a:pt x="1847970" y="525"/>
                </a:cubicBez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7CB7B3-84AB-4931-AEF7-9931A362C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"/>
          <a:stretch>
            <a:fillRect/>
          </a:stretch>
        </p:blipFill>
        <p:spPr>
          <a:xfrm>
            <a:off x="643867" y="1359932"/>
            <a:ext cx="2372270" cy="1584000"/>
          </a:xfrm>
          <a:custGeom>
            <a:avLst/>
            <a:gdLst>
              <a:gd name="connsiteX0" fmla="*/ 2462626 w 2702903"/>
              <a:gd name="connsiteY0" fmla="*/ 1636277 h 1804768"/>
              <a:gd name="connsiteX1" fmla="*/ 2462276 w 2702903"/>
              <a:gd name="connsiteY1" fmla="*/ 1638464 h 1804768"/>
              <a:gd name="connsiteX2" fmla="*/ 2466145 w 2702903"/>
              <a:gd name="connsiteY2" fmla="*/ 1648483 h 1804768"/>
              <a:gd name="connsiteX3" fmla="*/ 2536732 w 2702903"/>
              <a:gd name="connsiteY3" fmla="*/ 1667479 h 1804768"/>
              <a:gd name="connsiteX4" fmla="*/ 2566744 w 2702903"/>
              <a:gd name="connsiteY4" fmla="*/ 1666034 h 1804768"/>
              <a:gd name="connsiteX5" fmla="*/ 1839801 w 2702903"/>
              <a:gd name="connsiteY5" fmla="*/ 522 h 1804768"/>
              <a:gd name="connsiteX6" fmla="*/ 2569052 w 2702903"/>
              <a:gd name="connsiteY6" fmla="*/ 53254 h 1804768"/>
              <a:gd name="connsiteX7" fmla="*/ 2537250 w 2702903"/>
              <a:gd name="connsiteY7" fmla="*/ 173118 h 1804768"/>
              <a:gd name="connsiteX8" fmla="*/ 2564178 w 2702903"/>
              <a:gd name="connsiteY8" fmla="*/ 189964 h 1804768"/>
              <a:gd name="connsiteX9" fmla="*/ 2476690 w 2702903"/>
              <a:gd name="connsiteY9" fmla="*/ 321687 h 1804768"/>
              <a:gd name="connsiteX10" fmla="*/ 2517889 w 2702903"/>
              <a:gd name="connsiteY10" fmla="*/ 324341 h 1804768"/>
              <a:gd name="connsiteX11" fmla="*/ 2515177 w 2702903"/>
              <a:gd name="connsiteY11" fmla="*/ 400403 h 1804768"/>
              <a:gd name="connsiteX12" fmla="*/ 2487164 w 2702903"/>
              <a:gd name="connsiteY12" fmla="*/ 414046 h 1804768"/>
              <a:gd name="connsiteX13" fmla="*/ 2486078 w 2702903"/>
              <a:gd name="connsiteY13" fmla="*/ 444416 h 1804768"/>
              <a:gd name="connsiteX14" fmla="*/ 2485017 w 2702903"/>
              <a:gd name="connsiteY14" fmla="*/ 474172 h 1804768"/>
              <a:gd name="connsiteX15" fmla="*/ 2504088 w 2702903"/>
              <a:gd name="connsiteY15" fmla="*/ 476262 h 1804768"/>
              <a:gd name="connsiteX16" fmla="*/ 2512478 w 2702903"/>
              <a:gd name="connsiteY16" fmla="*/ 476805 h 1804768"/>
              <a:gd name="connsiteX17" fmla="*/ 2540123 w 2702903"/>
              <a:gd name="connsiteY17" fmla="*/ 478584 h 1804768"/>
              <a:gd name="connsiteX18" fmla="*/ 2528867 w 2702903"/>
              <a:gd name="connsiteY18" fmla="*/ 478980 h 1804768"/>
              <a:gd name="connsiteX19" fmla="*/ 2560577 w 2702903"/>
              <a:gd name="connsiteY19" fmla="*/ 482461 h 1804768"/>
              <a:gd name="connsiteX20" fmla="*/ 2528774 w 2702903"/>
              <a:gd name="connsiteY20" fmla="*/ 602322 h 1804768"/>
              <a:gd name="connsiteX21" fmla="*/ 2555702 w 2702903"/>
              <a:gd name="connsiteY21" fmla="*/ 619171 h 1804768"/>
              <a:gd name="connsiteX22" fmla="*/ 2468214 w 2702903"/>
              <a:gd name="connsiteY22" fmla="*/ 750895 h 1804768"/>
              <a:gd name="connsiteX23" fmla="*/ 2509414 w 2702903"/>
              <a:gd name="connsiteY23" fmla="*/ 753548 h 1804768"/>
              <a:gd name="connsiteX24" fmla="*/ 2506702 w 2702903"/>
              <a:gd name="connsiteY24" fmla="*/ 829611 h 1804768"/>
              <a:gd name="connsiteX25" fmla="*/ 2478686 w 2702903"/>
              <a:gd name="connsiteY25" fmla="*/ 843253 h 1804768"/>
              <a:gd name="connsiteX26" fmla="*/ 2477603 w 2702903"/>
              <a:gd name="connsiteY26" fmla="*/ 873620 h 1804768"/>
              <a:gd name="connsiteX27" fmla="*/ 2476528 w 2702903"/>
              <a:gd name="connsiteY27" fmla="*/ 903751 h 1804768"/>
              <a:gd name="connsiteX28" fmla="*/ 2478378 w 2702903"/>
              <a:gd name="connsiteY28" fmla="*/ 904357 h 1804768"/>
              <a:gd name="connsiteX29" fmla="*/ 2504003 w 2702903"/>
              <a:gd name="connsiteY29" fmla="*/ 906009 h 1804768"/>
              <a:gd name="connsiteX30" fmla="*/ 2531648 w 2702903"/>
              <a:gd name="connsiteY30" fmla="*/ 907792 h 1804768"/>
              <a:gd name="connsiteX31" fmla="*/ 2512696 w 2702903"/>
              <a:gd name="connsiteY31" fmla="*/ 908459 h 1804768"/>
              <a:gd name="connsiteX32" fmla="*/ 2508540 w 2702903"/>
              <a:gd name="connsiteY32" fmla="*/ 914258 h 1804768"/>
              <a:gd name="connsiteX33" fmla="*/ 2583294 w 2702903"/>
              <a:gd name="connsiteY33" fmla="*/ 938797 h 1804768"/>
              <a:gd name="connsiteX34" fmla="*/ 2565722 w 2702903"/>
              <a:gd name="connsiteY34" fmla="*/ 1026936 h 1804768"/>
              <a:gd name="connsiteX35" fmla="*/ 2586807 w 2702903"/>
              <a:gd name="connsiteY35" fmla="*/ 1207830 h 1804768"/>
              <a:gd name="connsiteX36" fmla="*/ 2578218 w 2702903"/>
              <a:gd name="connsiteY36" fmla="*/ 1218562 h 1804768"/>
              <a:gd name="connsiteX37" fmla="*/ 2568787 w 2702903"/>
              <a:gd name="connsiteY37" fmla="*/ 1216643 h 1804768"/>
              <a:gd name="connsiteX38" fmla="*/ 2564294 w 2702903"/>
              <a:gd name="connsiteY38" fmla="*/ 1254827 h 1804768"/>
              <a:gd name="connsiteX39" fmla="*/ 2541476 w 2702903"/>
              <a:gd name="connsiteY39" fmla="*/ 1280040 h 1804768"/>
              <a:gd name="connsiteX40" fmla="*/ 2491924 w 2702903"/>
              <a:gd name="connsiteY40" fmla="*/ 1265877 h 1804768"/>
              <a:gd name="connsiteX41" fmla="*/ 2492585 w 2702903"/>
              <a:gd name="connsiteY41" fmla="*/ 1266797 h 1804768"/>
              <a:gd name="connsiteX42" fmla="*/ 2527561 w 2702903"/>
              <a:gd name="connsiteY42" fmla="*/ 1285190 h 1804768"/>
              <a:gd name="connsiteX43" fmla="*/ 2528787 w 2702903"/>
              <a:gd name="connsiteY43" fmla="*/ 1287120 h 1804768"/>
              <a:gd name="connsiteX44" fmla="*/ 2528830 w 2702903"/>
              <a:gd name="connsiteY44" fmla="*/ 1287120 h 1804768"/>
              <a:gd name="connsiteX45" fmla="*/ 2609026 w 2702903"/>
              <a:gd name="connsiteY45" fmla="*/ 1270860 h 1804768"/>
              <a:gd name="connsiteX46" fmla="*/ 2601805 w 2702903"/>
              <a:gd name="connsiteY46" fmla="*/ 1348616 h 1804768"/>
              <a:gd name="connsiteX47" fmla="*/ 2541811 w 2702903"/>
              <a:gd name="connsiteY47" fmla="*/ 1362148 h 1804768"/>
              <a:gd name="connsiteX48" fmla="*/ 2536894 w 2702903"/>
              <a:gd name="connsiteY48" fmla="*/ 1386811 h 1804768"/>
              <a:gd name="connsiteX49" fmla="*/ 2523658 w 2702903"/>
              <a:gd name="connsiteY49" fmla="*/ 1453198 h 1804768"/>
              <a:gd name="connsiteX50" fmla="*/ 2576976 w 2702903"/>
              <a:gd name="connsiteY50" fmla="*/ 1472397 h 1804768"/>
              <a:gd name="connsiteX51" fmla="*/ 2559340 w 2702903"/>
              <a:gd name="connsiteY51" fmla="*/ 1560857 h 1804768"/>
              <a:gd name="connsiteX52" fmla="*/ 2702903 w 2702903"/>
              <a:gd name="connsiteY52" fmla="*/ 1628188 h 1804768"/>
              <a:gd name="connsiteX53" fmla="*/ 2674961 w 2702903"/>
              <a:gd name="connsiteY53" fmla="*/ 1696964 h 1804768"/>
              <a:gd name="connsiteX54" fmla="*/ 2619149 w 2702903"/>
              <a:gd name="connsiteY54" fmla="*/ 1681010 h 1804768"/>
              <a:gd name="connsiteX55" fmla="*/ 2621218 w 2702903"/>
              <a:gd name="connsiteY55" fmla="*/ 1707439 h 1804768"/>
              <a:gd name="connsiteX56" fmla="*/ 2604034 w 2702903"/>
              <a:gd name="connsiteY56" fmla="*/ 1739728 h 1804768"/>
              <a:gd name="connsiteX57" fmla="*/ 1507285 w 2702903"/>
              <a:gd name="connsiteY57" fmla="*/ 1801763 h 1804768"/>
              <a:gd name="connsiteX58" fmla="*/ 1143445 w 2702903"/>
              <a:gd name="connsiteY58" fmla="*/ 1785349 h 1804768"/>
              <a:gd name="connsiteX59" fmla="*/ 1136416 w 2702903"/>
              <a:gd name="connsiteY59" fmla="*/ 1769852 h 1804768"/>
              <a:gd name="connsiteX60" fmla="*/ 961528 w 2702903"/>
              <a:gd name="connsiteY60" fmla="*/ 1782603 h 1804768"/>
              <a:gd name="connsiteX61" fmla="*/ 411682 w 2702903"/>
              <a:gd name="connsiteY61" fmla="*/ 1804759 h 1804768"/>
              <a:gd name="connsiteX62" fmla="*/ 47842 w 2702903"/>
              <a:gd name="connsiteY62" fmla="*/ 1788345 h 1804768"/>
              <a:gd name="connsiteX63" fmla="*/ 75341 w 2702903"/>
              <a:gd name="connsiteY63" fmla="*/ 1666573 h 1804768"/>
              <a:gd name="connsiteX64" fmla="*/ 47842 w 2702903"/>
              <a:gd name="connsiteY64" fmla="*/ 1651479 h 1804768"/>
              <a:gd name="connsiteX65" fmla="*/ 56323 w 2702903"/>
              <a:gd name="connsiteY65" fmla="*/ 1618651 h 1804768"/>
              <a:gd name="connsiteX66" fmla="*/ 32714 w 2702903"/>
              <a:gd name="connsiteY66" fmla="*/ 1605091 h 1804768"/>
              <a:gd name="connsiteX67" fmla="*/ 75967 w 2702903"/>
              <a:gd name="connsiteY67" fmla="*/ 1494974 h 1804768"/>
              <a:gd name="connsiteX68" fmla="*/ 47370 w 2702903"/>
              <a:gd name="connsiteY68" fmla="*/ 1484178 h 1804768"/>
              <a:gd name="connsiteX69" fmla="*/ 83771 w 2702903"/>
              <a:gd name="connsiteY69" fmla="*/ 1362152 h 1804768"/>
              <a:gd name="connsiteX70" fmla="*/ 84421 w 2702903"/>
              <a:gd name="connsiteY70" fmla="*/ 1361642 h 1804768"/>
              <a:gd name="connsiteX71" fmla="*/ 61590 w 2702903"/>
              <a:gd name="connsiteY71" fmla="*/ 1361642 h 1804768"/>
              <a:gd name="connsiteX72" fmla="*/ 89089 w 2702903"/>
              <a:gd name="connsiteY72" fmla="*/ 1346547 h 1804768"/>
              <a:gd name="connsiteX73" fmla="*/ 89089 w 2702903"/>
              <a:gd name="connsiteY73" fmla="*/ 1339664 h 1804768"/>
              <a:gd name="connsiteX74" fmla="*/ 76944 w 2702903"/>
              <a:gd name="connsiteY74" fmla="*/ 1341529 h 1804768"/>
              <a:gd name="connsiteX75" fmla="*/ 70501 w 2702903"/>
              <a:gd name="connsiteY75" fmla="*/ 1265873 h 1804768"/>
              <a:gd name="connsiteX76" fmla="*/ 96516 w 2702903"/>
              <a:gd name="connsiteY76" fmla="*/ 1246342 h 1804768"/>
              <a:gd name="connsiteX77" fmla="*/ 95895 w 2702903"/>
              <a:gd name="connsiteY77" fmla="*/ 1239070 h 1804768"/>
              <a:gd name="connsiteX78" fmla="*/ 89089 w 2702903"/>
              <a:gd name="connsiteY78" fmla="*/ 1239869 h 1804768"/>
              <a:gd name="connsiteX79" fmla="*/ 94940 w 2702903"/>
              <a:gd name="connsiteY79" fmla="*/ 1227835 h 1804768"/>
              <a:gd name="connsiteX80" fmla="*/ 93945 w 2702903"/>
              <a:gd name="connsiteY80" fmla="*/ 1216136 h 1804768"/>
              <a:gd name="connsiteX81" fmla="*/ 91352 w 2702903"/>
              <a:gd name="connsiteY81" fmla="*/ 1185684 h 1804768"/>
              <a:gd name="connsiteX82" fmla="*/ 36509 w 2702903"/>
              <a:gd name="connsiteY82" fmla="*/ 1194119 h 1804768"/>
              <a:gd name="connsiteX83" fmla="*/ 62553 w 2702903"/>
              <a:gd name="connsiteY83" fmla="*/ 1174920 h 1804768"/>
              <a:gd name="connsiteX84" fmla="*/ 57387 w 2702903"/>
              <a:gd name="connsiteY84" fmla="*/ 1114262 h 1804768"/>
              <a:gd name="connsiteX85" fmla="*/ 153207 w 2702903"/>
              <a:gd name="connsiteY85" fmla="*/ 1099521 h 1804768"/>
              <a:gd name="connsiteX86" fmla="*/ 149349 w 2702903"/>
              <a:gd name="connsiteY86" fmla="*/ 1054196 h 1804768"/>
              <a:gd name="connsiteX87" fmla="*/ 53529 w 2702903"/>
              <a:gd name="connsiteY87" fmla="*/ 1068933 h 1804768"/>
              <a:gd name="connsiteX88" fmla="*/ 62023 w 2702903"/>
              <a:gd name="connsiteY88" fmla="*/ 1006175 h 1804768"/>
              <a:gd name="connsiteX89" fmla="*/ 154764 w 2702903"/>
              <a:gd name="connsiteY89" fmla="*/ 996323 h 1804768"/>
              <a:gd name="connsiteX90" fmla="*/ 172326 w 2702903"/>
              <a:gd name="connsiteY90" fmla="*/ 981796 h 1804768"/>
              <a:gd name="connsiteX91" fmla="*/ 171540 w 2702903"/>
              <a:gd name="connsiteY91" fmla="*/ 979574 h 1804768"/>
              <a:gd name="connsiteX92" fmla="*/ 171317 w 2702903"/>
              <a:gd name="connsiteY92" fmla="*/ 974167 h 1804768"/>
              <a:gd name="connsiteX93" fmla="*/ 142906 w 2702903"/>
              <a:gd name="connsiteY93" fmla="*/ 978537 h 1804768"/>
              <a:gd name="connsiteX94" fmla="*/ 159485 w 2702903"/>
              <a:gd name="connsiteY94" fmla="*/ 946333 h 1804768"/>
              <a:gd name="connsiteX95" fmla="*/ 169937 w 2702903"/>
              <a:gd name="connsiteY95" fmla="*/ 940801 h 1804768"/>
              <a:gd name="connsiteX96" fmla="*/ 167833 w 2702903"/>
              <a:gd name="connsiteY96" fmla="*/ 889873 h 1804768"/>
              <a:gd name="connsiteX97" fmla="*/ 173382 w 2702903"/>
              <a:gd name="connsiteY97" fmla="*/ 879152 h 1804768"/>
              <a:gd name="connsiteX98" fmla="*/ 26269 w 2702903"/>
              <a:gd name="connsiteY98" fmla="*/ 818993 h 1804768"/>
              <a:gd name="connsiteX99" fmla="*/ 76280 w 2702903"/>
              <a:gd name="connsiteY99" fmla="*/ 710934 h 1804768"/>
              <a:gd name="connsiteX100" fmla="*/ 52624 w 2702903"/>
              <a:gd name="connsiteY100" fmla="*/ 686788 h 1804768"/>
              <a:gd name="connsiteX101" fmla="*/ 119801 w 2702903"/>
              <a:gd name="connsiteY101" fmla="*/ 591234 h 1804768"/>
              <a:gd name="connsiteX102" fmla="*/ 134926 w 2702903"/>
              <a:gd name="connsiteY102" fmla="*/ 588063 h 1804768"/>
              <a:gd name="connsiteX103" fmla="*/ 137065 w 2702903"/>
              <a:gd name="connsiteY103" fmla="*/ 575159 h 1804768"/>
              <a:gd name="connsiteX104" fmla="*/ 119082 w 2702903"/>
              <a:gd name="connsiteY104" fmla="*/ 568682 h 1804768"/>
              <a:gd name="connsiteX105" fmla="*/ 120319 w 2702903"/>
              <a:gd name="connsiteY105" fmla="*/ 535701 h 1804768"/>
              <a:gd name="connsiteX106" fmla="*/ 122715 w 2702903"/>
              <a:gd name="connsiteY106" fmla="*/ 528464 h 1804768"/>
              <a:gd name="connsiteX107" fmla="*/ 106167 w 2702903"/>
              <a:gd name="connsiteY107" fmla="*/ 519690 h 1804768"/>
              <a:gd name="connsiteX108" fmla="*/ 49398 w 2702903"/>
              <a:gd name="connsiteY108" fmla="*/ 512898 h 1804768"/>
              <a:gd name="connsiteX109" fmla="*/ 0 w 2702903"/>
              <a:gd name="connsiteY109" fmla="*/ 512354 h 1804768"/>
              <a:gd name="connsiteX110" fmla="*/ 0 w 2702903"/>
              <a:gd name="connsiteY110" fmla="*/ 441120 h 1804768"/>
              <a:gd name="connsiteX111" fmla="*/ 4438 w 2702903"/>
              <a:gd name="connsiteY111" fmla="*/ 437044 h 1804768"/>
              <a:gd name="connsiteX112" fmla="*/ 173989 w 2702903"/>
              <a:gd name="connsiteY112" fmla="*/ 436041 h 1804768"/>
              <a:gd name="connsiteX113" fmla="*/ 175032 w 2702903"/>
              <a:gd name="connsiteY113" fmla="*/ 430813 h 1804768"/>
              <a:gd name="connsiteX114" fmla="*/ 121717 w 2702903"/>
              <a:gd name="connsiteY114" fmla="*/ 411610 h 1804768"/>
              <a:gd name="connsiteX115" fmla="*/ 151182 w 2702903"/>
              <a:gd name="connsiteY115" fmla="*/ 406595 h 1804768"/>
              <a:gd name="connsiteX116" fmla="*/ 162940 w 2702903"/>
              <a:gd name="connsiteY116" fmla="*/ 347620 h 1804768"/>
              <a:gd name="connsiteX117" fmla="*/ 256098 w 2702903"/>
              <a:gd name="connsiteY117" fmla="*/ 381172 h 1804768"/>
              <a:gd name="connsiteX118" fmla="*/ 257176 w 2702903"/>
              <a:gd name="connsiteY118" fmla="*/ 375758 h 1804768"/>
              <a:gd name="connsiteX119" fmla="*/ 234663 w 2702903"/>
              <a:gd name="connsiteY119" fmla="*/ 371021 h 1804768"/>
              <a:gd name="connsiteX120" fmla="*/ 194377 w 2702903"/>
              <a:gd name="connsiteY120" fmla="*/ 339920 h 1804768"/>
              <a:gd name="connsiteX121" fmla="*/ 191954 w 2702903"/>
              <a:gd name="connsiteY121" fmla="*/ 308352 h 1804768"/>
              <a:gd name="connsiteX122" fmla="*/ 171726 w 2702903"/>
              <a:gd name="connsiteY122" fmla="*/ 303551 h 1804768"/>
              <a:gd name="connsiteX123" fmla="*/ 196760 w 2702903"/>
              <a:gd name="connsiteY123" fmla="*/ 249363 h 1804768"/>
              <a:gd name="connsiteX124" fmla="*/ 199992 w 2702903"/>
              <a:gd name="connsiteY124" fmla="*/ 250272 h 1804768"/>
              <a:gd name="connsiteX125" fmla="*/ 201900 w 2702903"/>
              <a:gd name="connsiteY125" fmla="*/ 237496 h 1804768"/>
              <a:gd name="connsiteX126" fmla="*/ 199265 w 2702903"/>
              <a:gd name="connsiteY126" fmla="*/ 202875 h 1804768"/>
              <a:gd name="connsiteX127" fmla="*/ 144132 w 2702903"/>
              <a:gd name="connsiteY127" fmla="*/ 199323 h 1804768"/>
              <a:gd name="connsiteX128" fmla="*/ 147393 w 2702903"/>
              <a:gd name="connsiteY128" fmla="*/ 107849 h 1804768"/>
              <a:gd name="connsiteX129" fmla="*/ 77563 w 2702903"/>
              <a:gd name="connsiteY129" fmla="*/ 84334 h 1804768"/>
              <a:gd name="connsiteX130" fmla="*/ 0 w 2702903"/>
              <a:gd name="connsiteY130" fmla="*/ 83068 h 1804768"/>
              <a:gd name="connsiteX131" fmla="*/ 0 w 2702903"/>
              <a:gd name="connsiteY131" fmla="*/ 19696 h 1804768"/>
              <a:gd name="connsiteX132" fmla="*/ 12911 w 2702903"/>
              <a:gd name="connsiteY132" fmla="*/ 7836 h 1804768"/>
              <a:gd name="connsiteX133" fmla="*/ 744196 w 2702903"/>
              <a:gd name="connsiteY133" fmla="*/ 3517 h 1804768"/>
              <a:gd name="connsiteX134" fmla="*/ 1101869 w 2702903"/>
              <a:gd name="connsiteY134" fmla="*/ 16136 h 1804768"/>
              <a:gd name="connsiteX135" fmla="*/ 1108514 w 2702903"/>
              <a:gd name="connsiteY135" fmla="*/ 4840 h 1804768"/>
              <a:gd name="connsiteX136" fmla="*/ 1839801 w 2702903"/>
              <a:gd name="connsiteY136" fmla="*/ 522 h 180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02903" h="1804768">
                <a:moveTo>
                  <a:pt x="2462626" y="1636277"/>
                </a:moveTo>
                <a:lnTo>
                  <a:pt x="2462276" y="1638464"/>
                </a:lnTo>
                <a:cubicBezTo>
                  <a:pt x="2461846" y="1644666"/>
                  <a:pt x="2462706" y="1648483"/>
                  <a:pt x="2466145" y="1648483"/>
                </a:cubicBezTo>
                <a:cubicBezTo>
                  <a:pt x="2486766" y="1663748"/>
                  <a:pt x="2510876" y="1667518"/>
                  <a:pt x="2536732" y="1667479"/>
                </a:cubicBezTo>
                <a:lnTo>
                  <a:pt x="2566744" y="1666034"/>
                </a:lnTo>
                <a:close/>
                <a:moveTo>
                  <a:pt x="1839801" y="522"/>
                </a:moveTo>
                <a:cubicBezTo>
                  <a:pt x="2084588" y="2984"/>
                  <a:pt x="2329036" y="14953"/>
                  <a:pt x="2569052" y="53254"/>
                </a:cubicBezTo>
                <a:cubicBezTo>
                  <a:pt x="2623646" y="71882"/>
                  <a:pt x="2580072" y="130201"/>
                  <a:pt x="2537250" y="173118"/>
                </a:cubicBezTo>
                <a:cubicBezTo>
                  <a:pt x="2551520" y="158923"/>
                  <a:pt x="2549894" y="204494"/>
                  <a:pt x="2564178" y="189964"/>
                </a:cubicBezTo>
                <a:cubicBezTo>
                  <a:pt x="2562554" y="235535"/>
                  <a:pt x="2532375" y="309828"/>
                  <a:pt x="2476690" y="321687"/>
                </a:cubicBezTo>
                <a:cubicBezTo>
                  <a:pt x="2490425" y="322572"/>
                  <a:pt x="2504157" y="323456"/>
                  <a:pt x="2517889" y="324341"/>
                </a:cubicBezTo>
                <a:cubicBezTo>
                  <a:pt x="2531085" y="340309"/>
                  <a:pt x="2516262" y="369912"/>
                  <a:pt x="2515177" y="400403"/>
                </a:cubicBezTo>
                <a:cubicBezTo>
                  <a:pt x="2501445" y="399519"/>
                  <a:pt x="2487713" y="398634"/>
                  <a:pt x="2487164" y="414046"/>
                </a:cubicBezTo>
                <a:cubicBezTo>
                  <a:pt x="2486893" y="421589"/>
                  <a:pt x="2486487" y="432981"/>
                  <a:pt x="2486078" y="444416"/>
                </a:cubicBezTo>
                <a:lnTo>
                  <a:pt x="2485017" y="474172"/>
                </a:lnTo>
                <a:lnTo>
                  <a:pt x="2504088" y="476262"/>
                </a:lnTo>
                <a:lnTo>
                  <a:pt x="2512478" y="476805"/>
                </a:lnTo>
                <a:cubicBezTo>
                  <a:pt x="2522804" y="477468"/>
                  <a:pt x="2533155" y="478135"/>
                  <a:pt x="2540123" y="478584"/>
                </a:cubicBezTo>
                <a:lnTo>
                  <a:pt x="2528867" y="478980"/>
                </a:lnTo>
                <a:lnTo>
                  <a:pt x="2560577" y="482461"/>
                </a:lnTo>
                <a:cubicBezTo>
                  <a:pt x="2615171" y="501090"/>
                  <a:pt x="2571597" y="559408"/>
                  <a:pt x="2528774" y="602322"/>
                </a:cubicBezTo>
                <a:cubicBezTo>
                  <a:pt x="2543045" y="588131"/>
                  <a:pt x="2541418" y="633702"/>
                  <a:pt x="2555702" y="619171"/>
                </a:cubicBezTo>
                <a:cubicBezTo>
                  <a:pt x="2554078" y="664742"/>
                  <a:pt x="2523900" y="739032"/>
                  <a:pt x="2468214" y="750895"/>
                </a:cubicBezTo>
                <a:cubicBezTo>
                  <a:pt x="2481949" y="751779"/>
                  <a:pt x="2495682" y="752664"/>
                  <a:pt x="2509414" y="753548"/>
                </a:cubicBezTo>
                <a:cubicBezTo>
                  <a:pt x="2522610" y="769513"/>
                  <a:pt x="2507787" y="799120"/>
                  <a:pt x="2506702" y="829611"/>
                </a:cubicBezTo>
                <a:cubicBezTo>
                  <a:pt x="2492970" y="828726"/>
                  <a:pt x="2479235" y="827842"/>
                  <a:pt x="2478686" y="843253"/>
                </a:cubicBezTo>
                <a:cubicBezTo>
                  <a:pt x="2478418" y="850793"/>
                  <a:pt x="2478012" y="862189"/>
                  <a:pt x="2477603" y="873620"/>
                </a:cubicBezTo>
                <a:lnTo>
                  <a:pt x="2476528" y="903751"/>
                </a:lnTo>
                <a:lnTo>
                  <a:pt x="2478378" y="904357"/>
                </a:lnTo>
                <a:lnTo>
                  <a:pt x="2504003" y="906009"/>
                </a:lnTo>
                <a:cubicBezTo>
                  <a:pt x="2514328" y="906676"/>
                  <a:pt x="2524677" y="907343"/>
                  <a:pt x="2531648" y="907792"/>
                </a:cubicBezTo>
                <a:cubicBezTo>
                  <a:pt x="2524780" y="907350"/>
                  <a:pt x="2517913" y="906907"/>
                  <a:pt x="2512696" y="908459"/>
                </a:cubicBezTo>
                <a:lnTo>
                  <a:pt x="2508540" y="914258"/>
                </a:lnTo>
                <a:lnTo>
                  <a:pt x="2583294" y="938797"/>
                </a:lnTo>
                <a:cubicBezTo>
                  <a:pt x="2577416" y="968286"/>
                  <a:pt x="2555349" y="1007573"/>
                  <a:pt x="2565722" y="1026936"/>
                </a:cubicBezTo>
                <a:cubicBezTo>
                  <a:pt x="2610257" y="1090205"/>
                  <a:pt x="2598499" y="1149176"/>
                  <a:pt x="2586807" y="1207830"/>
                </a:cubicBezTo>
                <a:cubicBezTo>
                  <a:pt x="2585337" y="1215202"/>
                  <a:pt x="2582113" y="1217987"/>
                  <a:pt x="2578218" y="1218562"/>
                </a:cubicBezTo>
                <a:lnTo>
                  <a:pt x="2568787" y="1216643"/>
                </a:lnTo>
                <a:lnTo>
                  <a:pt x="2564294" y="1254827"/>
                </a:lnTo>
                <a:cubicBezTo>
                  <a:pt x="2561728" y="1267710"/>
                  <a:pt x="2556212" y="1277529"/>
                  <a:pt x="2541476" y="1280040"/>
                </a:cubicBezTo>
                <a:lnTo>
                  <a:pt x="2491924" y="1265877"/>
                </a:lnTo>
                <a:lnTo>
                  <a:pt x="2492585" y="1266797"/>
                </a:lnTo>
                <a:cubicBezTo>
                  <a:pt x="2502576" y="1273727"/>
                  <a:pt x="2516108" y="1278032"/>
                  <a:pt x="2527561" y="1285190"/>
                </a:cubicBezTo>
                <a:lnTo>
                  <a:pt x="2528787" y="1287120"/>
                </a:lnTo>
                <a:lnTo>
                  <a:pt x="2528830" y="1287120"/>
                </a:lnTo>
                <a:cubicBezTo>
                  <a:pt x="2554514" y="1283125"/>
                  <a:pt x="2581606" y="1275075"/>
                  <a:pt x="2609026" y="1270860"/>
                </a:cubicBezTo>
                <a:cubicBezTo>
                  <a:pt x="2611608" y="1301187"/>
                  <a:pt x="2627850" y="1329417"/>
                  <a:pt x="2601805" y="1348616"/>
                </a:cubicBezTo>
                <a:lnTo>
                  <a:pt x="2541811" y="1362148"/>
                </a:lnTo>
                <a:lnTo>
                  <a:pt x="2536894" y="1386811"/>
                </a:lnTo>
                <a:cubicBezTo>
                  <a:pt x="2529172" y="1407687"/>
                  <a:pt x="2521445" y="1428609"/>
                  <a:pt x="2523658" y="1453198"/>
                </a:cubicBezTo>
                <a:cubicBezTo>
                  <a:pt x="2536939" y="1457980"/>
                  <a:pt x="2563695" y="1467618"/>
                  <a:pt x="2576976" y="1472397"/>
                </a:cubicBezTo>
                <a:cubicBezTo>
                  <a:pt x="2584376" y="1506665"/>
                  <a:pt x="2546059" y="1556074"/>
                  <a:pt x="2559340" y="1560857"/>
                </a:cubicBezTo>
                <a:cubicBezTo>
                  <a:pt x="2593300" y="1604695"/>
                  <a:pt x="2649590" y="1608989"/>
                  <a:pt x="2702903" y="1628188"/>
                </a:cubicBezTo>
                <a:cubicBezTo>
                  <a:pt x="2697025" y="1657677"/>
                  <a:pt x="2704429" y="1691949"/>
                  <a:pt x="2674961" y="1696964"/>
                </a:cubicBezTo>
                <a:lnTo>
                  <a:pt x="2619149" y="1681010"/>
                </a:lnTo>
                <a:lnTo>
                  <a:pt x="2621218" y="1707439"/>
                </a:lnTo>
                <a:cubicBezTo>
                  <a:pt x="2621218" y="1720775"/>
                  <a:pt x="2617782" y="1732181"/>
                  <a:pt x="2604034" y="1739728"/>
                </a:cubicBezTo>
                <a:cubicBezTo>
                  <a:pt x="2242376" y="1762623"/>
                  <a:pt x="1872871" y="1802501"/>
                  <a:pt x="1507285" y="1801763"/>
                </a:cubicBezTo>
                <a:cubicBezTo>
                  <a:pt x="1385423" y="1801513"/>
                  <a:pt x="1263999" y="1796755"/>
                  <a:pt x="1143445" y="1785349"/>
                </a:cubicBezTo>
                <a:lnTo>
                  <a:pt x="1136416" y="1769852"/>
                </a:lnTo>
                <a:lnTo>
                  <a:pt x="961528" y="1782603"/>
                </a:lnTo>
                <a:cubicBezTo>
                  <a:pt x="778247" y="1795343"/>
                  <a:pt x="594475" y="1805126"/>
                  <a:pt x="411682" y="1804759"/>
                </a:cubicBezTo>
                <a:cubicBezTo>
                  <a:pt x="289820" y="1804509"/>
                  <a:pt x="168396" y="1799751"/>
                  <a:pt x="47842" y="1788345"/>
                </a:cubicBezTo>
                <a:cubicBezTo>
                  <a:pt x="-7355" y="1773251"/>
                  <a:pt x="34094" y="1712194"/>
                  <a:pt x="75341" y="1666573"/>
                </a:cubicBezTo>
                <a:cubicBezTo>
                  <a:pt x="61590" y="1681667"/>
                  <a:pt x="61590" y="1636046"/>
                  <a:pt x="47842" y="1651479"/>
                </a:cubicBezTo>
                <a:lnTo>
                  <a:pt x="56323" y="1618651"/>
                </a:lnTo>
                <a:lnTo>
                  <a:pt x="32714" y="1605091"/>
                </a:lnTo>
                <a:cubicBezTo>
                  <a:pt x="20908" y="1581059"/>
                  <a:pt x="48126" y="1533697"/>
                  <a:pt x="75967" y="1494974"/>
                </a:cubicBezTo>
                <a:cubicBezTo>
                  <a:pt x="63583" y="1512072"/>
                  <a:pt x="59725" y="1466744"/>
                  <a:pt x="47370" y="1484178"/>
                </a:cubicBezTo>
                <a:cubicBezTo>
                  <a:pt x="44477" y="1450184"/>
                  <a:pt x="55495" y="1396766"/>
                  <a:pt x="83771" y="1362152"/>
                </a:cubicBezTo>
                <a:lnTo>
                  <a:pt x="84421" y="1361642"/>
                </a:lnTo>
                <a:lnTo>
                  <a:pt x="61590" y="1361642"/>
                </a:lnTo>
                <a:cubicBezTo>
                  <a:pt x="75341" y="1361642"/>
                  <a:pt x="89089" y="1361642"/>
                  <a:pt x="89089" y="1346547"/>
                </a:cubicBezTo>
                <a:lnTo>
                  <a:pt x="89089" y="1339664"/>
                </a:lnTo>
                <a:lnTo>
                  <a:pt x="76944" y="1341529"/>
                </a:lnTo>
                <a:cubicBezTo>
                  <a:pt x="62007" y="1328632"/>
                  <a:pt x="73085" y="1296204"/>
                  <a:pt x="70501" y="1265873"/>
                </a:cubicBezTo>
                <a:cubicBezTo>
                  <a:pt x="84161" y="1263773"/>
                  <a:pt x="97822" y="1261672"/>
                  <a:pt x="96516" y="1246342"/>
                </a:cubicBezTo>
                <a:lnTo>
                  <a:pt x="95895" y="1239070"/>
                </a:lnTo>
                <a:lnTo>
                  <a:pt x="89089" y="1239869"/>
                </a:lnTo>
                <a:lnTo>
                  <a:pt x="94940" y="1227835"/>
                </a:lnTo>
                <a:lnTo>
                  <a:pt x="93945" y="1216136"/>
                </a:lnTo>
                <a:cubicBezTo>
                  <a:pt x="92976" y="1204762"/>
                  <a:pt x="92005" y="1193349"/>
                  <a:pt x="91352" y="1185684"/>
                </a:cubicBezTo>
                <a:cubicBezTo>
                  <a:pt x="77692" y="1187785"/>
                  <a:pt x="50374" y="1191987"/>
                  <a:pt x="36509" y="1194119"/>
                </a:cubicBezTo>
                <a:cubicBezTo>
                  <a:pt x="50169" y="1192019"/>
                  <a:pt x="63830" y="1189918"/>
                  <a:pt x="62553" y="1174920"/>
                </a:cubicBezTo>
                <a:cubicBezTo>
                  <a:pt x="61274" y="1159919"/>
                  <a:pt x="58692" y="1129592"/>
                  <a:pt x="57387" y="1114262"/>
                </a:cubicBezTo>
                <a:cubicBezTo>
                  <a:pt x="83429" y="1095063"/>
                  <a:pt x="127194" y="1119056"/>
                  <a:pt x="153207" y="1099521"/>
                </a:cubicBezTo>
                <a:lnTo>
                  <a:pt x="149349" y="1054196"/>
                </a:lnTo>
                <a:cubicBezTo>
                  <a:pt x="120751" y="1043400"/>
                  <a:pt x="80847" y="1064732"/>
                  <a:pt x="53529" y="1068933"/>
                </a:cubicBezTo>
                <a:cubicBezTo>
                  <a:pt x="65910" y="1051835"/>
                  <a:pt x="64605" y="1036502"/>
                  <a:pt x="62023" y="1006175"/>
                </a:cubicBezTo>
                <a:cubicBezTo>
                  <a:pt x="91801" y="990200"/>
                  <a:pt x="124578" y="1008136"/>
                  <a:pt x="154764" y="996323"/>
                </a:cubicBezTo>
                <a:lnTo>
                  <a:pt x="172326" y="981796"/>
                </a:lnTo>
                <a:lnTo>
                  <a:pt x="171540" y="979574"/>
                </a:lnTo>
                <a:lnTo>
                  <a:pt x="171317" y="974167"/>
                </a:lnTo>
                <a:lnTo>
                  <a:pt x="142906" y="978537"/>
                </a:lnTo>
                <a:cubicBezTo>
                  <a:pt x="146756" y="963699"/>
                  <a:pt x="152472" y="953409"/>
                  <a:pt x="159485" y="946333"/>
                </a:cubicBezTo>
                <a:lnTo>
                  <a:pt x="169937" y="940801"/>
                </a:lnTo>
                <a:lnTo>
                  <a:pt x="167833" y="889873"/>
                </a:lnTo>
                <a:lnTo>
                  <a:pt x="173382" y="879152"/>
                </a:lnTo>
                <a:lnTo>
                  <a:pt x="26269" y="818993"/>
                </a:lnTo>
                <a:cubicBezTo>
                  <a:pt x="-24141" y="785210"/>
                  <a:pt x="27654" y="740655"/>
                  <a:pt x="76280" y="710934"/>
                </a:cubicBezTo>
                <a:cubicBezTo>
                  <a:pt x="60091" y="720732"/>
                  <a:pt x="68877" y="676666"/>
                  <a:pt x="52624" y="686788"/>
                </a:cubicBezTo>
                <a:cubicBezTo>
                  <a:pt x="59215" y="653736"/>
                  <a:pt x="84050" y="609481"/>
                  <a:pt x="119801" y="591234"/>
                </a:cubicBezTo>
                <a:lnTo>
                  <a:pt x="134926" y="588063"/>
                </a:lnTo>
                <a:lnTo>
                  <a:pt x="137065" y="575159"/>
                </a:lnTo>
                <a:lnTo>
                  <a:pt x="119082" y="568682"/>
                </a:lnTo>
                <a:cubicBezTo>
                  <a:pt x="113894" y="558998"/>
                  <a:pt x="116092" y="547981"/>
                  <a:pt x="120319" y="535701"/>
                </a:cubicBezTo>
                <a:lnTo>
                  <a:pt x="122715" y="528464"/>
                </a:lnTo>
                <a:lnTo>
                  <a:pt x="106167" y="519690"/>
                </a:lnTo>
                <a:cubicBezTo>
                  <a:pt x="88584" y="514283"/>
                  <a:pt x="69377" y="513081"/>
                  <a:pt x="49398" y="512898"/>
                </a:cubicBezTo>
                <a:lnTo>
                  <a:pt x="0" y="512354"/>
                </a:lnTo>
                <a:lnTo>
                  <a:pt x="0" y="441120"/>
                </a:lnTo>
                <a:lnTo>
                  <a:pt x="4438" y="437044"/>
                </a:lnTo>
                <a:lnTo>
                  <a:pt x="173989" y="436041"/>
                </a:lnTo>
                <a:lnTo>
                  <a:pt x="175032" y="430813"/>
                </a:lnTo>
                <a:cubicBezTo>
                  <a:pt x="161751" y="426030"/>
                  <a:pt x="135192" y="416464"/>
                  <a:pt x="121717" y="411610"/>
                </a:cubicBezTo>
                <a:cubicBezTo>
                  <a:pt x="134995" y="416393"/>
                  <a:pt x="148277" y="421176"/>
                  <a:pt x="151182" y="406595"/>
                </a:cubicBezTo>
                <a:cubicBezTo>
                  <a:pt x="154090" y="392011"/>
                  <a:pt x="159968" y="362525"/>
                  <a:pt x="162940" y="347620"/>
                </a:cubicBezTo>
                <a:cubicBezTo>
                  <a:pt x="192405" y="342606"/>
                  <a:pt x="226564" y="386511"/>
                  <a:pt x="256098" y="381172"/>
                </a:cubicBezTo>
                <a:lnTo>
                  <a:pt x="257176" y="375758"/>
                </a:lnTo>
                <a:lnTo>
                  <a:pt x="234663" y="371021"/>
                </a:lnTo>
                <a:cubicBezTo>
                  <a:pt x="217513" y="368029"/>
                  <a:pt x="200432" y="363150"/>
                  <a:pt x="194377" y="339920"/>
                </a:cubicBezTo>
                <a:lnTo>
                  <a:pt x="191954" y="308352"/>
                </a:lnTo>
                <a:lnTo>
                  <a:pt x="171726" y="303551"/>
                </a:lnTo>
                <a:cubicBezTo>
                  <a:pt x="187913" y="293757"/>
                  <a:pt x="190882" y="278848"/>
                  <a:pt x="196760" y="249363"/>
                </a:cubicBezTo>
                <a:lnTo>
                  <a:pt x="199992" y="250272"/>
                </a:lnTo>
                <a:lnTo>
                  <a:pt x="201900" y="237496"/>
                </a:lnTo>
                <a:cubicBezTo>
                  <a:pt x="202738" y="226083"/>
                  <a:pt x="202287" y="214574"/>
                  <a:pt x="199265" y="202875"/>
                </a:cubicBezTo>
                <a:cubicBezTo>
                  <a:pt x="185530" y="201990"/>
                  <a:pt x="157864" y="200207"/>
                  <a:pt x="144132" y="199323"/>
                </a:cubicBezTo>
                <a:cubicBezTo>
                  <a:pt x="131485" y="167947"/>
                  <a:pt x="161125" y="108733"/>
                  <a:pt x="147393" y="107849"/>
                </a:cubicBezTo>
                <a:cubicBezTo>
                  <a:pt x="127337" y="91276"/>
                  <a:pt x="103389" y="85956"/>
                  <a:pt x="77563" y="84334"/>
                </a:cubicBezTo>
                <a:lnTo>
                  <a:pt x="0" y="83068"/>
                </a:lnTo>
                <a:lnTo>
                  <a:pt x="0" y="19696"/>
                </a:lnTo>
                <a:lnTo>
                  <a:pt x="12911" y="7836"/>
                </a:lnTo>
                <a:cubicBezTo>
                  <a:pt x="254283" y="8103"/>
                  <a:pt x="499408" y="1056"/>
                  <a:pt x="744196" y="3517"/>
                </a:cubicBezTo>
                <a:lnTo>
                  <a:pt x="1101869" y="16136"/>
                </a:lnTo>
                <a:lnTo>
                  <a:pt x="1108514" y="4840"/>
                </a:lnTo>
                <a:cubicBezTo>
                  <a:pt x="1349888" y="5108"/>
                  <a:pt x="1595014" y="-1939"/>
                  <a:pt x="1839801" y="522"/>
                </a:cubicBez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9F07694B-F556-4EE7-9A2B-11EFA846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543" y="1443187"/>
            <a:ext cx="5363751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altLang="ru-RU" sz="1200" dirty="0"/>
              <a:t>В настоящее время завод является современным предприятием, поставляя качественные нефтепродукты в </a:t>
            </a:r>
          </a:p>
          <a:p>
            <a:pPr eaLnBrk="0" hangingPunct="0">
              <a:defRPr/>
            </a:pPr>
            <a:r>
              <a:rPr lang="ru-RU" altLang="ru-RU" sz="1200" dirty="0"/>
              <a:t>24 региона России. </a:t>
            </a:r>
          </a:p>
          <a:p>
            <a:pPr eaLnBrk="0" hangingPunct="0">
              <a:defRPr/>
            </a:pPr>
            <a:r>
              <a:rPr lang="ru-RU" altLang="ru-RU" sz="1200" b="1" dirty="0"/>
              <a:t>Средний возраст технологических установок - 15 лет</a:t>
            </a:r>
            <a:endParaRPr lang="ru-RU" altLang="ru-RU" sz="1200" dirty="0">
              <a:effectLst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4EC0DCC-A479-4474-8EA7-06FF6CE4F513}"/>
              </a:ext>
            </a:extLst>
          </p:cNvPr>
          <p:cNvGrpSpPr/>
          <p:nvPr/>
        </p:nvGrpSpPr>
        <p:grpSpPr>
          <a:xfrm>
            <a:off x="3476669" y="2488170"/>
            <a:ext cx="5080793" cy="911524"/>
            <a:chOff x="4396735" y="3537516"/>
            <a:chExt cx="5080793" cy="91152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8F4C3E9F-8963-4B45-B3A5-2C736AB98CA3}"/>
                </a:ext>
              </a:extLst>
            </p:cNvPr>
            <p:cNvSpPr/>
            <p:nvPr/>
          </p:nvSpPr>
          <p:spPr>
            <a:xfrm>
              <a:off x="4396735" y="3537516"/>
              <a:ext cx="42314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ru-RU" altLang="ru-RU" sz="1200" dirty="0"/>
                <a:t>Предприятие неоднократно становилось дипломантом и лауреатом конкурса </a:t>
              </a:r>
              <a:r>
                <a:rPr lang="ru-RU" altLang="ru-RU" sz="1200" b="1" dirty="0"/>
                <a:t>«100 лучших товаров России».</a:t>
              </a:r>
              <a:endParaRPr lang="en-US" altLang="ru-RU" sz="1200" b="1" dirty="0"/>
            </a:p>
          </p:txBody>
        </p:sp>
        <p:pic>
          <p:nvPicPr>
            <p:cNvPr id="24" name="Picture 4" descr="Конкурс &amp;quot;100 лучших товаров России&amp;quot;">
              <a:extLst>
                <a:ext uri="{FF2B5EF4-FFF2-40B4-BE49-F238E27FC236}">
                  <a16:creationId xmlns:a16="http://schemas.microsoft.com/office/drawing/2014/main" id="{0C383A69-AFBC-424E-8271-E4F9AA782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674" y="3544186"/>
              <a:ext cx="904854" cy="90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00A6814-2BAE-47F3-A0FD-14EBDB63EAA3}"/>
              </a:ext>
            </a:extLst>
          </p:cNvPr>
          <p:cNvGrpSpPr/>
          <p:nvPr/>
        </p:nvGrpSpPr>
        <p:grpSpPr>
          <a:xfrm>
            <a:off x="3635896" y="3053038"/>
            <a:ext cx="3672408" cy="2190298"/>
            <a:chOff x="3702667" y="3927530"/>
            <a:chExt cx="5092266" cy="3029862"/>
          </a:xfrm>
        </p:grpSpPr>
        <p:sp>
          <p:nvSpPr>
            <p:cNvPr id="26" name="Полилиния 29">
              <a:extLst>
                <a:ext uri="{FF2B5EF4-FFF2-40B4-BE49-F238E27FC236}">
                  <a16:creationId xmlns:a16="http://schemas.microsoft.com/office/drawing/2014/main" id="{6B433280-36DB-4E81-896F-86E91C052F8D}"/>
                </a:ext>
              </a:extLst>
            </p:cNvPr>
            <p:cNvSpPr/>
            <p:nvPr/>
          </p:nvSpPr>
          <p:spPr>
            <a:xfrm rot="5677827">
              <a:off x="4884111" y="2746086"/>
              <a:ext cx="2729378" cy="5092266"/>
            </a:xfrm>
            <a:custGeom>
              <a:avLst/>
              <a:gdLst>
                <a:gd name="connsiteX0" fmla="*/ 3198 w 6664687"/>
                <a:gd name="connsiteY0" fmla="*/ 4179662 h 7707990"/>
                <a:gd name="connsiteX1" fmla="*/ 56283 w 6664687"/>
                <a:gd name="connsiteY1" fmla="*/ 4088831 h 7707990"/>
                <a:gd name="connsiteX2" fmla="*/ 250862 w 6664687"/>
                <a:gd name="connsiteY2" fmla="*/ 4076437 h 7707990"/>
                <a:gd name="connsiteX3" fmla="*/ 249864 w 6664687"/>
                <a:gd name="connsiteY3" fmla="*/ 4064613 h 7707990"/>
                <a:gd name="connsiteX4" fmla="*/ 234519 w 6664687"/>
                <a:gd name="connsiteY4" fmla="*/ 4040367 h 7707990"/>
                <a:gd name="connsiteX5" fmla="*/ 128366 w 6664687"/>
                <a:gd name="connsiteY5" fmla="*/ 3906859 h 7707990"/>
                <a:gd name="connsiteX6" fmla="*/ 119641 w 6664687"/>
                <a:gd name="connsiteY6" fmla="*/ 3890412 h 7707990"/>
                <a:gd name="connsiteX7" fmla="*/ 44697 w 6664687"/>
                <a:gd name="connsiteY7" fmla="*/ 3892684 h 7707990"/>
                <a:gd name="connsiteX8" fmla="*/ 111466 w 6664687"/>
                <a:gd name="connsiteY8" fmla="*/ 3874997 h 7707990"/>
                <a:gd name="connsiteX9" fmla="*/ 78395 w 6664687"/>
                <a:gd name="connsiteY9" fmla="*/ 3812654 h 7707990"/>
                <a:gd name="connsiteX10" fmla="*/ 36939 w 6664687"/>
                <a:gd name="connsiteY10" fmla="*/ 3712892 h 7707990"/>
                <a:gd name="connsiteX11" fmla="*/ 54658 w 6664687"/>
                <a:gd name="connsiteY11" fmla="*/ 3429304 h 7707990"/>
                <a:gd name="connsiteX12" fmla="*/ 474726 w 6664687"/>
                <a:gd name="connsiteY12" fmla="*/ 3245942 h 7707990"/>
                <a:gd name="connsiteX13" fmla="*/ 569738 w 6664687"/>
                <a:gd name="connsiteY13" fmla="*/ 3190118 h 7707990"/>
                <a:gd name="connsiteX14" fmla="*/ 574439 w 6664687"/>
                <a:gd name="connsiteY14" fmla="*/ 3185950 h 7707990"/>
                <a:gd name="connsiteX15" fmla="*/ 565419 w 6664687"/>
                <a:gd name="connsiteY15" fmla="*/ 3186481 h 7707990"/>
                <a:gd name="connsiteX16" fmla="*/ 468719 w 6664687"/>
                <a:gd name="connsiteY16" fmla="*/ 3149045 h 7707990"/>
                <a:gd name="connsiteX17" fmla="*/ 455702 w 6664687"/>
                <a:gd name="connsiteY17" fmla="*/ 3134338 h 7707990"/>
                <a:gd name="connsiteX18" fmla="*/ 445297 w 6664687"/>
                <a:gd name="connsiteY18" fmla="*/ 3136567 h 7707990"/>
                <a:gd name="connsiteX19" fmla="*/ 283669 w 6664687"/>
                <a:gd name="connsiteY19" fmla="*/ 3170801 h 7707990"/>
                <a:gd name="connsiteX20" fmla="*/ 418924 w 6664687"/>
                <a:gd name="connsiteY20" fmla="*/ 3123355 h 7707990"/>
                <a:gd name="connsiteX21" fmla="*/ 394981 w 6664687"/>
                <a:gd name="connsiteY21" fmla="*/ 3030449 h 7707990"/>
                <a:gd name="connsiteX22" fmla="*/ 629299 w 6664687"/>
                <a:gd name="connsiteY22" fmla="*/ 2987138 h 7707990"/>
                <a:gd name="connsiteX23" fmla="*/ 657022 w 6664687"/>
                <a:gd name="connsiteY23" fmla="*/ 2984359 h 7707990"/>
                <a:gd name="connsiteX24" fmla="*/ 662931 w 6664687"/>
                <a:gd name="connsiteY24" fmla="*/ 2936683 h 7707990"/>
                <a:gd name="connsiteX25" fmla="*/ 619649 w 6664687"/>
                <a:gd name="connsiteY25" fmla="*/ 2943155 h 7707990"/>
                <a:gd name="connsiteX26" fmla="*/ 360979 w 6664687"/>
                <a:gd name="connsiteY26" fmla="*/ 2987329 h 7707990"/>
                <a:gd name="connsiteX27" fmla="*/ 253095 w 6664687"/>
                <a:gd name="connsiteY27" fmla="*/ 2885105 h 7707990"/>
                <a:gd name="connsiteX28" fmla="*/ 545649 w 6664687"/>
                <a:gd name="connsiteY28" fmla="*/ 2803773 h 7707990"/>
                <a:gd name="connsiteX29" fmla="*/ 633455 w 6664687"/>
                <a:gd name="connsiteY29" fmla="*/ 2791166 h 7707990"/>
                <a:gd name="connsiteX30" fmla="*/ 622724 w 6664687"/>
                <a:gd name="connsiteY30" fmla="*/ 2785565 h 7707990"/>
                <a:gd name="connsiteX31" fmla="*/ 620636 w 6664687"/>
                <a:gd name="connsiteY31" fmla="*/ 2762187 h 7707990"/>
                <a:gd name="connsiteX32" fmla="*/ 623781 w 6664687"/>
                <a:gd name="connsiteY32" fmla="*/ 2747937 h 7707990"/>
                <a:gd name="connsiteX33" fmla="*/ 620636 w 6664687"/>
                <a:gd name="connsiteY33" fmla="*/ 2748414 h 7707990"/>
                <a:gd name="connsiteX34" fmla="*/ 623789 w 6664687"/>
                <a:gd name="connsiteY34" fmla="*/ 2747902 h 7707990"/>
                <a:gd name="connsiteX35" fmla="*/ 625417 w 6664687"/>
                <a:gd name="connsiteY35" fmla="*/ 2740524 h 7707990"/>
                <a:gd name="connsiteX36" fmla="*/ 624940 w 6664687"/>
                <a:gd name="connsiteY36" fmla="*/ 2740524 h 7707990"/>
                <a:gd name="connsiteX37" fmla="*/ 494359 w 6664687"/>
                <a:gd name="connsiteY37" fmla="*/ 2740524 h 7707990"/>
                <a:gd name="connsiteX38" fmla="*/ 506300 w 6664687"/>
                <a:gd name="connsiteY38" fmla="*/ 2511069 h 7707990"/>
                <a:gd name="connsiteX39" fmla="*/ 505811 w 6664687"/>
                <a:gd name="connsiteY39" fmla="*/ 2504304 h 7707990"/>
                <a:gd name="connsiteX40" fmla="*/ 491179 w 6664687"/>
                <a:gd name="connsiteY40" fmla="*/ 2500544 h 7707990"/>
                <a:gd name="connsiteX41" fmla="*/ 364793 w 6664687"/>
                <a:gd name="connsiteY41" fmla="*/ 2442037 h 7707990"/>
                <a:gd name="connsiteX42" fmla="*/ 307867 w 6664687"/>
                <a:gd name="connsiteY42" fmla="*/ 2435219 h 7707990"/>
                <a:gd name="connsiteX43" fmla="*/ 299463 w 6664687"/>
                <a:gd name="connsiteY43" fmla="*/ 2430277 h 7707990"/>
                <a:gd name="connsiteX44" fmla="*/ 278124 w 6664687"/>
                <a:gd name="connsiteY44" fmla="*/ 2429448 h 7707990"/>
                <a:gd name="connsiteX45" fmla="*/ 30048 w 6664687"/>
                <a:gd name="connsiteY45" fmla="*/ 2440416 h 7707990"/>
                <a:gd name="connsiteX46" fmla="*/ 19429 w 6664687"/>
                <a:gd name="connsiteY46" fmla="*/ 2317030 h 7707990"/>
                <a:gd name="connsiteX47" fmla="*/ 72513 w 6664687"/>
                <a:gd name="connsiteY47" fmla="*/ 2226199 h 7707990"/>
                <a:gd name="connsiteX48" fmla="*/ 267093 w 6664687"/>
                <a:gd name="connsiteY48" fmla="*/ 2213805 h 7707990"/>
                <a:gd name="connsiteX49" fmla="*/ 266094 w 6664687"/>
                <a:gd name="connsiteY49" fmla="*/ 2201981 h 7707990"/>
                <a:gd name="connsiteX50" fmla="*/ 250750 w 6664687"/>
                <a:gd name="connsiteY50" fmla="*/ 2177735 h 7707990"/>
                <a:gd name="connsiteX51" fmla="*/ 144597 w 6664687"/>
                <a:gd name="connsiteY51" fmla="*/ 2044227 h 7707990"/>
                <a:gd name="connsiteX52" fmla="*/ 135872 w 6664687"/>
                <a:gd name="connsiteY52" fmla="*/ 2027780 h 7707990"/>
                <a:gd name="connsiteX53" fmla="*/ 60927 w 6664687"/>
                <a:gd name="connsiteY53" fmla="*/ 2030052 h 7707990"/>
                <a:gd name="connsiteX54" fmla="*/ 127697 w 6664687"/>
                <a:gd name="connsiteY54" fmla="*/ 2012366 h 7707990"/>
                <a:gd name="connsiteX55" fmla="*/ 94626 w 6664687"/>
                <a:gd name="connsiteY55" fmla="*/ 1950022 h 7707990"/>
                <a:gd name="connsiteX56" fmla="*/ 53170 w 6664687"/>
                <a:gd name="connsiteY56" fmla="*/ 1850260 h 7707990"/>
                <a:gd name="connsiteX57" fmla="*/ 70888 w 6664687"/>
                <a:gd name="connsiteY57" fmla="*/ 1566672 h 7707990"/>
                <a:gd name="connsiteX58" fmla="*/ 490957 w 6664687"/>
                <a:gd name="connsiteY58" fmla="*/ 1383310 h 7707990"/>
                <a:gd name="connsiteX59" fmla="*/ 585969 w 6664687"/>
                <a:gd name="connsiteY59" fmla="*/ 1327486 h 7707990"/>
                <a:gd name="connsiteX60" fmla="*/ 590670 w 6664687"/>
                <a:gd name="connsiteY60" fmla="*/ 1323318 h 7707990"/>
                <a:gd name="connsiteX61" fmla="*/ 581649 w 6664687"/>
                <a:gd name="connsiteY61" fmla="*/ 1323849 h 7707990"/>
                <a:gd name="connsiteX62" fmla="*/ 486086 w 6664687"/>
                <a:gd name="connsiteY62" fmla="*/ 1205751 h 7707990"/>
                <a:gd name="connsiteX63" fmla="*/ 628195 w 6664687"/>
                <a:gd name="connsiteY63" fmla="*/ 1171495 h 7707990"/>
                <a:gd name="connsiteX64" fmla="*/ 743438 w 6664687"/>
                <a:gd name="connsiteY64" fmla="*/ 1159307 h 7707990"/>
                <a:gd name="connsiteX65" fmla="*/ 748793 w 6664687"/>
                <a:gd name="connsiteY65" fmla="*/ 1152029 h 7707990"/>
                <a:gd name="connsiteX66" fmla="*/ 770871 w 6664687"/>
                <a:gd name="connsiteY66" fmla="*/ 1111121 h 7707990"/>
                <a:gd name="connsiteX67" fmla="*/ 846278 w 6664687"/>
                <a:gd name="connsiteY67" fmla="*/ 1113683 h 7707990"/>
                <a:gd name="connsiteX68" fmla="*/ 851868 w 6664687"/>
                <a:gd name="connsiteY68" fmla="*/ 1107731 h 7707990"/>
                <a:gd name="connsiteX69" fmla="*/ 849838 w 6664687"/>
                <a:gd name="connsiteY69" fmla="*/ 1107811 h 7707990"/>
                <a:gd name="connsiteX70" fmla="*/ 851891 w 6664687"/>
                <a:gd name="connsiteY70" fmla="*/ 1107705 h 7707990"/>
                <a:gd name="connsiteX71" fmla="*/ 858813 w 6664687"/>
                <a:gd name="connsiteY71" fmla="*/ 1100334 h 7707990"/>
                <a:gd name="connsiteX72" fmla="*/ 638954 w 6664687"/>
                <a:gd name="connsiteY72" fmla="*/ 922934 h 7707990"/>
                <a:gd name="connsiteX73" fmla="*/ 760463 w 6664687"/>
                <a:gd name="connsiteY73" fmla="*/ 730242 h 7707990"/>
                <a:gd name="connsiteX74" fmla="*/ 894859 w 6664687"/>
                <a:gd name="connsiteY74" fmla="*/ 603136 h 7707990"/>
                <a:gd name="connsiteX75" fmla="*/ 1149756 w 6664687"/>
                <a:gd name="connsiteY75" fmla="*/ 477238 h 7707990"/>
                <a:gd name="connsiteX76" fmla="*/ 1402965 w 6664687"/>
                <a:gd name="connsiteY76" fmla="*/ 484114 h 7707990"/>
                <a:gd name="connsiteX77" fmla="*/ 1632918 w 6664687"/>
                <a:gd name="connsiteY77" fmla="*/ 502321 h 7707990"/>
                <a:gd name="connsiteX78" fmla="*/ 1615383 w 6664687"/>
                <a:gd name="connsiteY78" fmla="*/ 492350 h 7707990"/>
                <a:gd name="connsiteX79" fmla="*/ 1557184 w 6664687"/>
                <a:gd name="connsiteY79" fmla="*/ 432735 h 7707990"/>
                <a:gd name="connsiteX80" fmla="*/ 1275047 w 6664687"/>
                <a:gd name="connsiteY80" fmla="*/ 373506 h 7707990"/>
                <a:gd name="connsiteX81" fmla="*/ 873685 w 6664687"/>
                <a:gd name="connsiteY81" fmla="*/ 384163 h 7707990"/>
                <a:gd name="connsiteX82" fmla="*/ 849269 w 6664687"/>
                <a:gd name="connsiteY82" fmla="*/ 311326 h 7707990"/>
                <a:gd name="connsiteX83" fmla="*/ 368844 w 6664687"/>
                <a:gd name="connsiteY83" fmla="*/ 301152 h 7707990"/>
                <a:gd name="connsiteX84" fmla="*/ 1445863 w 6664687"/>
                <a:gd name="connsiteY84" fmla="*/ 214066 h 7707990"/>
                <a:gd name="connsiteX85" fmla="*/ 2513860 w 6664687"/>
                <a:gd name="connsiteY85" fmla="*/ 169541 h 7707990"/>
                <a:gd name="connsiteX86" fmla="*/ 2669410 w 6664687"/>
                <a:gd name="connsiteY86" fmla="*/ 99699 h 7707990"/>
                <a:gd name="connsiteX87" fmla="*/ 2798840 w 6664687"/>
                <a:gd name="connsiteY87" fmla="*/ 109213 h 7707990"/>
                <a:gd name="connsiteX88" fmla="*/ 2876816 w 6664687"/>
                <a:gd name="connsiteY88" fmla="*/ 10960 h 7707990"/>
                <a:gd name="connsiteX89" fmla="*/ 4026836 w 6664687"/>
                <a:gd name="connsiteY89" fmla="*/ 147883 h 7707990"/>
                <a:gd name="connsiteX90" fmla="*/ 4422036 w 6664687"/>
                <a:gd name="connsiteY90" fmla="*/ 274541 h 7707990"/>
                <a:gd name="connsiteX91" fmla="*/ 4443037 w 6664687"/>
                <a:gd name="connsiteY91" fmla="*/ 224085 h 7707990"/>
                <a:gd name="connsiteX92" fmla="*/ 4556394 w 6664687"/>
                <a:gd name="connsiteY92" fmla="*/ 274776 h 7707990"/>
                <a:gd name="connsiteX93" fmla="*/ 4535389 w 6664687"/>
                <a:gd name="connsiteY93" fmla="*/ 325229 h 7707990"/>
                <a:gd name="connsiteX94" fmla="*/ 4606479 w 6664687"/>
                <a:gd name="connsiteY94" fmla="*/ 368563 h 7707990"/>
                <a:gd name="connsiteX95" fmla="*/ 4585032 w 6664687"/>
                <a:gd name="connsiteY95" fmla="*/ 418751 h 7707990"/>
                <a:gd name="connsiteX96" fmla="*/ 4839476 w 6664687"/>
                <a:gd name="connsiteY96" fmla="*/ 449236 h 7707990"/>
                <a:gd name="connsiteX97" fmla="*/ 4817584 w 6664687"/>
                <a:gd name="connsiteY97" fmla="*/ 499160 h 7707990"/>
                <a:gd name="connsiteX98" fmla="*/ 4899368 w 6664687"/>
                <a:gd name="connsiteY98" fmla="*/ 516684 h 7707990"/>
                <a:gd name="connsiteX99" fmla="*/ 4940832 w 6664687"/>
                <a:gd name="connsiteY99" fmla="*/ 526852 h 7707990"/>
                <a:gd name="connsiteX100" fmla="*/ 4955116 w 6664687"/>
                <a:gd name="connsiteY100" fmla="*/ 526365 h 7707990"/>
                <a:gd name="connsiteX101" fmla="*/ 4956168 w 6664687"/>
                <a:gd name="connsiteY101" fmla="*/ 526394 h 7707990"/>
                <a:gd name="connsiteX102" fmla="*/ 4966446 w 6664687"/>
                <a:gd name="connsiteY102" fmla="*/ 525460 h 7707990"/>
                <a:gd name="connsiteX103" fmla="*/ 4989693 w 6664687"/>
                <a:gd name="connsiteY103" fmla="*/ 515328 h 7707990"/>
                <a:gd name="connsiteX104" fmla="*/ 4984598 w 6664687"/>
                <a:gd name="connsiteY104" fmla="*/ 527169 h 7707990"/>
                <a:gd name="connsiteX105" fmla="*/ 4997496 w 6664687"/>
                <a:gd name="connsiteY105" fmla="*/ 527521 h 7707990"/>
                <a:gd name="connsiteX106" fmla="*/ 5005005 w 6664687"/>
                <a:gd name="connsiteY106" fmla="*/ 523857 h 7707990"/>
                <a:gd name="connsiteX107" fmla="*/ 5030306 w 6664687"/>
                <a:gd name="connsiteY107" fmla="*/ 525448 h 7707990"/>
                <a:gd name="connsiteX108" fmla="*/ 5047204 w 6664687"/>
                <a:gd name="connsiteY108" fmla="*/ 528876 h 7707990"/>
                <a:gd name="connsiteX109" fmla="*/ 5154404 w 6664687"/>
                <a:gd name="connsiteY109" fmla="*/ 531797 h 7707990"/>
                <a:gd name="connsiteX110" fmla="*/ 6125418 w 6664687"/>
                <a:gd name="connsiteY110" fmla="*/ 666848 h 7707990"/>
                <a:gd name="connsiteX111" fmla="*/ 6079215 w 6664687"/>
                <a:gd name="connsiteY111" fmla="*/ 919348 h 7707990"/>
                <a:gd name="connsiteX112" fmla="*/ 6160620 w 6664687"/>
                <a:gd name="connsiteY112" fmla="*/ 1412981 h 7707990"/>
                <a:gd name="connsiteX113" fmla="*/ 6061619 w 6664687"/>
                <a:gd name="connsiteY113" fmla="*/ 1482172 h 7707990"/>
                <a:gd name="connsiteX114" fmla="*/ 5823006 w 6664687"/>
                <a:gd name="connsiteY114" fmla="*/ 1489335 h 7707990"/>
                <a:gd name="connsiteX115" fmla="*/ 5807304 w 6664687"/>
                <a:gd name="connsiteY115" fmla="*/ 1504268 h 7707990"/>
                <a:gd name="connsiteX116" fmla="*/ 5808091 w 6664687"/>
                <a:gd name="connsiteY116" fmla="*/ 1538949 h 7707990"/>
                <a:gd name="connsiteX117" fmla="*/ 5807914 w 6664687"/>
                <a:gd name="connsiteY117" fmla="*/ 1539947 h 7707990"/>
                <a:gd name="connsiteX118" fmla="*/ 5830577 w 6664687"/>
                <a:gd name="connsiteY118" fmla="*/ 1570372 h 7707990"/>
                <a:gd name="connsiteX119" fmla="*/ 6056261 w 6664687"/>
                <a:gd name="connsiteY119" fmla="*/ 1742146 h 7707990"/>
                <a:gd name="connsiteX120" fmla="*/ 6057140 w 6664687"/>
                <a:gd name="connsiteY120" fmla="*/ 1768942 h 7707990"/>
                <a:gd name="connsiteX121" fmla="*/ 6099345 w 6664687"/>
                <a:gd name="connsiteY121" fmla="*/ 1772732 h 7707990"/>
                <a:gd name="connsiteX122" fmla="*/ 6437642 w 6664687"/>
                <a:gd name="connsiteY122" fmla="*/ 1766899 h 7707990"/>
                <a:gd name="connsiteX123" fmla="*/ 6296056 w 6664687"/>
                <a:gd name="connsiteY123" fmla="*/ 1789225 h 7707990"/>
                <a:gd name="connsiteX124" fmla="*/ 6302885 w 6664687"/>
                <a:gd name="connsiteY124" fmla="*/ 1884923 h 7707990"/>
                <a:gd name="connsiteX125" fmla="*/ 6064598 w 6664687"/>
                <a:gd name="connsiteY125" fmla="*/ 1885350 h 7707990"/>
                <a:gd name="connsiteX126" fmla="*/ 6036828 w 6664687"/>
                <a:gd name="connsiteY126" fmla="*/ 1883094 h 7707990"/>
                <a:gd name="connsiteX127" fmla="*/ 6022434 w 6664687"/>
                <a:gd name="connsiteY127" fmla="*/ 1928927 h 7707990"/>
                <a:gd name="connsiteX128" fmla="*/ 6066174 w 6664687"/>
                <a:gd name="connsiteY128" fmla="*/ 1930352 h 7707990"/>
                <a:gd name="connsiteX129" fmla="*/ 6328570 w 6664687"/>
                <a:gd name="connsiteY129" fmla="*/ 1933459 h 7707990"/>
                <a:gd name="connsiteX130" fmla="*/ 6416293 w 6664687"/>
                <a:gd name="connsiteY130" fmla="*/ 2053432 h 7707990"/>
                <a:gd name="connsiteX131" fmla="*/ 6113877 w 6664687"/>
                <a:gd name="connsiteY131" fmla="*/ 2080777 h 7707990"/>
                <a:gd name="connsiteX132" fmla="*/ 5985335 w 6664687"/>
                <a:gd name="connsiteY132" fmla="*/ 2075841 h 7707990"/>
                <a:gd name="connsiteX133" fmla="*/ 5986742 w 6664687"/>
                <a:gd name="connsiteY133" fmla="*/ 2120410 h 7707990"/>
                <a:gd name="connsiteX134" fmla="*/ 6030151 w 6664687"/>
                <a:gd name="connsiteY134" fmla="*/ 2121734 h 7707990"/>
                <a:gd name="connsiteX135" fmla="*/ 5986756 w 6664687"/>
                <a:gd name="connsiteY135" fmla="*/ 2120868 h 7707990"/>
                <a:gd name="connsiteX136" fmla="*/ 5986786 w 6664687"/>
                <a:gd name="connsiteY136" fmla="*/ 2121821 h 7707990"/>
                <a:gd name="connsiteX137" fmla="*/ 6152946 w 6664687"/>
                <a:gd name="connsiteY137" fmla="*/ 2152225 h 7707990"/>
                <a:gd name="connsiteX138" fmla="*/ 6099897 w 6664687"/>
                <a:gd name="connsiteY138" fmla="*/ 2375783 h 7707990"/>
                <a:gd name="connsiteX139" fmla="*/ 6099161 w 6664687"/>
                <a:gd name="connsiteY139" fmla="*/ 2382526 h 7707990"/>
                <a:gd name="connsiteX140" fmla="*/ 6112877 w 6664687"/>
                <a:gd name="connsiteY140" fmla="*/ 2388858 h 7707990"/>
                <a:gd name="connsiteX141" fmla="*/ 6226668 w 6664687"/>
                <a:gd name="connsiteY141" fmla="*/ 2469158 h 7707990"/>
                <a:gd name="connsiteX142" fmla="*/ 6281438 w 6664687"/>
                <a:gd name="connsiteY142" fmla="*/ 2486112 h 7707990"/>
                <a:gd name="connsiteX143" fmla="*/ 6288814 w 6664687"/>
                <a:gd name="connsiteY143" fmla="*/ 2492485 h 7707990"/>
                <a:gd name="connsiteX144" fmla="*/ 6309655 w 6664687"/>
                <a:gd name="connsiteY144" fmla="*/ 2497142 h 7707990"/>
                <a:gd name="connsiteX145" fmla="*/ 6555654 w 6664687"/>
                <a:gd name="connsiteY145" fmla="*/ 2531006 h 7707990"/>
                <a:gd name="connsiteX146" fmla="*/ 6475324 w 6664687"/>
                <a:gd name="connsiteY146" fmla="*/ 2734080 h 7707990"/>
                <a:gd name="connsiteX147" fmla="*/ 6281692 w 6664687"/>
                <a:gd name="connsiteY147" fmla="*/ 2711249 h 7707990"/>
                <a:gd name="connsiteX148" fmla="*/ 6280546 w 6664687"/>
                <a:gd name="connsiteY148" fmla="*/ 2723059 h 7707990"/>
                <a:gd name="connsiteX149" fmla="*/ 6291275 w 6664687"/>
                <a:gd name="connsiteY149" fmla="*/ 2749671 h 7707990"/>
                <a:gd name="connsiteX150" fmla="*/ 6371664 w 6664687"/>
                <a:gd name="connsiteY150" fmla="*/ 2900106 h 7707990"/>
                <a:gd name="connsiteX151" fmla="*/ 6377286 w 6664687"/>
                <a:gd name="connsiteY151" fmla="*/ 2917854 h 7707990"/>
                <a:gd name="connsiteX152" fmla="*/ 6451415 w 6664687"/>
                <a:gd name="connsiteY152" fmla="*/ 2929109 h 7707990"/>
                <a:gd name="connsiteX153" fmla="*/ 6382553 w 6664687"/>
                <a:gd name="connsiteY153" fmla="*/ 2934488 h 7707990"/>
                <a:gd name="connsiteX154" fmla="*/ 6403862 w 6664687"/>
                <a:gd name="connsiteY154" fmla="*/ 3001767 h 7707990"/>
                <a:gd name="connsiteX155" fmla="*/ 6426684 w 6664687"/>
                <a:gd name="connsiteY155" fmla="*/ 3107361 h 7707990"/>
                <a:gd name="connsiteX156" fmla="*/ 6358210 w 6664687"/>
                <a:gd name="connsiteY156" fmla="*/ 3383128 h 7707990"/>
                <a:gd name="connsiteX157" fmla="*/ 6269168 w 6664687"/>
                <a:gd name="connsiteY157" fmla="*/ 3407611 h 7707990"/>
                <a:gd name="connsiteX158" fmla="*/ 6233820 w 6664687"/>
                <a:gd name="connsiteY158" fmla="*/ 3415024 h 7707990"/>
                <a:gd name="connsiteX159" fmla="*/ 6256360 w 6664687"/>
                <a:gd name="connsiteY159" fmla="*/ 3431779 h 7707990"/>
                <a:gd name="connsiteX160" fmla="*/ 6262013 w 6664687"/>
                <a:gd name="connsiteY160" fmla="*/ 3444818 h 7707990"/>
                <a:gd name="connsiteX161" fmla="*/ 6445815 w 6664687"/>
                <a:gd name="connsiteY161" fmla="*/ 3532815 h 7707990"/>
                <a:gd name="connsiteX162" fmla="*/ 6350734 w 6664687"/>
                <a:gd name="connsiteY162" fmla="*/ 3730839 h 7707990"/>
                <a:gd name="connsiteX163" fmla="*/ 6514710 w 6664687"/>
                <a:gd name="connsiteY163" fmla="*/ 4091819 h 7707990"/>
                <a:gd name="connsiteX164" fmla="*/ 6535750 w 6664687"/>
                <a:gd name="connsiteY164" fmla="*/ 4284599 h 7707990"/>
                <a:gd name="connsiteX165" fmla="*/ 6534658 w 6664687"/>
                <a:gd name="connsiteY165" fmla="*/ 4290788 h 7707990"/>
                <a:gd name="connsiteX166" fmla="*/ 6543341 w 6664687"/>
                <a:gd name="connsiteY166" fmla="*/ 4294441 h 7707990"/>
                <a:gd name="connsiteX167" fmla="*/ 6573307 w 6664687"/>
                <a:gd name="connsiteY167" fmla="*/ 4298468 h 7707990"/>
                <a:gd name="connsiteX168" fmla="*/ 6478227 w 6664687"/>
                <a:gd name="connsiteY168" fmla="*/ 4496493 h 7707990"/>
                <a:gd name="connsiteX169" fmla="*/ 6642202 w 6664687"/>
                <a:gd name="connsiteY169" fmla="*/ 4857473 h 7707990"/>
                <a:gd name="connsiteX170" fmla="*/ 6602856 w 6664687"/>
                <a:gd name="connsiteY170" fmla="*/ 5147948 h 7707990"/>
                <a:gd name="connsiteX171" fmla="*/ 6482874 w 6664687"/>
                <a:gd name="connsiteY171" fmla="*/ 5191042 h 7707990"/>
                <a:gd name="connsiteX172" fmla="*/ 6474377 w 6664687"/>
                <a:gd name="connsiteY172" fmla="*/ 5193567 h 7707990"/>
                <a:gd name="connsiteX173" fmla="*/ 6488089 w 6664687"/>
                <a:gd name="connsiteY173" fmla="*/ 5241555 h 7707990"/>
                <a:gd name="connsiteX174" fmla="*/ 6466686 w 6664687"/>
                <a:gd name="connsiteY174" fmla="*/ 5414281 h 7707990"/>
                <a:gd name="connsiteX175" fmla="*/ 6443000 w 6664687"/>
                <a:gd name="connsiteY175" fmla="*/ 5427762 h 7707990"/>
                <a:gd name="connsiteX176" fmla="*/ 6438061 w 6664687"/>
                <a:gd name="connsiteY176" fmla="*/ 5435487 h 7707990"/>
                <a:gd name="connsiteX177" fmla="*/ 6390240 w 6664687"/>
                <a:gd name="connsiteY177" fmla="*/ 5582577 h 7707990"/>
                <a:gd name="connsiteX178" fmla="*/ 6496393 w 6664687"/>
                <a:gd name="connsiteY178" fmla="*/ 5716085 h 7707990"/>
                <a:gd name="connsiteX179" fmla="*/ 6505118 w 6664687"/>
                <a:gd name="connsiteY179" fmla="*/ 5732531 h 7707990"/>
                <a:gd name="connsiteX180" fmla="*/ 6580062 w 6664687"/>
                <a:gd name="connsiteY180" fmla="*/ 5730259 h 7707990"/>
                <a:gd name="connsiteX181" fmla="*/ 6513293 w 6664687"/>
                <a:gd name="connsiteY181" fmla="*/ 5747945 h 7707990"/>
                <a:gd name="connsiteX182" fmla="*/ 6546365 w 6664687"/>
                <a:gd name="connsiteY182" fmla="*/ 5810289 h 7707990"/>
                <a:gd name="connsiteX183" fmla="*/ 6587819 w 6664687"/>
                <a:gd name="connsiteY183" fmla="*/ 5910052 h 7707990"/>
                <a:gd name="connsiteX184" fmla="*/ 6570101 w 6664687"/>
                <a:gd name="connsiteY184" fmla="*/ 6193638 h 7707990"/>
                <a:gd name="connsiteX185" fmla="*/ 6150033 w 6664687"/>
                <a:gd name="connsiteY185" fmla="*/ 6377001 h 7707990"/>
                <a:gd name="connsiteX186" fmla="*/ 5870118 w 6664687"/>
                <a:gd name="connsiteY186" fmla="*/ 6649189 h 7707990"/>
                <a:gd name="connsiteX187" fmla="*/ 5782178 w 6664687"/>
                <a:gd name="connsiteY187" fmla="*/ 6659977 h 7707990"/>
                <a:gd name="connsiteX188" fmla="*/ 6002034 w 6664687"/>
                <a:gd name="connsiteY188" fmla="*/ 6837378 h 7707990"/>
                <a:gd name="connsiteX189" fmla="*/ 5880527 w 6664687"/>
                <a:gd name="connsiteY189" fmla="*/ 7030070 h 7707990"/>
                <a:gd name="connsiteX190" fmla="*/ 5746129 w 6664687"/>
                <a:gd name="connsiteY190" fmla="*/ 7157176 h 7707990"/>
                <a:gd name="connsiteX191" fmla="*/ 5491232 w 6664687"/>
                <a:gd name="connsiteY191" fmla="*/ 7283073 h 7707990"/>
                <a:gd name="connsiteX192" fmla="*/ 5238023 w 6664687"/>
                <a:gd name="connsiteY192" fmla="*/ 7276198 h 7707990"/>
                <a:gd name="connsiteX193" fmla="*/ 5235344 w 6664687"/>
                <a:gd name="connsiteY193" fmla="*/ 7275985 h 7707990"/>
                <a:gd name="connsiteX194" fmla="*/ 5234798 w 6664687"/>
                <a:gd name="connsiteY194" fmla="*/ 7322952 h 7707990"/>
                <a:gd name="connsiteX195" fmla="*/ 4854476 w 6664687"/>
                <a:gd name="connsiteY195" fmla="*/ 7365417 h 7707990"/>
                <a:gd name="connsiteX196" fmla="*/ 4980940 w 6664687"/>
                <a:gd name="connsiteY196" fmla="*/ 7365417 h 7707990"/>
                <a:gd name="connsiteX197" fmla="*/ 4559095 w 6664687"/>
                <a:gd name="connsiteY197" fmla="*/ 7450347 h 7707990"/>
                <a:gd name="connsiteX198" fmla="*/ 3207689 w 6664687"/>
                <a:gd name="connsiteY198" fmla="*/ 7536228 h 7707990"/>
                <a:gd name="connsiteX199" fmla="*/ 1643949 w 6664687"/>
                <a:gd name="connsiteY199" fmla="*/ 7707990 h 7707990"/>
                <a:gd name="connsiteX200" fmla="*/ 1643949 w 6664687"/>
                <a:gd name="connsiteY200" fmla="*/ 7451298 h 7707990"/>
                <a:gd name="connsiteX201" fmla="*/ 1588190 w 6664687"/>
                <a:gd name="connsiteY201" fmla="*/ 7401220 h 7707990"/>
                <a:gd name="connsiteX202" fmla="*/ 1558441 w 6664687"/>
                <a:gd name="connsiteY202" fmla="*/ 7363146 h 7707990"/>
                <a:gd name="connsiteX203" fmla="*/ 1331473 w 6664687"/>
                <a:gd name="connsiteY203" fmla="*/ 7373947 h 7707990"/>
                <a:gd name="connsiteX204" fmla="*/ 944742 w 6664687"/>
                <a:gd name="connsiteY204" fmla="*/ 7376631 h 7707990"/>
                <a:gd name="connsiteX205" fmla="*/ 944742 w 6664687"/>
                <a:gd name="connsiteY205" fmla="*/ 7119939 h 7707990"/>
                <a:gd name="connsiteX206" fmla="*/ 775814 w 6664687"/>
                <a:gd name="connsiteY206" fmla="*/ 6649021 h 7707990"/>
                <a:gd name="connsiteX207" fmla="*/ 860744 w 6664687"/>
                <a:gd name="connsiteY207" fmla="*/ 6563140 h 7707990"/>
                <a:gd name="connsiteX208" fmla="*/ 1110242 w 6664687"/>
                <a:gd name="connsiteY208" fmla="*/ 6491079 h 7707990"/>
                <a:gd name="connsiteX209" fmla="*/ 1104920 w 6664687"/>
                <a:gd name="connsiteY209" fmla="*/ 6466666 h 7707990"/>
                <a:gd name="connsiteX210" fmla="*/ 1096327 w 6664687"/>
                <a:gd name="connsiteY210" fmla="*/ 6459243 h 7707990"/>
                <a:gd name="connsiteX211" fmla="*/ 1091115 w 6664687"/>
                <a:gd name="connsiteY211" fmla="*/ 6449698 h 7707990"/>
                <a:gd name="connsiteX212" fmla="*/ 1072137 w 6664687"/>
                <a:gd name="connsiteY212" fmla="*/ 6434794 h 7707990"/>
                <a:gd name="connsiteX213" fmla="*/ 819220 w 6664687"/>
                <a:gd name="connsiteY213" fmla="*/ 6306448 h 7707990"/>
                <a:gd name="connsiteX214" fmla="*/ 813532 w 6664687"/>
                <a:gd name="connsiteY214" fmla="*/ 6280248 h 7707990"/>
                <a:gd name="connsiteX215" fmla="*/ 771335 w 6664687"/>
                <a:gd name="connsiteY215" fmla="*/ 6284116 h 7707990"/>
                <a:gd name="connsiteX216" fmla="*/ 439613 w 6664687"/>
                <a:gd name="connsiteY216" fmla="*/ 6350746 h 7707990"/>
                <a:gd name="connsiteX217" fmla="*/ 574868 w 6664687"/>
                <a:gd name="connsiteY217" fmla="*/ 6303300 h 7707990"/>
                <a:gd name="connsiteX218" fmla="*/ 550925 w 6664687"/>
                <a:gd name="connsiteY218" fmla="*/ 6210394 h 7707990"/>
                <a:gd name="connsiteX219" fmla="*/ 785243 w 6664687"/>
                <a:gd name="connsiteY219" fmla="*/ 6167083 h 7707990"/>
                <a:gd name="connsiteX220" fmla="*/ 812965 w 6664687"/>
                <a:gd name="connsiteY220" fmla="*/ 6164304 h 7707990"/>
                <a:gd name="connsiteX221" fmla="*/ 818875 w 6664687"/>
                <a:gd name="connsiteY221" fmla="*/ 6116628 h 7707990"/>
                <a:gd name="connsiteX222" fmla="*/ 775593 w 6664687"/>
                <a:gd name="connsiteY222" fmla="*/ 6123100 h 7707990"/>
                <a:gd name="connsiteX223" fmla="*/ 516923 w 6664687"/>
                <a:gd name="connsiteY223" fmla="*/ 6167274 h 7707990"/>
                <a:gd name="connsiteX224" fmla="*/ 409038 w 6664687"/>
                <a:gd name="connsiteY224" fmla="*/ 6065050 h 7707990"/>
                <a:gd name="connsiteX225" fmla="*/ 701593 w 6664687"/>
                <a:gd name="connsiteY225" fmla="*/ 5983717 h 7707990"/>
                <a:gd name="connsiteX226" fmla="*/ 780765 w 6664687"/>
                <a:gd name="connsiteY226" fmla="*/ 5972350 h 7707990"/>
                <a:gd name="connsiteX227" fmla="*/ 786870 w 6664687"/>
                <a:gd name="connsiteY227" fmla="*/ 5926798 h 7707990"/>
                <a:gd name="connsiteX228" fmla="*/ 776579 w 6664687"/>
                <a:gd name="connsiteY228" fmla="*/ 5928359 h 7707990"/>
                <a:gd name="connsiteX229" fmla="*/ 786885 w 6664687"/>
                <a:gd name="connsiteY229" fmla="*/ 5926685 h 7707990"/>
                <a:gd name="connsiteX230" fmla="*/ 787718 w 6664687"/>
                <a:gd name="connsiteY230" fmla="*/ 5920469 h 7707990"/>
                <a:gd name="connsiteX231" fmla="*/ 780883 w 6664687"/>
                <a:gd name="connsiteY231" fmla="*/ 5920468 h 7707990"/>
                <a:gd name="connsiteX232" fmla="*/ 650302 w 6664687"/>
                <a:gd name="connsiteY232" fmla="*/ 5920469 h 7707990"/>
                <a:gd name="connsiteX233" fmla="*/ 662244 w 6664687"/>
                <a:gd name="connsiteY233" fmla="*/ 5691013 h 7707990"/>
                <a:gd name="connsiteX234" fmla="*/ 661755 w 6664687"/>
                <a:gd name="connsiteY234" fmla="*/ 5684248 h 7707990"/>
                <a:gd name="connsiteX235" fmla="*/ 647123 w 6664687"/>
                <a:gd name="connsiteY235" fmla="*/ 5680489 h 7707990"/>
                <a:gd name="connsiteX236" fmla="*/ 520737 w 6664687"/>
                <a:gd name="connsiteY236" fmla="*/ 5621981 h 7707990"/>
                <a:gd name="connsiteX237" fmla="*/ 463810 w 6664687"/>
                <a:gd name="connsiteY237" fmla="*/ 5615164 h 7707990"/>
                <a:gd name="connsiteX238" fmla="*/ 455407 w 6664687"/>
                <a:gd name="connsiteY238" fmla="*/ 5610222 h 7707990"/>
                <a:gd name="connsiteX239" fmla="*/ 434068 w 6664687"/>
                <a:gd name="connsiteY239" fmla="*/ 5609392 h 7707990"/>
                <a:gd name="connsiteX240" fmla="*/ 185992 w 6664687"/>
                <a:gd name="connsiteY240" fmla="*/ 5620360 h 7707990"/>
                <a:gd name="connsiteX241" fmla="*/ 228457 w 6664687"/>
                <a:gd name="connsiteY241" fmla="*/ 5406144 h 7707990"/>
                <a:gd name="connsiteX242" fmla="*/ 423036 w 6664687"/>
                <a:gd name="connsiteY242" fmla="*/ 5393750 h 7707990"/>
                <a:gd name="connsiteX243" fmla="*/ 422038 w 6664687"/>
                <a:gd name="connsiteY243" fmla="*/ 5381926 h 7707990"/>
                <a:gd name="connsiteX244" fmla="*/ 406693 w 6664687"/>
                <a:gd name="connsiteY244" fmla="*/ 5357680 h 7707990"/>
                <a:gd name="connsiteX245" fmla="*/ 300540 w 6664687"/>
                <a:gd name="connsiteY245" fmla="*/ 5224172 h 7707990"/>
                <a:gd name="connsiteX246" fmla="*/ 291815 w 6664687"/>
                <a:gd name="connsiteY246" fmla="*/ 5207724 h 7707990"/>
                <a:gd name="connsiteX247" fmla="*/ 216871 w 6664687"/>
                <a:gd name="connsiteY247" fmla="*/ 5209997 h 7707990"/>
                <a:gd name="connsiteX248" fmla="*/ 283640 w 6664687"/>
                <a:gd name="connsiteY248" fmla="*/ 5192310 h 7707990"/>
                <a:gd name="connsiteX249" fmla="*/ 250569 w 6664687"/>
                <a:gd name="connsiteY249" fmla="*/ 5129967 h 7707990"/>
                <a:gd name="connsiteX250" fmla="*/ 209113 w 6664687"/>
                <a:gd name="connsiteY250" fmla="*/ 5030205 h 7707990"/>
                <a:gd name="connsiteX251" fmla="*/ 226832 w 6664687"/>
                <a:gd name="connsiteY251" fmla="*/ 4746617 h 7707990"/>
                <a:gd name="connsiteX252" fmla="*/ 564802 w 6664687"/>
                <a:gd name="connsiteY252" fmla="*/ 4603828 h 7707990"/>
                <a:gd name="connsiteX253" fmla="*/ 566294 w 6664687"/>
                <a:gd name="connsiteY253" fmla="*/ 4603155 h 7707990"/>
                <a:gd name="connsiteX254" fmla="*/ 562587 w 6664687"/>
                <a:gd name="connsiteY254" fmla="*/ 4603155 h 7707990"/>
                <a:gd name="connsiteX255" fmla="*/ 478128 w 6664687"/>
                <a:gd name="connsiteY255" fmla="*/ 4603155 h 7707990"/>
                <a:gd name="connsiteX256" fmla="*/ 490070 w 6664687"/>
                <a:gd name="connsiteY256" fmla="*/ 4373700 h 7707990"/>
                <a:gd name="connsiteX257" fmla="*/ 489581 w 6664687"/>
                <a:gd name="connsiteY257" fmla="*/ 4366935 h 7707990"/>
                <a:gd name="connsiteX258" fmla="*/ 474949 w 6664687"/>
                <a:gd name="connsiteY258" fmla="*/ 4363175 h 7707990"/>
                <a:gd name="connsiteX259" fmla="*/ 348563 w 6664687"/>
                <a:gd name="connsiteY259" fmla="*/ 4304668 h 7707990"/>
                <a:gd name="connsiteX260" fmla="*/ 291636 w 6664687"/>
                <a:gd name="connsiteY260" fmla="*/ 4297850 h 7707990"/>
                <a:gd name="connsiteX261" fmla="*/ 283233 w 6664687"/>
                <a:gd name="connsiteY261" fmla="*/ 4292908 h 7707990"/>
                <a:gd name="connsiteX262" fmla="*/ 261894 w 6664687"/>
                <a:gd name="connsiteY262" fmla="*/ 4292079 h 7707990"/>
                <a:gd name="connsiteX263" fmla="*/ 13818 w 6664687"/>
                <a:gd name="connsiteY263" fmla="*/ 4303047 h 7707990"/>
                <a:gd name="connsiteX264" fmla="*/ 3198 w 6664687"/>
                <a:gd name="connsiteY264" fmla="*/ 4179662 h 77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6664687" h="7707990">
                  <a:moveTo>
                    <a:pt x="3198" y="4179662"/>
                  </a:moveTo>
                  <a:cubicBezTo>
                    <a:pt x="3197" y="4142150"/>
                    <a:pt x="13813" y="4110063"/>
                    <a:pt x="56283" y="4088831"/>
                  </a:cubicBezTo>
                  <a:lnTo>
                    <a:pt x="250862" y="4076437"/>
                  </a:lnTo>
                  <a:lnTo>
                    <a:pt x="249864" y="4064613"/>
                  </a:lnTo>
                  <a:cubicBezTo>
                    <a:pt x="247135" y="4056578"/>
                    <a:pt x="242186" y="4048508"/>
                    <a:pt x="234519" y="4040367"/>
                  </a:cubicBezTo>
                  <a:cubicBezTo>
                    <a:pt x="200976" y="4014436"/>
                    <a:pt x="163444" y="3965686"/>
                    <a:pt x="128366" y="3906859"/>
                  </a:cubicBezTo>
                  <a:lnTo>
                    <a:pt x="119641" y="3890412"/>
                  </a:lnTo>
                  <a:lnTo>
                    <a:pt x="44697" y="3892684"/>
                  </a:lnTo>
                  <a:lnTo>
                    <a:pt x="111466" y="3874997"/>
                  </a:lnTo>
                  <a:lnTo>
                    <a:pt x="78395" y="3812654"/>
                  </a:lnTo>
                  <a:cubicBezTo>
                    <a:pt x="62889" y="3779795"/>
                    <a:pt x="48802" y="3746010"/>
                    <a:pt x="36939" y="3712892"/>
                  </a:cubicBezTo>
                  <a:cubicBezTo>
                    <a:pt x="-10624" y="3579512"/>
                    <a:pt x="-19757" y="3453646"/>
                    <a:pt x="54658" y="3429304"/>
                  </a:cubicBezTo>
                  <a:cubicBezTo>
                    <a:pt x="116076" y="3388146"/>
                    <a:pt x="415233" y="3287923"/>
                    <a:pt x="474726" y="3245942"/>
                  </a:cubicBezTo>
                  <a:cubicBezTo>
                    <a:pt x="489356" y="3249182"/>
                    <a:pt x="526671" y="3225848"/>
                    <a:pt x="569738" y="3190118"/>
                  </a:cubicBezTo>
                  <a:lnTo>
                    <a:pt x="574439" y="3185950"/>
                  </a:lnTo>
                  <a:lnTo>
                    <a:pt x="565419" y="3186481"/>
                  </a:lnTo>
                  <a:cubicBezTo>
                    <a:pt x="519894" y="3179772"/>
                    <a:pt x="488080" y="3165644"/>
                    <a:pt x="468719" y="3149045"/>
                  </a:cubicBezTo>
                  <a:lnTo>
                    <a:pt x="455702" y="3134338"/>
                  </a:lnTo>
                  <a:lnTo>
                    <a:pt x="445297" y="3136567"/>
                  </a:lnTo>
                  <a:cubicBezTo>
                    <a:pt x="388172" y="3149454"/>
                    <a:pt x="332459" y="3162647"/>
                    <a:pt x="283669" y="3170801"/>
                  </a:cubicBezTo>
                  <a:cubicBezTo>
                    <a:pt x="331908" y="3138011"/>
                    <a:pt x="375471" y="3131140"/>
                    <a:pt x="418924" y="3123355"/>
                  </a:cubicBezTo>
                  <a:cubicBezTo>
                    <a:pt x="467162" y="3090564"/>
                    <a:pt x="346262" y="3063026"/>
                    <a:pt x="394981" y="3030449"/>
                  </a:cubicBezTo>
                  <a:cubicBezTo>
                    <a:pt x="464193" y="3000854"/>
                    <a:pt x="552822" y="2993683"/>
                    <a:pt x="629299" y="2987138"/>
                  </a:cubicBezTo>
                  <a:lnTo>
                    <a:pt x="657022" y="2984359"/>
                  </a:lnTo>
                  <a:lnTo>
                    <a:pt x="662931" y="2936683"/>
                  </a:lnTo>
                  <a:lnTo>
                    <a:pt x="619649" y="2943155"/>
                  </a:lnTo>
                  <a:cubicBezTo>
                    <a:pt x="533575" y="2956959"/>
                    <a:pt x="459278" y="2971326"/>
                    <a:pt x="360979" y="2987329"/>
                  </a:cubicBezTo>
                  <a:cubicBezTo>
                    <a:pt x="234332" y="2984373"/>
                    <a:pt x="204114" y="2919320"/>
                    <a:pt x="253095" y="2885105"/>
                  </a:cubicBezTo>
                  <a:cubicBezTo>
                    <a:pt x="345936" y="2844579"/>
                    <a:pt x="446479" y="2820598"/>
                    <a:pt x="545649" y="2803773"/>
                  </a:cubicBezTo>
                  <a:lnTo>
                    <a:pt x="633455" y="2791166"/>
                  </a:lnTo>
                  <a:lnTo>
                    <a:pt x="622724" y="2785565"/>
                  </a:lnTo>
                  <a:cubicBezTo>
                    <a:pt x="620587" y="2778235"/>
                    <a:pt x="619968" y="2770389"/>
                    <a:pt x="620636" y="2762187"/>
                  </a:cubicBezTo>
                  <a:lnTo>
                    <a:pt x="623781" y="2747937"/>
                  </a:lnTo>
                  <a:lnTo>
                    <a:pt x="620636" y="2748414"/>
                  </a:lnTo>
                  <a:lnTo>
                    <a:pt x="623789" y="2747902"/>
                  </a:lnTo>
                  <a:lnTo>
                    <a:pt x="625417" y="2740524"/>
                  </a:lnTo>
                  <a:lnTo>
                    <a:pt x="624940" y="2740524"/>
                  </a:lnTo>
                  <a:cubicBezTo>
                    <a:pt x="581413" y="2740524"/>
                    <a:pt x="526207" y="2740524"/>
                    <a:pt x="494359" y="2740524"/>
                  </a:cubicBezTo>
                  <a:cubicBezTo>
                    <a:pt x="462503" y="2676113"/>
                    <a:pt x="502317" y="2563400"/>
                    <a:pt x="506300" y="2511069"/>
                  </a:cubicBezTo>
                  <a:lnTo>
                    <a:pt x="505811" y="2504304"/>
                  </a:lnTo>
                  <a:lnTo>
                    <a:pt x="491179" y="2500544"/>
                  </a:lnTo>
                  <a:cubicBezTo>
                    <a:pt x="416550" y="2478714"/>
                    <a:pt x="359116" y="2455760"/>
                    <a:pt x="364793" y="2442037"/>
                  </a:cubicBezTo>
                  <a:cubicBezTo>
                    <a:pt x="341537" y="2444633"/>
                    <a:pt x="323415" y="2441391"/>
                    <a:pt x="307867" y="2435219"/>
                  </a:cubicBezTo>
                  <a:lnTo>
                    <a:pt x="299463" y="2430277"/>
                  </a:lnTo>
                  <a:lnTo>
                    <a:pt x="278124" y="2429448"/>
                  </a:lnTo>
                  <a:cubicBezTo>
                    <a:pt x="198969" y="2429564"/>
                    <a:pt x="114507" y="2440416"/>
                    <a:pt x="30048" y="2440416"/>
                  </a:cubicBezTo>
                  <a:cubicBezTo>
                    <a:pt x="30048" y="2397481"/>
                    <a:pt x="19430" y="2354543"/>
                    <a:pt x="19429" y="2317030"/>
                  </a:cubicBezTo>
                  <a:cubicBezTo>
                    <a:pt x="19427" y="2279518"/>
                    <a:pt x="30043" y="2247431"/>
                    <a:pt x="72513" y="2226199"/>
                  </a:cubicBezTo>
                  <a:lnTo>
                    <a:pt x="267093" y="2213805"/>
                  </a:lnTo>
                  <a:lnTo>
                    <a:pt x="266094" y="2201981"/>
                  </a:lnTo>
                  <a:cubicBezTo>
                    <a:pt x="263366" y="2193946"/>
                    <a:pt x="258416" y="2185876"/>
                    <a:pt x="250750" y="2177735"/>
                  </a:cubicBezTo>
                  <a:cubicBezTo>
                    <a:pt x="217206" y="2151805"/>
                    <a:pt x="179675" y="2103054"/>
                    <a:pt x="144597" y="2044227"/>
                  </a:cubicBezTo>
                  <a:lnTo>
                    <a:pt x="135872" y="2027780"/>
                  </a:lnTo>
                  <a:lnTo>
                    <a:pt x="60927" y="2030052"/>
                  </a:lnTo>
                  <a:lnTo>
                    <a:pt x="127697" y="2012366"/>
                  </a:lnTo>
                  <a:lnTo>
                    <a:pt x="94626" y="1950022"/>
                  </a:lnTo>
                  <a:cubicBezTo>
                    <a:pt x="79120" y="1917163"/>
                    <a:pt x="65032" y="1883378"/>
                    <a:pt x="53170" y="1850260"/>
                  </a:cubicBezTo>
                  <a:cubicBezTo>
                    <a:pt x="5606" y="1716880"/>
                    <a:pt x="-3526" y="1591014"/>
                    <a:pt x="70888" y="1566672"/>
                  </a:cubicBezTo>
                  <a:cubicBezTo>
                    <a:pt x="132306" y="1525514"/>
                    <a:pt x="431463" y="1425291"/>
                    <a:pt x="490957" y="1383310"/>
                  </a:cubicBezTo>
                  <a:cubicBezTo>
                    <a:pt x="505587" y="1386550"/>
                    <a:pt x="542901" y="1363216"/>
                    <a:pt x="585969" y="1327486"/>
                  </a:cubicBezTo>
                  <a:lnTo>
                    <a:pt x="590670" y="1323318"/>
                  </a:lnTo>
                  <a:lnTo>
                    <a:pt x="581649" y="1323849"/>
                  </a:lnTo>
                  <a:cubicBezTo>
                    <a:pt x="460249" y="1305959"/>
                    <a:pt x="436349" y="1235308"/>
                    <a:pt x="486086" y="1205751"/>
                  </a:cubicBezTo>
                  <a:cubicBezTo>
                    <a:pt x="532265" y="1190287"/>
                    <a:pt x="579966" y="1179317"/>
                    <a:pt x="628195" y="1171495"/>
                  </a:cubicBezTo>
                  <a:lnTo>
                    <a:pt x="743438" y="1159307"/>
                  </a:lnTo>
                  <a:lnTo>
                    <a:pt x="748793" y="1152029"/>
                  </a:lnTo>
                  <a:cubicBezTo>
                    <a:pt x="758231" y="1137497"/>
                    <a:pt x="765800" y="1123686"/>
                    <a:pt x="770871" y="1111121"/>
                  </a:cubicBezTo>
                  <a:cubicBezTo>
                    <a:pt x="800334" y="1116376"/>
                    <a:pt x="829313" y="1121917"/>
                    <a:pt x="846278" y="1113683"/>
                  </a:cubicBezTo>
                  <a:lnTo>
                    <a:pt x="851868" y="1107731"/>
                  </a:lnTo>
                  <a:lnTo>
                    <a:pt x="849838" y="1107811"/>
                  </a:lnTo>
                  <a:lnTo>
                    <a:pt x="851891" y="1107705"/>
                  </a:lnTo>
                  <a:lnTo>
                    <a:pt x="858813" y="1100334"/>
                  </a:lnTo>
                  <a:cubicBezTo>
                    <a:pt x="899652" y="998193"/>
                    <a:pt x="704925" y="965622"/>
                    <a:pt x="638954" y="922934"/>
                  </a:cubicBezTo>
                  <a:cubicBezTo>
                    <a:pt x="621857" y="864291"/>
                    <a:pt x="701934" y="772622"/>
                    <a:pt x="760463" y="730242"/>
                  </a:cubicBezTo>
                  <a:cubicBezTo>
                    <a:pt x="760463" y="730242"/>
                    <a:pt x="817420" y="667154"/>
                    <a:pt x="894859" y="603136"/>
                  </a:cubicBezTo>
                  <a:cubicBezTo>
                    <a:pt x="972298" y="539108"/>
                    <a:pt x="1069106" y="476292"/>
                    <a:pt x="1149756" y="477238"/>
                  </a:cubicBezTo>
                  <a:cubicBezTo>
                    <a:pt x="1230807" y="477706"/>
                    <a:pt x="1316107" y="479750"/>
                    <a:pt x="1402965" y="484114"/>
                  </a:cubicBezTo>
                  <a:lnTo>
                    <a:pt x="1632918" y="502321"/>
                  </a:lnTo>
                  <a:lnTo>
                    <a:pt x="1615383" y="492350"/>
                  </a:lnTo>
                  <a:cubicBezTo>
                    <a:pt x="1589350" y="470479"/>
                    <a:pt x="1575127" y="445315"/>
                    <a:pt x="1557184" y="432735"/>
                  </a:cubicBezTo>
                  <a:cubicBezTo>
                    <a:pt x="1507257" y="381336"/>
                    <a:pt x="1401013" y="371550"/>
                    <a:pt x="1275047" y="373506"/>
                  </a:cubicBezTo>
                  <a:cubicBezTo>
                    <a:pt x="1149460" y="373804"/>
                    <a:pt x="1003768" y="387492"/>
                    <a:pt x="873685" y="384163"/>
                  </a:cubicBezTo>
                  <a:cubicBezTo>
                    <a:pt x="829167" y="387691"/>
                    <a:pt x="842701" y="336553"/>
                    <a:pt x="849269" y="311326"/>
                  </a:cubicBezTo>
                  <a:cubicBezTo>
                    <a:pt x="664927" y="346137"/>
                    <a:pt x="542504" y="311671"/>
                    <a:pt x="368844" y="301152"/>
                  </a:cubicBezTo>
                  <a:cubicBezTo>
                    <a:pt x="738317" y="229181"/>
                    <a:pt x="1094521" y="216017"/>
                    <a:pt x="1445863" y="214066"/>
                  </a:cubicBezTo>
                  <a:cubicBezTo>
                    <a:pt x="1797239" y="213072"/>
                    <a:pt x="2147335" y="213200"/>
                    <a:pt x="2513860" y="169541"/>
                  </a:cubicBezTo>
                  <a:cubicBezTo>
                    <a:pt x="2600226" y="174045"/>
                    <a:pt x="2582631" y="95875"/>
                    <a:pt x="2669410" y="99699"/>
                  </a:cubicBezTo>
                  <a:lnTo>
                    <a:pt x="2798840" y="109213"/>
                  </a:lnTo>
                  <a:cubicBezTo>
                    <a:pt x="2772890" y="55191"/>
                    <a:pt x="2833378" y="7615"/>
                    <a:pt x="2876816" y="10960"/>
                  </a:cubicBezTo>
                  <a:cubicBezTo>
                    <a:pt x="3283875" y="-12285"/>
                    <a:pt x="3732455" y="-11704"/>
                    <a:pt x="4026836" y="147883"/>
                  </a:cubicBezTo>
                  <a:cubicBezTo>
                    <a:pt x="4143468" y="192059"/>
                    <a:pt x="4255963" y="243173"/>
                    <a:pt x="4422036" y="274541"/>
                  </a:cubicBezTo>
                  <a:cubicBezTo>
                    <a:pt x="4432964" y="249103"/>
                    <a:pt x="4432964" y="249103"/>
                    <a:pt x="4443037" y="224085"/>
                  </a:cubicBezTo>
                  <a:cubicBezTo>
                    <a:pt x="4422448" y="273849"/>
                    <a:pt x="4526301" y="239905"/>
                    <a:pt x="4556394" y="274776"/>
                  </a:cubicBezTo>
                  <a:cubicBezTo>
                    <a:pt x="4545913" y="300479"/>
                    <a:pt x="4545913" y="300479"/>
                    <a:pt x="4535389" y="325229"/>
                  </a:cubicBezTo>
                  <a:cubicBezTo>
                    <a:pt x="4524874" y="349972"/>
                    <a:pt x="4565899" y="359401"/>
                    <a:pt x="4606479" y="368563"/>
                  </a:cubicBezTo>
                  <a:cubicBezTo>
                    <a:pt x="4595552" y="393998"/>
                    <a:pt x="4595552" y="393998"/>
                    <a:pt x="4585032" y="418751"/>
                  </a:cubicBezTo>
                  <a:cubicBezTo>
                    <a:pt x="4676712" y="412324"/>
                    <a:pt x="4737665" y="478755"/>
                    <a:pt x="4839476" y="449236"/>
                  </a:cubicBezTo>
                  <a:cubicBezTo>
                    <a:pt x="4828511" y="473723"/>
                    <a:pt x="4828511" y="473723"/>
                    <a:pt x="4817584" y="499160"/>
                  </a:cubicBezTo>
                  <a:cubicBezTo>
                    <a:pt x="4843148" y="491847"/>
                    <a:pt x="4870546" y="505839"/>
                    <a:pt x="4899368" y="516684"/>
                  </a:cubicBezTo>
                  <a:lnTo>
                    <a:pt x="4940832" y="526852"/>
                  </a:lnTo>
                  <a:lnTo>
                    <a:pt x="4955116" y="526365"/>
                  </a:lnTo>
                  <a:lnTo>
                    <a:pt x="4956168" y="526394"/>
                  </a:lnTo>
                  <a:lnTo>
                    <a:pt x="4966446" y="525460"/>
                  </a:lnTo>
                  <a:cubicBezTo>
                    <a:pt x="4974127" y="523553"/>
                    <a:pt x="4981878" y="520303"/>
                    <a:pt x="4989693" y="515328"/>
                  </a:cubicBezTo>
                  <a:lnTo>
                    <a:pt x="4984598" y="527169"/>
                  </a:lnTo>
                  <a:lnTo>
                    <a:pt x="4997496" y="527521"/>
                  </a:lnTo>
                  <a:lnTo>
                    <a:pt x="5005005" y="523857"/>
                  </a:lnTo>
                  <a:cubicBezTo>
                    <a:pt x="5011880" y="522567"/>
                    <a:pt x="5020152" y="522918"/>
                    <a:pt x="5030306" y="525448"/>
                  </a:cubicBezTo>
                  <a:lnTo>
                    <a:pt x="5047204" y="528876"/>
                  </a:lnTo>
                  <a:lnTo>
                    <a:pt x="5154404" y="531797"/>
                  </a:lnTo>
                  <a:cubicBezTo>
                    <a:pt x="5485979" y="549840"/>
                    <a:pt x="5813857" y="609837"/>
                    <a:pt x="6125418" y="666848"/>
                  </a:cubicBezTo>
                  <a:cubicBezTo>
                    <a:pt x="6109960" y="751326"/>
                    <a:pt x="6045087" y="869933"/>
                    <a:pt x="6079215" y="919348"/>
                  </a:cubicBezTo>
                  <a:cubicBezTo>
                    <a:pt x="6222282" y="1076004"/>
                    <a:pt x="6191365" y="1244960"/>
                    <a:pt x="6160620" y="1412981"/>
                  </a:cubicBezTo>
                  <a:cubicBezTo>
                    <a:pt x="6145162" y="1497460"/>
                    <a:pt x="6036231" y="1390221"/>
                    <a:pt x="6061619" y="1482172"/>
                  </a:cubicBezTo>
                  <a:cubicBezTo>
                    <a:pt x="5983870" y="1467945"/>
                    <a:pt x="5870502" y="1464064"/>
                    <a:pt x="5823006" y="1489335"/>
                  </a:cubicBezTo>
                  <a:lnTo>
                    <a:pt x="5807304" y="1504268"/>
                  </a:lnTo>
                  <a:lnTo>
                    <a:pt x="5808091" y="1538949"/>
                  </a:lnTo>
                  <a:lnTo>
                    <a:pt x="5807914" y="1539947"/>
                  </a:lnTo>
                  <a:lnTo>
                    <a:pt x="5830577" y="1570372"/>
                  </a:lnTo>
                  <a:cubicBezTo>
                    <a:pt x="5856890" y="1662494"/>
                    <a:pt x="6038517" y="1608422"/>
                    <a:pt x="6056261" y="1742146"/>
                  </a:cubicBezTo>
                  <a:lnTo>
                    <a:pt x="6057140" y="1768942"/>
                  </a:lnTo>
                  <a:lnTo>
                    <a:pt x="6099345" y="1772732"/>
                  </a:lnTo>
                  <a:cubicBezTo>
                    <a:pt x="6208930" y="1778698"/>
                    <a:pt x="6338720" y="1765376"/>
                    <a:pt x="6437642" y="1766899"/>
                  </a:cubicBezTo>
                  <a:cubicBezTo>
                    <a:pt x="6384289" y="1790471"/>
                    <a:pt x="6340200" y="1789388"/>
                    <a:pt x="6296056" y="1789225"/>
                  </a:cubicBezTo>
                  <a:cubicBezTo>
                    <a:pt x="6242703" y="1812798"/>
                    <a:pt x="6356673" y="1861647"/>
                    <a:pt x="6302885" y="1884923"/>
                  </a:cubicBezTo>
                  <a:cubicBezTo>
                    <a:pt x="6229476" y="1901577"/>
                    <a:pt x="6141004" y="1892677"/>
                    <a:pt x="6064598" y="1885350"/>
                  </a:cubicBezTo>
                  <a:lnTo>
                    <a:pt x="6036828" y="1883094"/>
                  </a:lnTo>
                  <a:lnTo>
                    <a:pt x="6022434" y="1928927"/>
                  </a:lnTo>
                  <a:lnTo>
                    <a:pt x="6066174" y="1930352"/>
                  </a:lnTo>
                  <a:cubicBezTo>
                    <a:pt x="6153326" y="1932266"/>
                    <a:pt x="6228996" y="1931507"/>
                    <a:pt x="6328570" y="1933459"/>
                  </a:cubicBezTo>
                  <a:cubicBezTo>
                    <a:pt x="6452617" y="1959163"/>
                    <a:pt x="6470632" y="2028592"/>
                    <a:pt x="6416293" y="2053432"/>
                  </a:cubicBezTo>
                  <a:cubicBezTo>
                    <a:pt x="6317673" y="2076585"/>
                    <a:pt x="6214455" y="2082077"/>
                    <a:pt x="6113877" y="2080777"/>
                  </a:cubicBezTo>
                  <a:lnTo>
                    <a:pt x="5985335" y="2075841"/>
                  </a:lnTo>
                  <a:lnTo>
                    <a:pt x="5986742" y="2120410"/>
                  </a:lnTo>
                  <a:lnTo>
                    <a:pt x="6030151" y="2121734"/>
                  </a:lnTo>
                  <a:lnTo>
                    <a:pt x="5986756" y="2120868"/>
                  </a:lnTo>
                  <a:lnTo>
                    <a:pt x="5986786" y="2121821"/>
                  </a:lnTo>
                  <a:cubicBezTo>
                    <a:pt x="6028558" y="2129464"/>
                    <a:pt x="6111174" y="2144582"/>
                    <a:pt x="6152946" y="2152225"/>
                  </a:cubicBezTo>
                  <a:cubicBezTo>
                    <a:pt x="6172687" y="2221318"/>
                    <a:pt x="6113236" y="2325024"/>
                    <a:pt x="6099897" y="2375783"/>
                  </a:cubicBezTo>
                  <a:lnTo>
                    <a:pt x="6099161" y="2382526"/>
                  </a:lnTo>
                  <a:lnTo>
                    <a:pt x="6112877" y="2388858"/>
                  </a:lnTo>
                  <a:cubicBezTo>
                    <a:pt x="6182359" y="2423764"/>
                    <a:pt x="6234722" y="2456681"/>
                    <a:pt x="6226668" y="2469158"/>
                  </a:cubicBezTo>
                  <a:cubicBezTo>
                    <a:pt x="6250012" y="2470791"/>
                    <a:pt x="6267255" y="2477242"/>
                    <a:pt x="6281438" y="2486112"/>
                  </a:cubicBezTo>
                  <a:lnTo>
                    <a:pt x="6288814" y="2492485"/>
                  </a:lnTo>
                  <a:lnTo>
                    <a:pt x="6309655" y="2497142"/>
                  </a:lnTo>
                  <a:cubicBezTo>
                    <a:pt x="6387538" y="2511275"/>
                    <a:pt x="6472574" y="2515803"/>
                    <a:pt x="6555654" y="2531006"/>
                  </a:cubicBezTo>
                  <a:cubicBezTo>
                    <a:pt x="6540197" y="2615474"/>
                    <a:pt x="6566520" y="2707598"/>
                    <a:pt x="6475324" y="2734080"/>
                  </a:cubicBezTo>
                  <a:lnTo>
                    <a:pt x="6281692" y="2711249"/>
                  </a:lnTo>
                  <a:lnTo>
                    <a:pt x="6280546" y="2723059"/>
                  </a:lnTo>
                  <a:cubicBezTo>
                    <a:pt x="6281783" y="2731454"/>
                    <a:pt x="6285199" y="2740283"/>
                    <a:pt x="6291275" y="2749671"/>
                  </a:cubicBezTo>
                  <a:cubicBezTo>
                    <a:pt x="6319603" y="2781215"/>
                    <a:pt x="6347748" y="2835925"/>
                    <a:pt x="6371664" y="2900106"/>
                  </a:cubicBezTo>
                  <a:lnTo>
                    <a:pt x="6377286" y="2917854"/>
                  </a:lnTo>
                  <a:lnTo>
                    <a:pt x="6451415" y="2929109"/>
                  </a:lnTo>
                  <a:lnTo>
                    <a:pt x="6382553" y="2934488"/>
                  </a:lnTo>
                  <a:lnTo>
                    <a:pt x="6403862" y="3001767"/>
                  </a:lnTo>
                  <a:cubicBezTo>
                    <a:pt x="6413200" y="3036880"/>
                    <a:pt x="6420976" y="3072649"/>
                    <a:pt x="6426684" y="3107361"/>
                  </a:cubicBezTo>
                  <a:cubicBezTo>
                    <a:pt x="6449463" y="3247124"/>
                    <a:pt x="6435791" y="3372578"/>
                    <a:pt x="6358210" y="3383128"/>
                  </a:cubicBezTo>
                  <a:cubicBezTo>
                    <a:pt x="6341254" y="3390485"/>
                    <a:pt x="6309018" y="3398800"/>
                    <a:pt x="6269168" y="3407611"/>
                  </a:cubicBezTo>
                  <a:lnTo>
                    <a:pt x="6233820" y="3415024"/>
                  </a:lnTo>
                  <a:lnTo>
                    <a:pt x="6256360" y="3431779"/>
                  </a:lnTo>
                  <a:cubicBezTo>
                    <a:pt x="6261536" y="3437015"/>
                    <a:pt x="6263646" y="3441446"/>
                    <a:pt x="6262013" y="3444818"/>
                  </a:cubicBezTo>
                  <a:cubicBezTo>
                    <a:pt x="6352176" y="3445007"/>
                    <a:pt x="6356073" y="3531931"/>
                    <a:pt x="6445815" y="3532815"/>
                  </a:cubicBezTo>
                  <a:cubicBezTo>
                    <a:pt x="6409898" y="3607264"/>
                    <a:pt x="6296951" y="3656459"/>
                    <a:pt x="6350734" y="3730839"/>
                  </a:cubicBezTo>
                  <a:cubicBezTo>
                    <a:pt x="6411080" y="3792200"/>
                    <a:pt x="6479568" y="3949600"/>
                    <a:pt x="6514710" y="4091819"/>
                  </a:cubicBezTo>
                  <a:cubicBezTo>
                    <a:pt x="6532299" y="4163404"/>
                    <a:pt x="6540810" y="4231925"/>
                    <a:pt x="6535750" y="4284599"/>
                  </a:cubicBezTo>
                  <a:lnTo>
                    <a:pt x="6534658" y="4290788"/>
                  </a:lnTo>
                  <a:lnTo>
                    <a:pt x="6543341" y="4294441"/>
                  </a:lnTo>
                  <a:cubicBezTo>
                    <a:pt x="6552213" y="4296903"/>
                    <a:pt x="6562089" y="4298358"/>
                    <a:pt x="6573307" y="4298468"/>
                  </a:cubicBezTo>
                  <a:cubicBezTo>
                    <a:pt x="6537391" y="4372917"/>
                    <a:pt x="6424443" y="4422112"/>
                    <a:pt x="6478227" y="4496493"/>
                  </a:cubicBezTo>
                  <a:cubicBezTo>
                    <a:pt x="6538572" y="4557854"/>
                    <a:pt x="6607060" y="4715254"/>
                    <a:pt x="6642202" y="4857473"/>
                  </a:cubicBezTo>
                  <a:cubicBezTo>
                    <a:pt x="6677382" y="5000643"/>
                    <a:pt x="6676243" y="5131558"/>
                    <a:pt x="6602856" y="5147948"/>
                  </a:cubicBezTo>
                  <a:cubicBezTo>
                    <a:pt x="6582438" y="5159518"/>
                    <a:pt x="6536936" y="5174649"/>
                    <a:pt x="6482874" y="5191042"/>
                  </a:cubicBezTo>
                  <a:lnTo>
                    <a:pt x="6474377" y="5193567"/>
                  </a:lnTo>
                  <a:lnTo>
                    <a:pt x="6488089" y="5241555"/>
                  </a:lnTo>
                  <a:cubicBezTo>
                    <a:pt x="6504044" y="5318897"/>
                    <a:pt x="6500581" y="5384123"/>
                    <a:pt x="6466686" y="5414281"/>
                  </a:cubicBezTo>
                  <a:lnTo>
                    <a:pt x="6443000" y="5427762"/>
                  </a:lnTo>
                  <a:lnTo>
                    <a:pt x="6438061" y="5435487"/>
                  </a:lnTo>
                  <a:cubicBezTo>
                    <a:pt x="6396097" y="5487492"/>
                    <a:pt x="6344235" y="5533726"/>
                    <a:pt x="6390240" y="5582577"/>
                  </a:cubicBezTo>
                  <a:cubicBezTo>
                    <a:pt x="6423782" y="5608506"/>
                    <a:pt x="6461315" y="5657258"/>
                    <a:pt x="6496393" y="5716085"/>
                  </a:cubicBezTo>
                  <a:lnTo>
                    <a:pt x="6505118" y="5732531"/>
                  </a:lnTo>
                  <a:lnTo>
                    <a:pt x="6580062" y="5730259"/>
                  </a:lnTo>
                  <a:lnTo>
                    <a:pt x="6513293" y="5747945"/>
                  </a:lnTo>
                  <a:lnTo>
                    <a:pt x="6546365" y="5810289"/>
                  </a:lnTo>
                  <a:cubicBezTo>
                    <a:pt x="6561869" y="5843148"/>
                    <a:pt x="6575957" y="5876933"/>
                    <a:pt x="6587819" y="5910052"/>
                  </a:cubicBezTo>
                  <a:cubicBezTo>
                    <a:pt x="6635383" y="6043431"/>
                    <a:pt x="6644516" y="6169298"/>
                    <a:pt x="6570101" y="6193638"/>
                  </a:cubicBezTo>
                  <a:cubicBezTo>
                    <a:pt x="6508681" y="6234797"/>
                    <a:pt x="6209527" y="6335020"/>
                    <a:pt x="6150033" y="6377001"/>
                  </a:cubicBezTo>
                  <a:cubicBezTo>
                    <a:pt x="6111021" y="6368362"/>
                    <a:pt x="5910697" y="6548677"/>
                    <a:pt x="5870118" y="6649189"/>
                  </a:cubicBezTo>
                  <a:cubicBezTo>
                    <a:pt x="5830836" y="6642184"/>
                    <a:pt x="5792414" y="6634665"/>
                    <a:pt x="5782178" y="6659977"/>
                  </a:cubicBezTo>
                  <a:cubicBezTo>
                    <a:pt x="5741337" y="6762118"/>
                    <a:pt x="5936063" y="6794689"/>
                    <a:pt x="6002034" y="6837378"/>
                  </a:cubicBezTo>
                  <a:cubicBezTo>
                    <a:pt x="6019132" y="6896021"/>
                    <a:pt x="5939056" y="6987689"/>
                    <a:pt x="5880527" y="7030070"/>
                  </a:cubicBezTo>
                  <a:cubicBezTo>
                    <a:pt x="5880527" y="7030070"/>
                    <a:pt x="5823569" y="7093157"/>
                    <a:pt x="5746129" y="7157176"/>
                  </a:cubicBezTo>
                  <a:cubicBezTo>
                    <a:pt x="5668693" y="7221202"/>
                    <a:pt x="5571883" y="7284019"/>
                    <a:pt x="5491232" y="7283073"/>
                  </a:cubicBezTo>
                  <a:cubicBezTo>
                    <a:pt x="5410182" y="7282606"/>
                    <a:pt x="5324882" y="7280561"/>
                    <a:pt x="5238023" y="7276198"/>
                  </a:cubicBezTo>
                  <a:lnTo>
                    <a:pt x="5235344" y="7275985"/>
                  </a:lnTo>
                  <a:lnTo>
                    <a:pt x="5234798" y="7322952"/>
                  </a:lnTo>
                  <a:cubicBezTo>
                    <a:pt x="5108334" y="7365417"/>
                    <a:pt x="4980939" y="7237071"/>
                    <a:pt x="4854476" y="7365417"/>
                  </a:cubicBezTo>
                  <a:cubicBezTo>
                    <a:pt x="4896941" y="7365417"/>
                    <a:pt x="4938465" y="7365417"/>
                    <a:pt x="4980940" y="7365417"/>
                  </a:cubicBezTo>
                  <a:cubicBezTo>
                    <a:pt x="4896941" y="7579644"/>
                    <a:pt x="4685548" y="7407882"/>
                    <a:pt x="4559095" y="7450347"/>
                  </a:cubicBezTo>
                  <a:cubicBezTo>
                    <a:pt x="4141025" y="7591910"/>
                    <a:pt x="3629534" y="7407882"/>
                    <a:pt x="3207689" y="7536228"/>
                  </a:cubicBezTo>
                  <a:cubicBezTo>
                    <a:pt x="2699963" y="7707990"/>
                    <a:pt x="2150724" y="7707990"/>
                    <a:pt x="1643949" y="7707990"/>
                  </a:cubicBezTo>
                  <a:cubicBezTo>
                    <a:pt x="1643949" y="7622109"/>
                    <a:pt x="1686414" y="7493763"/>
                    <a:pt x="1643949" y="7451298"/>
                  </a:cubicBezTo>
                  <a:cubicBezTo>
                    <a:pt x="1622833" y="7435255"/>
                    <a:pt x="1604357" y="7418533"/>
                    <a:pt x="1588190" y="7401220"/>
                  </a:cubicBezTo>
                  <a:lnTo>
                    <a:pt x="1558441" y="7363146"/>
                  </a:lnTo>
                  <a:lnTo>
                    <a:pt x="1331473" y="7373947"/>
                  </a:lnTo>
                  <a:cubicBezTo>
                    <a:pt x="1200783" y="7376631"/>
                    <a:pt x="1071436" y="7376631"/>
                    <a:pt x="944742" y="7376631"/>
                  </a:cubicBezTo>
                  <a:cubicBezTo>
                    <a:pt x="944742" y="7290750"/>
                    <a:pt x="987207" y="7162404"/>
                    <a:pt x="944742" y="7119939"/>
                  </a:cubicBezTo>
                  <a:cubicBezTo>
                    <a:pt x="775814" y="6991593"/>
                    <a:pt x="775814" y="6819831"/>
                    <a:pt x="775814" y="6649021"/>
                  </a:cubicBezTo>
                  <a:cubicBezTo>
                    <a:pt x="775814" y="6563139"/>
                    <a:pt x="902268" y="6649020"/>
                    <a:pt x="860744" y="6563140"/>
                  </a:cubicBezTo>
                  <a:cubicBezTo>
                    <a:pt x="955591" y="6563140"/>
                    <a:pt x="1098211" y="6539253"/>
                    <a:pt x="1110242" y="6491079"/>
                  </a:cubicBezTo>
                  <a:lnTo>
                    <a:pt x="1104920" y="6466666"/>
                  </a:lnTo>
                  <a:lnTo>
                    <a:pt x="1096327" y="6459243"/>
                  </a:lnTo>
                  <a:lnTo>
                    <a:pt x="1091115" y="6449698"/>
                  </a:lnTo>
                  <a:lnTo>
                    <a:pt x="1072137" y="6434794"/>
                  </a:lnTo>
                  <a:cubicBezTo>
                    <a:pt x="1029672" y="6348913"/>
                    <a:pt x="860744" y="6434794"/>
                    <a:pt x="819220" y="6306448"/>
                  </a:cubicBezTo>
                  <a:lnTo>
                    <a:pt x="813532" y="6280248"/>
                  </a:lnTo>
                  <a:lnTo>
                    <a:pt x="771335" y="6284116"/>
                  </a:lnTo>
                  <a:cubicBezTo>
                    <a:pt x="662465" y="6297972"/>
                    <a:pt x="537193" y="6334439"/>
                    <a:pt x="439613" y="6350746"/>
                  </a:cubicBezTo>
                  <a:cubicBezTo>
                    <a:pt x="487852" y="6317956"/>
                    <a:pt x="531415" y="6311085"/>
                    <a:pt x="574868" y="6303300"/>
                  </a:cubicBezTo>
                  <a:cubicBezTo>
                    <a:pt x="623106" y="6270508"/>
                    <a:pt x="502205" y="6242971"/>
                    <a:pt x="550925" y="6210394"/>
                  </a:cubicBezTo>
                  <a:cubicBezTo>
                    <a:pt x="620137" y="6180798"/>
                    <a:pt x="708766" y="6173627"/>
                    <a:pt x="785243" y="6167083"/>
                  </a:cubicBezTo>
                  <a:lnTo>
                    <a:pt x="812965" y="6164304"/>
                  </a:lnTo>
                  <a:lnTo>
                    <a:pt x="818875" y="6116628"/>
                  </a:lnTo>
                  <a:lnTo>
                    <a:pt x="775593" y="6123100"/>
                  </a:lnTo>
                  <a:cubicBezTo>
                    <a:pt x="689519" y="6136903"/>
                    <a:pt x="615222" y="6151271"/>
                    <a:pt x="516923" y="6167274"/>
                  </a:cubicBezTo>
                  <a:cubicBezTo>
                    <a:pt x="390275" y="6164318"/>
                    <a:pt x="360058" y="6099265"/>
                    <a:pt x="409038" y="6065050"/>
                  </a:cubicBezTo>
                  <a:cubicBezTo>
                    <a:pt x="501880" y="6024524"/>
                    <a:pt x="602423" y="6000543"/>
                    <a:pt x="701593" y="5983717"/>
                  </a:cubicBezTo>
                  <a:lnTo>
                    <a:pt x="780765" y="5972350"/>
                  </a:lnTo>
                  <a:lnTo>
                    <a:pt x="786870" y="5926798"/>
                  </a:lnTo>
                  <a:lnTo>
                    <a:pt x="776579" y="5928359"/>
                  </a:lnTo>
                  <a:lnTo>
                    <a:pt x="786885" y="5926685"/>
                  </a:lnTo>
                  <a:lnTo>
                    <a:pt x="787718" y="5920469"/>
                  </a:lnTo>
                  <a:lnTo>
                    <a:pt x="780883" y="5920468"/>
                  </a:lnTo>
                  <a:cubicBezTo>
                    <a:pt x="737356" y="5920468"/>
                    <a:pt x="682150" y="5920469"/>
                    <a:pt x="650302" y="5920469"/>
                  </a:cubicBezTo>
                  <a:cubicBezTo>
                    <a:pt x="618446" y="5856058"/>
                    <a:pt x="658260" y="5743345"/>
                    <a:pt x="662244" y="5691013"/>
                  </a:cubicBezTo>
                  <a:lnTo>
                    <a:pt x="661755" y="5684248"/>
                  </a:lnTo>
                  <a:lnTo>
                    <a:pt x="647123" y="5680489"/>
                  </a:lnTo>
                  <a:cubicBezTo>
                    <a:pt x="572493" y="5658659"/>
                    <a:pt x="515060" y="5635705"/>
                    <a:pt x="520737" y="5621981"/>
                  </a:cubicBezTo>
                  <a:cubicBezTo>
                    <a:pt x="497480" y="5624578"/>
                    <a:pt x="479358" y="5621336"/>
                    <a:pt x="463810" y="5615164"/>
                  </a:cubicBezTo>
                  <a:lnTo>
                    <a:pt x="455407" y="5610222"/>
                  </a:lnTo>
                  <a:lnTo>
                    <a:pt x="434068" y="5609392"/>
                  </a:lnTo>
                  <a:cubicBezTo>
                    <a:pt x="354913" y="5609509"/>
                    <a:pt x="270451" y="5620361"/>
                    <a:pt x="185992" y="5620360"/>
                  </a:cubicBezTo>
                  <a:cubicBezTo>
                    <a:pt x="185992" y="5534490"/>
                    <a:pt x="143517" y="5448609"/>
                    <a:pt x="228457" y="5406144"/>
                  </a:cubicBezTo>
                  <a:lnTo>
                    <a:pt x="423036" y="5393750"/>
                  </a:lnTo>
                  <a:lnTo>
                    <a:pt x="422038" y="5381926"/>
                  </a:lnTo>
                  <a:cubicBezTo>
                    <a:pt x="419309" y="5373891"/>
                    <a:pt x="414360" y="5365821"/>
                    <a:pt x="406693" y="5357680"/>
                  </a:cubicBezTo>
                  <a:cubicBezTo>
                    <a:pt x="373150" y="5331750"/>
                    <a:pt x="335618" y="5282999"/>
                    <a:pt x="300540" y="5224172"/>
                  </a:cubicBezTo>
                  <a:lnTo>
                    <a:pt x="291815" y="5207724"/>
                  </a:lnTo>
                  <a:lnTo>
                    <a:pt x="216871" y="5209997"/>
                  </a:lnTo>
                  <a:lnTo>
                    <a:pt x="283640" y="5192310"/>
                  </a:lnTo>
                  <a:lnTo>
                    <a:pt x="250569" y="5129967"/>
                  </a:lnTo>
                  <a:cubicBezTo>
                    <a:pt x="235063" y="5097108"/>
                    <a:pt x="220976" y="5063323"/>
                    <a:pt x="209113" y="5030205"/>
                  </a:cubicBezTo>
                  <a:cubicBezTo>
                    <a:pt x="161550" y="4896825"/>
                    <a:pt x="152417" y="4770959"/>
                    <a:pt x="226832" y="4746617"/>
                  </a:cubicBezTo>
                  <a:cubicBezTo>
                    <a:pt x="272895" y="4715748"/>
                    <a:pt x="452687" y="4651656"/>
                    <a:pt x="564802" y="4603828"/>
                  </a:cubicBezTo>
                  <a:lnTo>
                    <a:pt x="566294" y="4603155"/>
                  </a:lnTo>
                  <a:lnTo>
                    <a:pt x="562587" y="4603155"/>
                  </a:lnTo>
                  <a:cubicBezTo>
                    <a:pt x="530974" y="4603155"/>
                    <a:pt x="499361" y="4603155"/>
                    <a:pt x="478128" y="4603155"/>
                  </a:cubicBezTo>
                  <a:cubicBezTo>
                    <a:pt x="446272" y="4538744"/>
                    <a:pt x="486086" y="4426031"/>
                    <a:pt x="490070" y="4373700"/>
                  </a:cubicBezTo>
                  <a:lnTo>
                    <a:pt x="489581" y="4366935"/>
                  </a:lnTo>
                  <a:lnTo>
                    <a:pt x="474949" y="4363175"/>
                  </a:lnTo>
                  <a:cubicBezTo>
                    <a:pt x="400319" y="4341345"/>
                    <a:pt x="342886" y="4318391"/>
                    <a:pt x="348563" y="4304668"/>
                  </a:cubicBezTo>
                  <a:cubicBezTo>
                    <a:pt x="325306" y="4307264"/>
                    <a:pt x="307184" y="4304022"/>
                    <a:pt x="291636" y="4297850"/>
                  </a:cubicBezTo>
                  <a:lnTo>
                    <a:pt x="283233" y="4292908"/>
                  </a:lnTo>
                  <a:lnTo>
                    <a:pt x="261894" y="4292079"/>
                  </a:lnTo>
                  <a:cubicBezTo>
                    <a:pt x="182739" y="4292195"/>
                    <a:pt x="98277" y="4303048"/>
                    <a:pt x="13818" y="4303047"/>
                  </a:cubicBezTo>
                  <a:cubicBezTo>
                    <a:pt x="13818" y="4260112"/>
                    <a:pt x="3199" y="4217174"/>
                    <a:pt x="3198" y="41796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aphicFrame>
          <p:nvGraphicFramePr>
            <p:cNvPr id="27" name="Диаграмма 26">
              <a:extLst>
                <a:ext uri="{FF2B5EF4-FFF2-40B4-BE49-F238E27FC236}">
                  <a16:creationId xmlns:a16="http://schemas.microsoft.com/office/drawing/2014/main" id="{5BC644B6-A91A-4195-A5EC-61893FBA6CAC}"/>
                </a:ext>
              </a:extLst>
            </p:cNvPr>
            <p:cNvGraphicFramePr/>
            <p:nvPr/>
          </p:nvGraphicFramePr>
          <p:xfrm>
            <a:off x="4247728" y="4256073"/>
            <a:ext cx="4176464" cy="27013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020F68E-A704-4B97-A903-D75593EAE4E2}"/>
                </a:ext>
              </a:extLst>
            </p:cNvPr>
            <p:cNvSpPr/>
            <p:nvPr/>
          </p:nvSpPr>
          <p:spPr>
            <a:xfrm>
              <a:off x="4150955" y="4357417"/>
              <a:ext cx="4068936" cy="20448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b="1" kern="0" dirty="0">
                  <a:solidFill>
                    <a:prstClr val="black"/>
                  </a:solidFill>
                  <a:cs typeface="Arial" charset="0"/>
                </a:rPr>
                <a:t>Структура выпуска нефтепродуктов,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79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Приобщение к традициям Компании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68AB-252A-431C-A6C0-B9C5E9DD86FB}"/>
              </a:ext>
            </a:extLst>
          </p:cNvPr>
          <p:cNvSpPr txBox="1"/>
          <p:nvPr/>
        </p:nvSpPr>
        <p:spPr>
          <a:xfrm>
            <a:off x="611560" y="2931790"/>
            <a:ext cx="54006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Студенты групп участвуют в общезаводских мероприятиях, проводимых ООО «ЛУКОЙЛ-УНП» со студенческой скамьи.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Ежегодно в День работника нефтяной и газовой промышленности ребята принимают участие в посвящение молодых специалистов и молодых работников ООО «ЛУКОЙЛ-УНП» в «</a:t>
            </a:r>
            <a:r>
              <a:rPr lang="ru-RU" sz="1200" dirty="0" err="1"/>
              <a:t>нефтепереработчики</a:t>
            </a:r>
            <a:r>
              <a:rPr lang="ru-RU" sz="1200" dirty="0"/>
              <a:t>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4FBB53-AAC9-4D99-BAFA-E20F660E7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98" y="2821378"/>
            <a:ext cx="2542395" cy="169458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309317-B1DF-4950-8D0E-5F76615BA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0" y="773952"/>
            <a:ext cx="8088953" cy="191719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797415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24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 персонал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7419F1D-E993-47A3-8C07-BADBF9622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74553"/>
              </p:ext>
            </p:extLst>
          </p:nvPr>
        </p:nvGraphicFramePr>
        <p:xfrm>
          <a:off x="467544" y="2862068"/>
          <a:ext cx="3960440" cy="186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AD3A0C5-7FF6-420C-99C1-5B319D9BC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034530"/>
              </p:ext>
            </p:extLst>
          </p:nvPr>
        </p:nvGraphicFramePr>
        <p:xfrm>
          <a:off x="4661927" y="2826065"/>
          <a:ext cx="3960440" cy="190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31AFEEA4-C805-42CB-B7B4-737BF14EBA17}"/>
              </a:ext>
            </a:extLst>
          </p:cNvPr>
          <p:cNvSpPr/>
          <p:nvPr/>
        </p:nvSpPr>
        <p:spPr>
          <a:xfrm>
            <a:off x="611560" y="729315"/>
            <a:ext cx="701298" cy="648209"/>
          </a:xfrm>
          <a:prstGeom prst="ellipse">
            <a:avLst/>
          </a:prstGeom>
          <a:solidFill>
            <a:srgbClr val="D223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601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</a:t>
            </a:r>
            <a:endParaRPr lang="ru-RU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EF33DB7-9774-4A65-9492-7D249F603ED6}"/>
              </a:ext>
            </a:extLst>
          </p:cNvPr>
          <p:cNvSpPr/>
          <p:nvPr/>
        </p:nvSpPr>
        <p:spPr>
          <a:xfrm>
            <a:off x="611560" y="2086206"/>
            <a:ext cx="700030" cy="659507"/>
          </a:xfrm>
          <a:prstGeom prst="ellipse">
            <a:avLst/>
          </a:prstGeom>
          <a:solidFill>
            <a:srgbClr val="D223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40,5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endParaRPr lang="ru-RU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C3726A5-FAB6-41C1-B341-642EF968DE19}"/>
              </a:ext>
            </a:extLst>
          </p:cNvPr>
          <p:cNvSpPr/>
          <p:nvPr/>
        </p:nvSpPr>
        <p:spPr>
          <a:xfrm>
            <a:off x="606500" y="1395807"/>
            <a:ext cx="698666" cy="672262"/>
          </a:xfrm>
          <a:prstGeom prst="ellipse">
            <a:avLst/>
          </a:prstGeom>
          <a:solidFill>
            <a:srgbClr val="D223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</a:t>
            </a:r>
            <a:endParaRPr lang="en-US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</a:t>
            </a:r>
            <a:endParaRPr lang="ru-RU" sz="9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5">
            <a:extLst>
              <a:ext uri="{FF2B5EF4-FFF2-40B4-BE49-F238E27FC236}">
                <a16:creationId xmlns:a16="http://schemas.microsoft.com/office/drawing/2014/main" id="{83650880-9132-400C-B892-D825F2E6F98D}"/>
              </a:ext>
            </a:extLst>
          </p:cNvPr>
          <p:cNvSpPr/>
          <p:nvPr/>
        </p:nvSpPr>
        <p:spPr>
          <a:xfrm>
            <a:off x="1241035" y="859685"/>
            <a:ext cx="2616935" cy="399006"/>
          </a:xfrm>
          <a:custGeom>
            <a:avLst/>
            <a:gdLst>
              <a:gd name="connsiteX0" fmla="*/ 0 w 3271938"/>
              <a:gd name="connsiteY0" fmla="*/ 0 h 960954"/>
              <a:gd name="connsiteX1" fmla="*/ 2791461 w 3271938"/>
              <a:gd name="connsiteY1" fmla="*/ 0 h 960954"/>
              <a:gd name="connsiteX2" fmla="*/ 3271938 w 3271938"/>
              <a:gd name="connsiteY2" fmla="*/ 480477 h 960954"/>
              <a:gd name="connsiteX3" fmla="*/ 2791461 w 3271938"/>
              <a:gd name="connsiteY3" fmla="*/ 960954 h 960954"/>
              <a:gd name="connsiteX4" fmla="*/ 0 w 3271938"/>
              <a:gd name="connsiteY4" fmla="*/ 960954 h 960954"/>
              <a:gd name="connsiteX5" fmla="*/ 0 w 3271938"/>
              <a:gd name="connsiteY5" fmla="*/ 0 h 9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938" h="960954">
                <a:moveTo>
                  <a:pt x="3271938" y="960953"/>
                </a:moveTo>
                <a:lnTo>
                  <a:pt x="480477" y="960953"/>
                </a:lnTo>
                <a:lnTo>
                  <a:pt x="0" y="480477"/>
                </a:lnTo>
                <a:lnTo>
                  <a:pt x="480477" y="1"/>
                </a:lnTo>
                <a:lnTo>
                  <a:pt x="3271938" y="1"/>
                </a:lnTo>
                <a:lnTo>
                  <a:pt x="3271938" y="960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63831" rIns="72000" bIns="163831" numCol="1" spcCol="127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численность</a:t>
            </a:r>
          </a:p>
        </p:txBody>
      </p:sp>
      <p:sp>
        <p:nvSpPr>
          <p:cNvPr id="11" name="Полилиния 6">
            <a:extLst>
              <a:ext uri="{FF2B5EF4-FFF2-40B4-BE49-F238E27FC236}">
                <a16:creationId xmlns:a16="http://schemas.microsoft.com/office/drawing/2014/main" id="{2D877089-9775-4558-AFD8-01483CFB6F52}"/>
              </a:ext>
            </a:extLst>
          </p:cNvPr>
          <p:cNvSpPr/>
          <p:nvPr/>
        </p:nvSpPr>
        <p:spPr>
          <a:xfrm>
            <a:off x="1264415" y="2214154"/>
            <a:ext cx="2593555" cy="400438"/>
          </a:xfrm>
          <a:custGeom>
            <a:avLst/>
            <a:gdLst>
              <a:gd name="connsiteX0" fmla="*/ 0 w 3271938"/>
              <a:gd name="connsiteY0" fmla="*/ 0 h 960954"/>
              <a:gd name="connsiteX1" fmla="*/ 2791461 w 3271938"/>
              <a:gd name="connsiteY1" fmla="*/ 0 h 960954"/>
              <a:gd name="connsiteX2" fmla="*/ 3271938 w 3271938"/>
              <a:gd name="connsiteY2" fmla="*/ 480477 h 960954"/>
              <a:gd name="connsiteX3" fmla="*/ 2791461 w 3271938"/>
              <a:gd name="connsiteY3" fmla="*/ 960954 h 960954"/>
              <a:gd name="connsiteX4" fmla="*/ 0 w 3271938"/>
              <a:gd name="connsiteY4" fmla="*/ 960954 h 960954"/>
              <a:gd name="connsiteX5" fmla="*/ 0 w 3271938"/>
              <a:gd name="connsiteY5" fmla="*/ 0 h 9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938" h="960954">
                <a:moveTo>
                  <a:pt x="3271938" y="960953"/>
                </a:moveTo>
                <a:lnTo>
                  <a:pt x="480477" y="960953"/>
                </a:lnTo>
                <a:lnTo>
                  <a:pt x="0" y="480477"/>
                </a:lnTo>
                <a:lnTo>
                  <a:pt x="480477" y="1"/>
                </a:lnTo>
                <a:lnTo>
                  <a:pt x="3271938" y="1"/>
                </a:lnTo>
                <a:lnTo>
                  <a:pt x="3271938" y="960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63831" rIns="72000" bIns="163830" numCol="1" spcCol="127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средний возраст</a:t>
            </a: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2B16B972-D943-4255-81E5-3441F3BDEEB5}"/>
              </a:ext>
            </a:extLst>
          </p:cNvPr>
          <p:cNvSpPr/>
          <p:nvPr/>
        </p:nvSpPr>
        <p:spPr>
          <a:xfrm>
            <a:off x="1235851" y="1532435"/>
            <a:ext cx="2603473" cy="399006"/>
          </a:xfrm>
          <a:custGeom>
            <a:avLst/>
            <a:gdLst>
              <a:gd name="connsiteX0" fmla="*/ 0 w 3271938"/>
              <a:gd name="connsiteY0" fmla="*/ 0 h 960954"/>
              <a:gd name="connsiteX1" fmla="*/ 2791461 w 3271938"/>
              <a:gd name="connsiteY1" fmla="*/ 0 h 960954"/>
              <a:gd name="connsiteX2" fmla="*/ 3271938 w 3271938"/>
              <a:gd name="connsiteY2" fmla="*/ 480477 h 960954"/>
              <a:gd name="connsiteX3" fmla="*/ 2791461 w 3271938"/>
              <a:gd name="connsiteY3" fmla="*/ 960954 h 960954"/>
              <a:gd name="connsiteX4" fmla="*/ 0 w 3271938"/>
              <a:gd name="connsiteY4" fmla="*/ 960954 h 960954"/>
              <a:gd name="connsiteX5" fmla="*/ 0 w 3271938"/>
              <a:gd name="connsiteY5" fmla="*/ 0 h 9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938" h="960954">
                <a:moveTo>
                  <a:pt x="3271938" y="960953"/>
                </a:moveTo>
                <a:lnTo>
                  <a:pt x="480477" y="960953"/>
                </a:lnTo>
                <a:lnTo>
                  <a:pt x="0" y="480477"/>
                </a:lnTo>
                <a:lnTo>
                  <a:pt x="480477" y="1"/>
                </a:lnTo>
                <a:lnTo>
                  <a:pt x="3271938" y="1"/>
                </a:lnTo>
                <a:lnTo>
                  <a:pt x="3271938" y="960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63831" rIns="72000" bIns="163831" numCol="1" spcCol="127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учётом подрядных организаций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9337BBA2-8833-46DE-ACF3-1C045BCD8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72367"/>
              </p:ext>
            </p:extLst>
          </p:nvPr>
        </p:nvGraphicFramePr>
        <p:xfrm>
          <a:off x="4661926" y="753961"/>
          <a:ext cx="3942521" cy="196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671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Социальная значимость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834E85-931B-44CB-8563-0C871303DDDF}"/>
              </a:ext>
            </a:extLst>
          </p:cNvPr>
          <p:cNvSpPr txBox="1"/>
          <p:nvPr/>
        </p:nvSpPr>
        <p:spPr>
          <a:xfrm>
            <a:off x="594056" y="699542"/>
            <a:ext cx="326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ООО «ЛУКОЙЛ-УНП» </a:t>
            </a:r>
          </a:p>
        </p:txBody>
      </p:sp>
      <p:sp>
        <p:nvSpPr>
          <p:cNvPr id="26" name="Полилиния 16">
            <a:extLst>
              <a:ext uri="{FF2B5EF4-FFF2-40B4-BE49-F238E27FC236}">
                <a16:creationId xmlns:a16="http://schemas.microsoft.com/office/drawing/2014/main" id="{D6139AEE-7272-4E80-B39C-FA729B026E7C}"/>
              </a:ext>
            </a:extLst>
          </p:cNvPr>
          <p:cNvSpPr/>
          <p:nvPr/>
        </p:nvSpPr>
        <p:spPr>
          <a:xfrm>
            <a:off x="899593" y="1287142"/>
            <a:ext cx="4248472" cy="703398"/>
          </a:xfrm>
          <a:custGeom>
            <a:avLst/>
            <a:gdLst>
              <a:gd name="connsiteX0" fmla="*/ 0 w 6120679"/>
              <a:gd name="connsiteY0" fmla="*/ 0 h 500850"/>
              <a:gd name="connsiteX1" fmla="*/ 6120679 w 6120679"/>
              <a:gd name="connsiteY1" fmla="*/ 0 h 500850"/>
              <a:gd name="connsiteX2" fmla="*/ 6120679 w 6120679"/>
              <a:gd name="connsiteY2" fmla="*/ 500850 h 500850"/>
              <a:gd name="connsiteX3" fmla="*/ 0 w 6120679"/>
              <a:gd name="connsiteY3" fmla="*/ 500850 h 500850"/>
              <a:gd name="connsiteX4" fmla="*/ 0 w 6120679"/>
              <a:gd name="connsiteY4" fmla="*/ 0 h 5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679" h="500850">
                <a:moveTo>
                  <a:pt x="0" y="0"/>
                </a:moveTo>
                <a:lnTo>
                  <a:pt x="6120679" y="0"/>
                </a:lnTo>
                <a:lnTo>
                  <a:pt x="6120679" y="500850"/>
                </a:lnTo>
                <a:lnTo>
                  <a:pt x="0" y="50085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D2233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249936" rIns="108000" bIns="85344" numCol="1" spcCol="1270" anchor="t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обеспечивает более 1200 жителей г. Ухты рабочими местами</a:t>
            </a:r>
            <a:endParaRPr lang="ru-RU" sz="1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29438FD-E56B-410B-B4B5-54466BDA8324}"/>
              </a:ext>
            </a:extLst>
          </p:cNvPr>
          <p:cNvSpPr/>
          <p:nvPr/>
        </p:nvSpPr>
        <p:spPr>
          <a:xfrm>
            <a:off x="690944" y="1015674"/>
            <a:ext cx="3888432" cy="453738"/>
          </a:xfrm>
          <a:prstGeom prst="rect">
            <a:avLst/>
          </a:prstGeom>
          <a:solidFill>
            <a:srgbClr val="D2233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79236" tIns="17293" rIns="179236" bIns="17293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градообразующее предприятие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4F3A81E-CD7D-43A3-8B9B-DA0B825C2311}"/>
              </a:ext>
            </a:extLst>
          </p:cNvPr>
          <p:cNvGrpSpPr/>
          <p:nvPr/>
        </p:nvGrpSpPr>
        <p:grpSpPr>
          <a:xfrm>
            <a:off x="644395" y="2150365"/>
            <a:ext cx="3456384" cy="2437609"/>
            <a:chOff x="300311" y="2082800"/>
            <a:chExt cx="5038217" cy="3817029"/>
          </a:xfrm>
          <a:effectLst>
            <a:reflection stA="82000" endPos="0" dist="50800" dir="5400000" sy="-100000" algn="bl" rotWithShape="0"/>
          </a:effectLst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F4DEE32-58CC-4B93-BA03-6250B3229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1" y="2082800"/>
              <a:ext cx="2102768" cy="29277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FA7B226-DBDF-4911-9741-7CE5CC66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812" y="2518132"/>
              <a:ext cx="2107342" cy="29277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DAD8205-4704-4D8D-8C73-EAE2242B6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988" y="2964592"/>
              <a:ext cx="2074540" cy="293523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aphicFrame>
        <p:nvGraphicFramePr>
          <p:cNvPr id="32" name="Объект 2">
            <a:extLst>
              <a:ext uri="{FF2B5EF4-FFF2-40B4-BE49-F238E27FC236}">
                <a16:creationId xmlns:a16="http://schemas.microsoft.com/office/drawing/2014/main" id="{A7F85EEB-231C-49D1-8F31-5AAE1D5E3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52456"/>
              </p:ext>
            </p:extLst>
          </p:nvPr>
        </p:nvGraphicFramePr>
        <p:xfrm>
          <a:off x="5220073" y="811103"/>
          <a:ext cx="3492222" cy="189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071866-87AB-4129-BA9E-645C227B7317}"/>
              </a:ext>
            </a:extLst>
          </p:cNvPr>
          <p:cNvSpPr/>
          <p:nvPr/>
        </p:nvSpPr>
        <p:spPr>
          <a:xfrm>
            <a:off x="5184439" y="1043380"/>
            <a:ext cx="9635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47" b="1" i="0" u="none" strike="noStrike" kern="1200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ru-RU" sz="1100" b="1" dirty="0">
                <a:solidFill>
                  <a:prstClr val="white">
                    <a:lumMod val="65000"/>
                  </a:prstClr>
                </a:solidFill>
                <a:ea typeface="Tahoma"/>
                <a:cs typeface="Tahoma"/>
              </a:rPr>
              <a:t>млн. руб.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D6640C7-68CF-4E60-96CA-2CBB0E358BDD}"/>
              </a:ext>
            </a:extLst>
          </p:cNvPr>
          <p:cNvGrpSpPr/>
          <p:nvPr/>
        </p:nvGrpSpPr>
        <p:grpSpPr>
          <a:xfrm>
            <a:off x="5903982" y="2669415"/>
            <a:ext cx="2808311" cy="1076671"/>
            <a:chOff x="935546" y="142332"/>
            <a:chExt cx="2880422" cy="1589553"/>
          </a:xfrm>
        </p:grpSpPr>
        <p:sp>
          <p:nvSpPr>
            <p:cNvPr id="35" name="Прямоугольник с двумя скругленными соседними углами 22">
              <a:extLst>
                <a:ext uri="{FF2B5EF4-FFF2-40B4-BE49-F238E27FC236}">
                  <a16:creationId xmlns:a16="http://schemas.microsoft.com/office/drawing/2014/main" id="{42AFCF52-24A3-49BC-909F-F13BC9EEDFCA}"/>
                </a:ext>
              </a:extLst>
            </p:cNvPr>
            <p:cNvSpPr/>
            <p:nvPr/>
          </p:nvSpPr>
          <p:spPr>
            <a:xfrm rot="5400000">
              <a:off x="1580980" y="-503102"/>
              <a:ext cx="1589553" cy="2880422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98E69C-71B0-44BD-9D1B-C3B588483580}"/>
                </a:ext>
              </a:extLst>
            </p:cNvPr>
            <p:cNvSpPr txBox="1"/>
            <p:nvPr/>
          </p:nvSpPr>
          <p:spPr>
            <a:xfrm>
              <a:off x="935546" y="219928"/>
              <a:ext cx="2880422" cy="1434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3825" rIns="72000" bIns="123825" numCol="1" spcCol="1270" anchor="ctr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baseline="0" dirty="0"/>
                <a:t>Конкурс «Организация высокой социальной эффективности-2022, 2023, 2024»:</a:t>
              </a:r>
              <a:br>
                <a:rPr lang="ru-RU" sz="1000" kern="1200" baseline="0" dirty="0"/>
              </a:br>
              <a:r>
                <a:rPr lang="ru-RU" sz="1000" kern="1200" baseline="0" dirty="0"/>
                <a:t>- За развитие кадрового потенциала в организациях производственной сферы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E437B53-4212-4B67-9304-33383A820989}"/>
              </a:ext>
            </a:extLst>
          </p:cNvPr>
          <p:cNvGrpSpPr/>
          <p:nvPr/>
        </p:nvGrpSpPr>
        <p:grpSpPr>
          <a:xfrm>
            <a:off x="5903982" y="3812156"/>
            <a:ext cx="2808312" cy="1027846"/>
            <a:chOff x="935546" y="2038770"/>
            <a:chExt cx="2880423" cy="1425841"/>
          </a:xfrm>
        </p:grpSpPr>
        <p:sp>
          <p:nvSpPr>
            <p:cNvPr id="38" name="Прямоугольник с двумя скругленными соседними углами 32">
              <a:extLst>
                <a:ext uri="{FF2B5EF4-FFF2-40B4-BE49-F238E27FC236}">
                  <a16:creationId xmlns:a16="http://schemas.microsoft.com/office/drawing/2014/main" id="{4FB40D4B-4AD0-4587-92D1-72432932FD9E}"/>
                </a:ext>
              </a:extLst>
            </p:cNvPr>
            <p:cNvSpPr/>
            <p:nvPr/>
          </p:nvSpPr>
          <p:spPr>
            <a:xfrm rot="5400000">
              <a:off x="1662837" y="1311480"/>
              <a:ext cx="1425841" cy="2880422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F003DF-B520-4CF7-8CCA-4A392D680D30}"/>
                </a:ext>
              </a:extLst>
            </p:cNvPr>
            <p:cNvSpPr txBox="1"/>
            <p:nvPr/>
          </p:nvSpPr>
          <p:spPr>
            <a:xfrm>
              <a:off x="935546" y="2108374"/>
              <a:ext cx="2880422" cy="1286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3825" rIns="72000" bIns="123825" numCol="1" spcCol="1270" anchor="ctr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/>
                <a:t>Конкурс коллективных договоров предприятий нефтегазового комплекса за 2021,  2022 и 2024 (среди организаций переработки нефти и газа, нефтехимической и химической промышленности, электроэнергетики)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E982B51-FF28-42D2-AECE-1C6168D94CF4}"/>
              </a:ext>
            </a:extLst>
          </p:cNvPr>
          <p:cNvGrpSpPr/>
          <p:nvPr/>
        </p:nvGrpSpPr>
        <p:grpSpPr>
          <a:xfrm>
            <a:off x="4979494" y="3873969"/>
            <a:ext cx="795894" cy="896693"/>
            <a:chOff x="0" y="1953247"/>
            <a:chExt cx="935091" cy="1596886"/>
          </a:xfrm>
          <a:solidFill>
            <a:srgbClr val="C00000"/>
          </a:solidFill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F4CBA0F9-7936-46B0-9F14-7781E8BAB60C}"/>
                </a:ext>
              </a:extLst>
            </p:cNvPr>
            <p:cNvSpPr/>
            <p:nvPr/>
          </p:nvSpPr>
          <p:spPr>
            <a:xfrm>
              <a:off x="0" y="1953247"/>
              <a:ext cx="935091" cy="159688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10">
              <a:extLst>
                <a:ext uri="{FF2B5EF4-FFF2-40B4-BE49-F238E27FC236}">
                  <a16:creationId xmlns:a16="http://schemas.microsoft.com/office/drawing/2014/main" id="{77D9ABA8-789A-4139-96CD-21D3A3D8A94F}"/>
                </a:ext>
              </a:extLst>
            </p:cNvPr>
            <p:cNvSpPr txBox="1"/>
            <p:nvPr/>
          </p:nvSpPr>
          <p:spPr>
            <a:xfrm>
              <a:off x="45646" y="1971467"/>
              <a:ext cx="843798" cy="1505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место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7B75DF1-D556-4F19-A7E2-9B17BB1E4382}"/>
              </a:ext>
            </a:extLst>
          </p:cNvPr>
          <p:cNvGrpSpPr/>
          <p:nvPr/>
        </p:nvGrpSpPr>
        <p:grpSpPr>
          <a:xfrm>
            <a:off x="5021893" y="2725031"/>
            <a:ext cx="795894" cy="896693"/>
            <a:chOff x="0" y="1953247"/>
            <a:chExt cx="935091" cy="1596886"/>
          </a:xfrm>
          <a:solidFill>
            <a:srgbClr val="C00000"/>
          </a:solidFill>
        </p:grpSpPr>
        <p:sp>
          <p:nvSpPr>
            <p:cNvPr id="44" name="Скругленный прямоугольник 43">
              <a:extLst>
                <a:ext uri="{FF2B5EF4-FFF2-40B4-BE49-F238E27FC236}">
                  <a16:creationId xmlns:a16="http://schemas.microsoft.com/office/drawing/2014/main" id="{2B7DF2B2-AD4F-47BE-930C-15E96180C853}"/>
                </a:ext>
              </a:extLst>
            </p:cNvPr>
            <p:cNvSpPr/>
            <p:nvPr/>
          </p:nvSpPr>
          <p:spPr>
            <a:xfrm>
              <a:off x="0" y="1953247"/>
              <a:ext cx="935091" cy="159688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10">
              <a:extLst>
                <a:ext uri="{FF2B5EF4-FFF2-40B4-BE49-F238E27FC236}">
                  <a16:creationId xmlns:a16="http://schemas.microsoft.com/office/drawing/2014/main" id="{4E8E9D49-CA94-422C-A5C2-2461239FDAD2}"/>
                </a:ext>
              </a:extLst>
            </p:cNvPr>
            <p:cNvSpPr txBox="1"/>
            <p:nvPr/>
          </p:nvSpPr>
          <p:spPr>
            <a:xfrm>
              <a:off x="45647" y="1998894"/>
              <a:ext cx="843797" cy="15055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место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98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</p:spPr>
        <p:txBody>
          <a:bodyPr>
            <a:normAutofit fontScale="90000"/>
          </a:bodyPr>
          <a:lstStyle/>
          <a:p>
            <a:r>
              <a:rPr lang="ru-RU" dirty="0"/>
              <a:t>Благотворительность и социальные проекты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B26EA9-D86B-4994-8B28-BA13F4473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90" y="1777433"/>
            <a:ext cx="1764000" cy="1196651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E9C0D5-D7A4-4142-A8C6-0910DD5B8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10590" b="26823"/>
          <a:stretch/>
        </p:blipFill>
        <p:spPr>
          <a:xfrm>
            <a:off x="2483768" y="3481270"/>
            <a:ext cx="1728192" cy="1178712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130434-B418-44A5-A80E-6303E0C0C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0" y="3481271"/>
            <a:ext cx="1764000" cy="117600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F0F70-D170-477B-B0F5-BF2E9AE45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04" y="2535696"/>
            <a:ext cx="1440000" cy="960157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67FBA5-6400-485B-A544-00AA2F25A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04" y="2506227"/>
            <a:ext cx="1379556" cy="1006825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2D88750-E0CF-4F1B-B335-583B58C003B2}"/>
              </a:ext>
            </a:extLst>
          </p:cNvPr>
          <p:cNvGrpSpPr/>
          <p:nvPr/>
        </p:nvGrpSpPr>
        <p:grpSpPr>
          <a:xfrm>
            <a:off x="607126" y="741002"/>
            <a:ext cx="3781664" cy="631426"/>
            <a:chOff x="424644" y="980728"/>
            <a:chExt cx="3610503" cy="706906"/>
          </a:xfrm>
        </p:grpSpPr>
        <p:sp>
          <p:nvSpPr>
            <p:cNvPr id="11" name="Полилиния: фигура 26">
              <a:extLst>
                <a:ext uri="{FF2B5EF4-FFF2-40B4-BE49-F238E27FC236}">
                  <a16:creationId xmlns:a16="http://schemas.microsoft.com/office/drawing/2014/main" id="{180C7585-57B6-4683-BBAD-832331F00916}"/>
                </a:ext>
              </a:extLst>
            </p:cNvPr>
            <p:cNvSpPr/>
            <p:nvPr/>
          </p:nvSpPr>
          <p:spPr>
            <a:xfrm>
              <a:off x="938746" y="1111570"/>
              <a:ext cx="3096401" cy="576064"/>
            </a:xfrm>
            <a:custGeom>
              <a:avLst/>
              <a:gdLst>
                <a:gd name="connsiteX0" fmla="*/ 0 w 3508736"/>
                <a:gd name="connsiteY0" fmla="*/ 0 h 548599"/>
                <a:gd name="connsiteX1" fmla="*/ 3508736 w 3508736"/>
                <a:gd name="connsiteY1" fmla="*/ 0 h 548599"/>
                <a:gd name="connsiteX2" fmla="*/ 3508736 w 3508736"/>
                <a:gd name="connsiteY2" fmla="*/ 548599 h 548599"/>
                <a:gd name="connsiteX3" fmla="*/ 0 w 3508736"/>
                <a:gd name="connsiteY3" fmla="*/ 548599 h 548599"/>
                <a:gd name="connsiteX4" fmla="*/ 0 w 3508736"/>
                <a:gd name="connsiteY4" fmla="*/ 0 h 54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736" h="548599">
                  <a:moveTo>
                    <a:pt x="0" y="0"/>
                  </a:moveTo>
                  <a:lnTo>
                    <a:pt x="3508736" y="0"/>
                  </a:lnTo>
                  <a:lnTo>
                    <a:pt x="3508736" y="548599"/>
                  </a:lnTo>
                  <a:lnTo>
                    <a:pt x="0" y="548599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D2233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98462" tIns="32825" rIns="32825" bIns="32825" numCol="1" spcCol="1270" anchor="ctr" anchorCtr="0">
              <a:noAutofit/>
            </a:bodyPr>
            <a:lstStyle/>
            <a:p>
              <a:pPr defTabSz="574445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dirty="0">
                  <a:solidFill>
                    <a:prstClr val="black"/>
                  </a:solidFill>
                </a:rPr>
                <a:t>Ежегодно Общество осуществляет благотворительную и спонсорскую помощь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BFD2A91-D297-4FCE-A2D2-C4D67197B847}"/>
                </a:ext>
              </a:extLst>
            </p:cNvPr>
            <p:cNvSpPr/>
            <p:nvPr/>
          </p:nvSpPr>
          <p:spPr>
            <a:xfrm>
              <a:off x="424644" y="980728"/>
              <a:ext cx="936604" cy="576064"/>
            </a:xfrm>
            <a:prstGeom prst="rect">
              <a:avLst/>
            </a:prstGeom>
            <a:solidFill>
              <a:srgbClr val="D2233C"/>
            </a:solidFill>
            <a:ln w="41275">
              <a:solidFill>
                <a:sysClr val="window" lastClr="FFFFFF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  <p:txBody>
            <a:bodyPr lIns="33231" tIns="0" rIns="33231" bIns="0" anchor="ctr"/>
            <a:lstStyle/>
            <a:p>
              <a:pPr algn="ctr">
                <a:lnSpc>
                  <a:spcPct val="80000"/>
                </a:lnSpc>
              </a:pPr>
              <a:r>
                <a:rPr lang="ru-RU" sz="1662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  <a:p>
              <a:pPr algn="ctr">
                <a:lnSpc>
                  <a:spcPct val="80000"/>
                </a:lnSpc>
              </a:pPr>
              <a:r>
                <a:rPr lang="ru-RU" sz="1108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млн. руб.</a:t>
              </a:r>
            </a:p>
          </p:txBody>
        </p:sp>
      </p:grpSp>
      <p:pic>
        <p:nvPicPr>
          <p:cNvPr id="13" name="Picture 5">
            <a:extLst>
              <a:ext uri="{FF2B5EF4-FFF2-40B4-BE49-F238E27FC236}">
                <a16:creationId xmlns:a16="http://schemas.microsoft.com/office/drawing/2014/main" id="{224D712D-AFD8-4457-BDE3-5C8FACD6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60" y="1798085"/>
            <a:ext cx="1764000" cy="1176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4514896-F021-4BAF-87B6-FDE042DD8CD7}"/>
              </a:ext>
            </a:extLst>
          </p:cNvPr>
          <p:cNvGrpSpPr/>
          <p:nvPr/>
        </p:nvGrpSpPr>
        <p:grpSpPr>
          <a:xfrm>
            <a:off x="5007507" y="2056640"/>
            <a:ext cx="3465603" cy="532068"/>
            <a:chOff x="4918621" y="978515"/>
            <a:chExt cx="3909279" cy="929846"/>
          </a:xfrm>
        </p:grpSpPr>
        <p:sp>
          <p:nvSpPr>
            <p:cNvPr id="15" name="Скругленный прямоугольник 51">
              <a:extLst>
                <a:ext uri="{FF2B5EF4-FFF2-40B4-BE49-F238E27FC236}">
                  <a16:creationId xmlns:a16="http://schemas.microsoft.com/office/drawing/2014/main" id="{5CA1FA31-C84E-411D-9223-7C9469C25156}"/>
                </a:ext>
              </a:extLst>
            </p:cNvPr>
            <p:cNvSpPr/>
            <p:nvPr/>
          </p:nvSpPr>
          <p:spPr>
            <a:xfrm>
              <a:off x="5012516" y="978515"/>
              <a:ext cx="3815384" cy="929846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F90C6E-B29B-4FF8-9CE9-EB049484013B}"/>
                </a:ext>
              </a:extLst>
            </p:cNvPr>
            <p:cNvSpPr txBox="1"/>
            <p:nvPr/>
          </p:nvSpPr>
          <p:spPr>
            <a:xfrm>
              <a:off x="4918621" y="999135"/>
              <a:ext cx="3909276" cy="88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Спортивные мероприятия:</a:t>
              </a:r>
            </a:p>
            <a:p>
              <a:pPr algn="ctr"/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Республиканские турниры по каратэ, боксу, кикбоксингу, самбо, греко-римской борьбе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A3B360F-E39D-490E-A144-4CB642F00DE4}"/>
              </a:ext>
            </a:extLst>
          </p:cNvPr>
          <p:cNvGrpSpPr/>
          <p:nvPr/>
        </p:nvGrpSpPr>
        <p:grpSpPr>
          <a:xfrm>
            <a:off x="1342218" y="1472390"/>
            <a:ext cx="2026236" cy="469162"/>
            <a:chOff x="1675645" y="2031173"/>
            <a:chExt cx="2305444" cy="631302"/>
          </a:xfrm>
        </p:grpSpPr>
        <p:sp>
          <p:nvSpPr>
            <p:cNvPr id="18" name="Скругленный прямоугольник 54">
              <a:extLst>
                <a:ext uri="{FF2B5EF4-FFF2-40B4-BE49-F238E27FC236}">
                  <a16:creationId xmlns:a16="http://schemas.microsoft.com/office/drawing/2014/main" id="{C371998B-A805-4E78-B863-FB8E686E025E}"/>
                </a:ext>
              </a:extLst>
            </p:cNvPr>
            <p:cNvSpPr/>
            <p:nvPr/>
          </p:nvSpPr>
          <p:spPr>
            <a:xfrm>
              <a:off x="1713303" y="2031173"/>
              <a:ext cx="2230128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4DFF3A-49F6-4E36-B15C-EC674EEE8FC4}"/>
                </a:ext>
              </a:extLst>
            </p:cNvPr>
            <p:cNvSpPr txBox="1"/>
            <p:nvPr/>
          </p:nvSpPr>
          <p:spPr>
            <a:xfrm>
              <a:off x="1675645" y="2163591"/>
              <a:ext cx="23054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Благоустройство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B866EA6-D437-4C65-8B49-A85C6075A1AE}"/>
              </a:ext>
            </a:extLst>
          </p:cNvPr>
          <p:cNvGrpSpPr/>
          <p:nvPr/>
        </p:nvGrpSpPr>
        <p:grpSpPr>
          <a:xfrm>
            <a:off x="1225136" y="3106692"/>
            <a:ext cx="2443507" cy="357828"/>
            <a:chOff x="1704930" y="2031173"/>
            <a:chExt cx="2305444" cy="631302"/>
          </a:xfrm>
        </p:grpSpPr>
        <p:sp>
          <p:nvSpPr>
            <p:cNvPr id="21" name="Скругленный прямоугольник 57">
              <a:extLst>
                <a:ext uri="{FF2B5EF4-FFF2-40B4-BE49-F238E27FC236}">
                  <a16:creationId xmlns:a16="http://schemas.microsoft.com/office/drawing/2014/main" id="{62932374-EDD8-4BBE-B4FF-F66812A57D81}"/>
                </a:ext>
              </a:extLst>
            </p:cNvPr>
            <p:cNvSpPr/>
            <p:nvPr/>
          </p:nvSpPr>
          <p:spPr>
            <a:xfrm>
              <a:off x="1713303" y="2031173"/>
              <a:ext cx="2230129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EB934-D257-4068-86B6-14B6C6EC1CE3}"/>
                </a:ext>
              </a:extLst>
            </p:cNvPr>
            <p:cNvSpPr txBox="1"/>
            <p:nvPr/>
          </p:nvSpPr>
          <p:spPr>
            <a:xfrm>
              <a:off x="1704930" y="2054437"/>
              <a:ext cx="2305444" cy="32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Экологические проекты</a:t>
              </a: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84E80C81-DFC2-4109-A096-2098E718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914" y="1279788"/>
            <a:ext cx="720000" cy="7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7B9F214A-0C44-404A-BD89-636AA1F1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042" y="1279788"/>
            <a:ext cx="715594" cy="7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C98E9BD8-F465-4580-939E-4A2A36F7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221" y="1266816"/>
            <a:ext cx="738001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81CF3D1-199C-41D4-A612-04402144E877}"/>
              </a:ext>
            </a:extLst>
          </p:cNvPr>
          <p:cNvGrpSpPr/>
          <p:nvPr/>
        </p:nvGrpSpPr>
        <p:grpSpPr>
          <a:xfrm>
            <a:off x="5076244" y="719974"/>
            <a:ext cx="3382361" cy="510186"/>
            <a:chOff x="1690492" y="2010565"/>
            <a:chExt cx="2252940" cy="651911"/>
          </a:xfrm>
        </p:grpSpPr>
        <p:sp>
          <p:nvSpPr>
            <p:cNvPr id="27" name="Скругленный прямоугольник 63">
              <a:extLst>
                <a:ext uri="{FF2B5EF4-FFF2-40B4-BE49-F238E27FC236}">
                  <a16:creationId xmlns:a16="http://schemas.microsoft.com/office/drawing/2014/main" id="{F1F7813D-935B-4B76-BBC2-659ED32A1340}"/>
                </a:ext>
              </a:extLst>
            </p:cNvPr>
            <p:cNvSpPr/>
            <p:nvPr/>
          </p:nvSpPr>
          <p:spPr>
            <a:xfrm>
              <a:off x="1713303" y="2031174"/>
              <a:ext cx="2230129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BA1895-BFD7-4339-961A-AD183664C8AD}"/>
                </a:ext>
              </a:extLst>
            </p:cNvPr>
            <p:cNvSpPr txBox="1"/>
            <p:nvPr/>
          </p:nvSpPr>
          <p:spPr>
            <a:xfrm>
              <a:off x="1690492" y="2010565"/>
              <a:ext cx="2160240" cy="51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Поддержка </a:t>
              </a:r>
            </a:p>
            <a:p>
              <a:pPr algn="ctr"/>
              <a:r>
                <a:rPr lang="ru-RU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образовательных учреждений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A6A651-1162-4C06-88EF-F718927754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43044" r="372" b="7948"/>
          <a:stretch/>
        </p:blipFill>
        <p:spPr>
          <a:xfrm>
            <a:off x="5180935" y="3871266"/>
            <a:ext cx="1526700" cy="996743"/>
          </a:xfrm>
          <a:prstGeom prst="rect">
            <a:avLst/>
          </a:prstGeom>
          <a:effectLst>
            <a:glow rad="165100">
              <a:schemeClr val="bg1">
                <a:lumMod val="75000"/>
                <a:alpha val="96000"/>
              </a:schemeClr>
            </a:glow>
          </a:effec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ABF830C-E7B3-4B52-A71A-14FF082CEB4B}"/>
              </a:ext>
            </a:extLst>
          </p:cNvPr>
          <p:cNvGrpSpPr/>
          <p:nvPr/>
        </p:nvGrpSpPr>
        <p:grpSpPr>
          <a:xfrm>
            <a:off x="5315595" y="3579418"/>
            <a:ext cx="2932666" cy="399416"/>
            <a:chOff x="3078147" y="2967277"/>
            <a:chExt cx="2305444" cy="631302"/>
          </a:xfrm>
        </p:grpSpPr>
        <p:sp>
          <p:nvSpPr>
            <p:cNvPr id="31" name="Скругленный прямоугольник 67">
              <a:extLst>
                <a:ext uri="{FF2B5EF4-FFF2-40B4-BE49-F238E27FC236}">
                  <a16:creationId xmlns:a16="http://schemas.microsoft.com/office/drawing/2014/main" id="{46C6EF5A-E143-4844-AB8E-75254542AE31}"/>
                </a:ext>
              </a:extLst>
            </p:cNvPr>
            <p:cNvSpPr/>
            <p:nvPr/>
          </p:nvSpPr>
          <p:spPr>
            <a:xfrm>
              <a:off x="3115805" y="2967277"/>
              <a:ext cx="2230129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135254-569B-42CE-AD1C-5C1EBB49D8EB}"/>
                </a:ext>
              </a:extLst>
            </p:cNvPr>
            <p:cNvSpPr txBox="1"/>
            <p:nvPr/>
          </p:nvSpPr>
          <p:spPr>
            <a:xfrm>
              <a:off x="3078147" y="3065171"/>
              <a:ext cx="2305444" cy="38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Волонтёрство</a:t>
              </a: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68BE2E-6BDB-483C-A3DE-E29D433F1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62" y="3932198"/>
            <a:ext cx="1404000" cy="9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108520" y="627534"/>
          <a:ext cx="5256584" cy="404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в ЛУКОЙЛе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4E76C-7014-4F4C-B795-78A469449BF8}"/>
              </a:ext>
            </a:extLst>
          </p:cNvPr>
          <p:cNvSpPr txBox="1"/>
          <p:nvPr/>
        </p:nvSpPr>
        <p:spPr>
          <a:xfrm>
            <a:off x="4679847" y="293179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Ряд работников ООО «ЛУКОЙЛ-УНП» продолжают карьеру в центральном аппарате Компании, на заводах, входящих в Группу «ЛУКОЙЛ», работают на предприятиях иных Российских вертикально-интегрированных компаний.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C5A2139-7157-4736-87DF-78A5CB8E8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360856"/>
              </p:ext>
            </p:extLst>
          </p:nvPr>
        </p:nvGraphicFramePr>
        <p:xfrm>
          <a:off x="4572000" y="843558"/>
          <a:ext cx="428431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7CB051-3261-4862-9A58-94B40C279802}"/>
              </a:ext>
            </a:extLst>
          </p:cNvPr>
          <p:cNvSpPr txBox="1"/>
          <p:nvPr/>
        </p:nvSpPr>
        <p:spPr>
          <a:xfrm>
            <a:off x="4661927" y="4024499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Ежегодно на обучение работников ООО «ЛУКОЙЛ-УНП» Общество тратит более 26 млн. рублей. В среднем на обучение 1 человека приходится  44 тыс. рублей.  </a:t>
            </a:r>
          </a:p>
        </p:txBody>
      </p:sp>
    </p:spTree>
    <p:extLst>
      <p:ext uri="{BB962C8B-B14F-4D97-AF65-F5344CB8AC3E}">
        <p14:creationId xmlns:p14="http://schemas.microsoft.com/office/powerpoint/2010/main" val="408328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809622-5D38-42F3-87E5-BFC302F465D4}"/>
              </a:ext>
            </a:extLst>
          </p:cNvPr>
          <p:cNvSpPr/>
          <p:nvPr/>
        </p:nvSpPr>
        <p:spPr>
          <a:xfrm>
            <a:off x="3495679" y="1064753"/>
            <a:ext cx="5468415" cy="3571632"/>
          </a:xfrm>
          <a:prstGeom prst="rect">
            <a:avLst/>
          </a:prstGeom>
          <a:noFill/>
          <a:ln w="12700">
            <a:solidFill>
              <a:srgbClr val="D22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0A15F962-C914-4A57-B694-3786F6CF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96571"/>
            <a:ext cx="8100734" cy="30783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Человеческий потенциал в городе Ухте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72C920F2-0239-4BFB-9733-5D49B6F67729}"/>
              </a:ext>
            </a:extLst>
          </p:cNvPr>
          <p:cNvSpPr/>
          <p:nvPr/>
        </p:nvSpPr>
        <p:spPr>
          <a:xfrm>
            <a:off x="3491880" y="731976"/>
            <a:ext cx="4608761" cy="331734"/>
          </a:xfrm>
          <a:custGeom>
            <a:avLst/>
            <a:gdLst>
              <a:gd name="connsiteX0" fmla="*/ 0 w 4608761"/>
              <a:gd name="connsiteY0" fmla="*/ 79854 h 479115"/>
              <a:gd name="connsiteX1" fmla="*/ 79854 w 4608761"/>
              <a:gd name="connsiteY1" fmla="*/ 0 h 479115"/>
              <a:gd name="connsiteX2" fmla="*/ 4528907 w 4608761"/>
              <a:gd name="connsiteY2" fmla="*/ 0 h 479115"/>
              <a:gd name="connsiteX3" fmla="*/ 4608761 w 4608761"/>
              <a:gd name="connsiteY3" fmla="*/ 79854 h 479115"/>
              <a:gd name="connsiteX4" fmla="*/ 4608761 w 4608761"/>
              <a:gd name="connsiteY4" fmla="*/ 399261 h 479115"/>
              <a:gd name="connsiteX5" fmla="*/ 4528907 w 4608761"/>
              <a:gd name="connsiteY5" fmla="*/ 479115 h 479115"/>
              <a:gd name="connsiteX6" fmla="*/ 79854 w 4608761"/>
              <a:gd name="connsiteY6" fmla="*/ 479115 h 479115"/>
              <a:gd name="connsiteX7" fmla="*/ 0 w 4608761"/>
              <a:gd name="connsiteY7" fmla="*/ 399261 h 479115"/>
              <a:gd name="connsiteX8" fmla="*/ 0 w 4608761"/>
              <a:gd name="connsiteY8" fmla="*/ 79854 h 47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761" h="479115">
                <a:moveTo>
                  <a:pt x="0" y="79854"/>
                </a:moveTo>
                <a:cubicBezTo>
                  <a:pt x="0" y="35752"/>
                  <a:pt x="35752" y="0"/>
                  <a:pt x="79854" y="0"/>
                </a:cubicBezTo>
                <a:lnTo>
                  <a:pt x="4528907" y="0"/>
                </a:lnTo>
                <a:cubicBezTo>
                  <a:pt x="4573009" y="0"/>
                  <a:pt x="4608761" y="35752"/>
                  <a:pt x="4608761" y="79854"/>
                </a:cubicBezTo>
                <a:lnTo>
                  <a:pt x="4608761" y="399261"/>
                </a:lnTo>
                <a:cubicBezTo>
                  <a:pt x="4608761" y="443363"/>
                  <a:pt x="4573009" y="479115"/>
                  <a:pt x="4528907" y="479115"/>
                </a:cubicBezTo>
                <a:lnTo>
                  <a:pt x="79854" y="479115"/>
                </a:lnTo>
                <a:cubicBezTo>
                  <a:pt x="35752" y="479115"/>
                  <a:pt x="0" y="443363"/>
                  <a:pt x="0" y="399261"/>
                </a:cubicBezTo>
                <a:lnTo>
                  <a:pt x="0" y="7985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88" tIns="99588" rIns="99588" bIns="9958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solidFill>
                  <a:schemeClr val="tx1"/>
                </a:solidFill>
              </a:rPr>
              <a:t>Особенности региона и отраслевые вызовы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554CE53-D212-4063-BCE0-367F06ADA2ED}"/>
              </a:ext>
            </a:extLst>
          </p:cNvPr>
          <p:cNvSpPr/>
          <p:nvPr/>
        </p:nvSpPr>
        <p:spPr>
          <a:xfrm>
            <a:off x="3427155" y="1111571"/>
            <a:ext cx="5540423" cy="3267255"/>
          </a:xfrm>
          <a:custGeom>
            <a:avLst/>
            <a:gdLst>
              <a:gd name="connsiteX0" fmla="*/ 0 w 4608761"/>
              <a:gd name="connsiteY0" fmla="*/ 0 h 1393093"/>
              <a:gd name="connsiteX1" fmla="*/ 4608761 w 4608761"/>
              <a:gd name="connsiteY1" fmla="*/ 0 h 1393093"/>
              <a:gd name="connsiteX2" fmla="*/ 4608761 w 4608761"/>
              <a:gd name="connsiteY2" fmla="*/ 1393093 h 1393093"/>
              <a:gd name="connsiteX3" fmla="*/ 0 w 4608761"/>
              <a:gd name="connsiteY3" fmla="*/ 1393093 h 1393093"/>
              <a:gd name="connsiteX4" fmla="*/ 0 w 4608761"/>
              <a:gd name="connsiteY4" fmla="*/ 0 h 13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761" h="1393093">
                <a:moveTo>
                  <a:pt x="0" y="0"/>
                </a:moveTo>
                <a:lnTo>
                  <a:pt x="4608761" y="0"/>
                </a:lnTo>
                <a:lnTo>
                  <a:pt x="4608761" y="1393093"/>
                </a:lnTo>
                <a:lnTo>
                  <a:pt x="0" y="1393093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28" tIns="16510" rIns="92456" bIns="16510" numCol="1" spcCol="1270" anchor="t" anchorCtr="0">
            <a:noAutofit/>
          </a:bodyPr>
          <a:lstStyle/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Отдаленность региона, межрегиональная миграция (-41,1% за последние 30 лет)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Низкое качество социальной инфраструктуры, отсутствие жилищного строительства и суровый климат вызывают стремление к переезду</a:t>
            </a:r>
          </a:p>
          <a:p>
            <a:pPr marL="177800" lvl="1" indent="-177800" algn="l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Отсутствие профильного инженерного вуза</a:t>
            </a:r>
          </a:p>
          <a:p>
            <a:pPr marL="177800" lvl="1" indent="-177800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dirty="0"/>
              <a:t>Низкая квалификация после окончания учебных заведений</a:t>
            </a:r>
          </a:p>
          <a:p>
            <a:pPr marL="177800" lvl="1" indent="-177800" algn="l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Высокая конкуренция на рынке </a:t>
            </a:r>
            <a:r>
              <a:rPr lang="ru-RU" sz="1200" kern="1200" dirty="0">
                <a:solidFill>
                  <a:srgbClr val="FF0000"/>
                </a:solidFill>
              </a:rPr>
              <a:t>квалифицированного</a:t>
            </a:r>
            <a:r>
              <a:rPr lang="ru-RU" sz="1200" kern="1200" dirty="0"/>
              <a:t> труда</a:t>
            </a:r>
          </a:p>
          <a:p>
            <a:pPr marL="177800" lvl="1" indent="-177800" algn="just" defTabSz="444500" rtl="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>
                <a:solidFill>
                  <a:srgbClr val="FF0000"/>
                </a:solidFill>
              </a:rPr>
              <a:t>Повышенная текучесть инженерного состава (10% за последние три года)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FontTx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Подготовка кадров из специалистов, не имеющих профильного образования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Изменение востребованных направлений при выборе места работы. 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Ослабление позиции завода как «привлекательного» работодателя</a:t>
            </a:r>
          </a:p>
          <a:p>
            <a:pPr marL="177800" lvl="1" indent="-177800" algn="just" defTabSz="4445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2233C"/>
              </a:buClr>
              <a:buChar char="•"/>
            </a:pPr>
            <a:endParaRPr lang="ru-RU" sz="1200" kern="1200" dirty="0">
              <a:solidFill>
                <a:srgbClr val="FF0000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AA6F12A-1E26-4CFD-8291-7E6CEE789147}"/>
              </a:ext>
            </a:extLst>
          </p:cNvPr>
          <p:cNvSpPr/>
          <p:nvPr/>
        </p:nvSpPr>
        <p:spPr>
          <a:xfrm>
            <a:off x="3491880" y="2737282"/>
            <a:ext cx="4608761" cy="331734"/>
          </a:xfrm>
          <a:custGeom>
            <a:avLst/>
            <a:gdLst>
              <a:gd name="connsiteX0" fmla="*/ 0 w 4608761"/>
              <a:gd name="connsiteY0" fmla="*/ 79854 h 479115"/>
              <a:gd name="connsiteX1" fmla="*/ 79854 w 4608761"/>
              <a:gd name="connsiteY1" fmla="*/ 0 h 479115"/>
              <a:gd name="connsiteX2" fmla="*/ 4528907 w 4608761"/>
              <a:gd name="connsiteY2" fmla="*/ 0 h 479115"/>
              <a:gd name="connsiteX3" fmla="*/ 4608761 w 4608761"/>
              <a:gd name="connsiteY3" fmla="*/ 79854 h 479115"/>
              <a:gd name="connsiteX4" fmla="*/ 4608761 w 4608761"/>
              <a:gd name="connsiteY4" fmla="*/ 399261 h 479115"/>
              <a:gd name="connsiteX5" fmla="*/ 4528907 w 4608761"/>
              <a:gd name="connsiteY5" fmla="*/ 479115 h 479115"/>
              <a:gd name="connsiteX6" fmla="*/ 79854 w 4608761"/>
              <a:gd name="connsiteY6" fmla="*/ 479115 h 479115"/>
              <a:gd name="connsiteX7" fmla="*/ 0 w 4608761"/>
              <a:gd name="connsiteY7" fmla="*/ 399261 h 479115"/>
              <a:gd name="connsiteX8" fmla="*/ 0 w 4608761"/>
              <a:gd name="connsiteY8" fmla="*/ 79854 h 47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761" h="479115">
                <a:moveTo>
                  <a:pt x="0" y="79854"/>
                </a:moveTo>
                <a:cubicBezTo>
                  <a:pt x="0" y="35752"/>
                  <a:pt x="35752" y="0"/>
                  <a:pt x="79854" y="0"/>
                </a:cubicBezTo>
                <a:lnTo>
                  <a:pt x="4528907" y="0"/>
                </a:lnTo>
                <a:cubicBezTo>
                  <a:pt x="4573009" y="0"/>
                  <a:pt x="4608761" y="35752"/>
                  <a:pt x="4608761" y="79854"/>
                </a:cubicBezTo>
                <a:lnTo>
                  <a:pt x="4608761" y="399261"/>
                </a:lnTo>
                <a:cubicBezTo>
                  <a:pt x="4608761" y="443363"/>
                  <a:pt x="4573009" y="479115"/>
                  <a:pt x="4528907" y="479115"/>
                </a:cubicBezTo>
                <a:lnTo>
                  <a:pt x="79854" y="479115"/>
                </a:lnTo>
                <a:cubicBezTo>
                  <a:pt x="35752" y="479115"/>
                  <a:pt x="0" y="443363"/>
                  <a:pt x="0" y="399261"/>
                </a:cubicBezTo>
                <a:lnTo>
                  <a:pt x="0" y="7985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88" tIns="99588" rIns="99588" bIns="9958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483358-2FF5-452D-A465-7CD577BDB6C1}"/>
              </a:ext>
            </a:extLst>
          </p:cNvPr>
          <p:cNvSpPr txBox="1"/>
          <p:nvPr/>
        </p:nvSpPr>
        <p:spPr>
          <a:xfrm>
            <a:off x="355733" y="776929"/>
            <a:ext cx="2736303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dirty="0"/>
              <a:t>Динамика снижения численности в городе Ухте демонстрирует демографический провал в горизонте 5-7 лет</a:t>
            </a:r>
          </a:p>
          <a:p>
            <a:pPr algn="just">
              <a:lnSpc>
                <a:spcPct val="90000"/>
              </a:lnSpc>
            </a:pPr>
            <a:endParaRPr lang="en-US" sz="1300" dirty="0"/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7CC16E0-A87C-4B13-9D08-C5CBAFB9F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343316"/>
              </p:ext>
            </p:extLst>
          </p:nvPr>
        </p:nvGraphicFramePr>
        <p:xfrm>
          <a:off x="395535" y="1646115"/>
          <a:ext cx="2732505" cy="301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DD0ECD-90D5-47FD-B2FE-718CDE650233}"/>
              </a:ext>
            </a:extLst>
          </p:cNvPr>
          <p:cNvSpPr txBox="1"/>
          <p:nvPr/>
        </p:nvSpPr>
        <p:spPr>
          <a:xfrm>
            <a:off x="1441748" y="2318374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D2233C"/>
                </a:solidFill>
                <a:latin typeface="Bahnschrift Light Condensed" panose="020B0502040204020203" pitchFamily="34" charset="0"/>
              </a:rPr>
              <a:t>↓</a:t>
            </a:r>
            <a:r>
              <a:rPr lang="ru-RU" sz="2300" dirty="0">
                <a:solidFill>
                  <a:srgbClr val="D2233C"/>
                </a:solidFill>
                <a:latin typeface="Bahnschrift Light Condensed" panose="020B0502040204020203" pitchFamily="34" charset="0"/>
              </a:rPr>
              <a:t>25,3%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E6915F-1867-4E7D-93BC-A215533A17FC}"/>
              </a:ext>
            </a:extLst>
          </p:cNvPr>
          <p:cNvSpPr/>
          <p:nvPr/>
        </p:nvSpPr>
        <p:spPr>
          <a:xfrm>
            <a:off x="3275856" y="776929"/>
            <a:ext cx="216024" cy="3857085"/>
          </a:xfrm>
          <a:prstGeom prst="rect">
            <a:avLst/>
          </a:prstGeom>
          <a:solidFill>
            <a:srgbClr val="D2233C"/>
          </a:solidFill>
          <a:ln w="12700">
            <a:solidFill>
              <a:srgbClr val="D22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5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F0AF6D98-748A-4998-BD92-5402B55AD649}"/>
              </a:ext>
            </a:extLst>
          </p:cNvPr>
          <p:cNvSpPr txBox="1">
            <a:spLocks/>
          </p:cNvSpPr>
          <p:nvPr/>
        </p:nvSpPr>
        <p:spPr>
          <a:xfrm>
            <a:off x="611560" y="289644"/>
            <a:ext cx="7200800" cy="3078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Коммерческая группа в УГНК – новый «старый» механизм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3B2E4E4-E7CE-47F5-B91C-4147D8ECA943}"/>
              </a:ext>
            </a:extLst>
          </p:cNvPr>
          <p:cNvGraphicFramePr/>
          <p:nvPr/>
        </p:nvGraphicFramePr>
        <p:xfrm>
          <a:off x="5857488" y="1254636"/>
          <a:ext cx="2890976" cy="333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8BDA8A-53FC-4ECA-BF44-16A8BF8983B3}"/>
              </a:ext>
            </a:extLst>
          </p:cNvPr>
          <p:cNvSpPr txBox="1"/>
          <p:nvPr/>
        </p:nvSpPr>
        <p:spPr>
          <a:xfrm>
            <a:off x="1599371" y="674350"/>
            <a:ext cx="6185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600" dirty="0">
                <a:solidFill>
                  <a:srgbClr val="D2233C"/>
                </a:solidFill>
              </a:rPr>
              <a:t>Задача – снижение в перспективе 2026-2028 дефицита кадров рабочих профессий.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AE28C85-69C7-4529-9740-12423949D35F}"/>
              </a:ext>
            </a:extLst>
          </p:cNvPr>
          <p:cNvGrpSpPr/>
          <p:nvPr/>
        </p:nvGrpSpPr>
        <p:grpSpPr>
          <a:xfrm>
            <a:off x="5322" y="1254636"/>
            <a:ext cx="5308878" cy="3460533"/>
            <a:chOff x="-51705" y="1132945"/>
            <a:chExt cx="5308878" cy="346053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B4620E8-80EE-493D-A859-05C1FB987A0E}"/>
                </a:ext>
              </a:extLst>
            </p:cNvPr>
            <p:cNvSpPr/>
            <p:nvPr/>
          </p:nvSpPr>
          <p:spPr>
            <a:xfrm>
              <a:off x="464793" y="1285903"/>
              <a:ext cx="4792380" cy="6834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>
                <a:spcAft>
                  <a:spcPts val="600"/>
                </a:spcAft>
                <a:buClr>
                  <a:srgbClr val="D2233C"/>
                </a:buClr>
                <a:buSzPct val="110000"/>
              </a:pPr>
              <a:r>
                <a:rPr lang="ru-RU" sz="1400" b="1" dirty="0">
                  <a:solidFill>
                    <a:schemeClr val="tx1"/>
                  </a:solidFill>
                </a:rPr>
                <a:t>Масштабная профориентационная работа на территории региона</a:t>
              </a:r>
            </a:p>
            <a:p>
              <a:pPr algn="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EE035C8-6CD1-4487-B59B-821117C9073A}"/>
                </a:ext>
              </a:extLst>
            </p:cNvPr>
            <p:cNvSpPr/>
            <p:nvPr/>
          </p:nvSpPr>
          <p:spPr>
            <a:xfrm>
              <a:off x="407024" y="2095043"/>
              <a:ext cx="4792380" cy="9955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>
                <a:buClr>
                  <a:srgbClr val="D2233C"/>
                </a:buClr>
                <a:buSzPct val="110000"/>
              </a:pPr>
              <a:r>
                <a:rPr lang="ru-RU" sz="1400" b="1" dirty="0">
                  <a:solidFill>
                    <a:schemeClr val="tx1"/>
                  </a:solidFill>
                </a:rPr>
                <a:t>Организация </a:t>
              </a:r>
              <a:r>
                <a:rPr lang="ru-RU" sz="1400" b="1" dirty="0" err="1">
                  <a:solidFill>
                    <a:schemeClr val="tx1"/>
                  </a:solidFill>
                </a:rPr>
                <a:t>командообразующих</a:t>
              </a:r>
              <a:r>
                <a:rPr lang="ru-RU" sz="1400" b="1" dirty="0">
                  <a:solidFill>
                    <a:schemeClr val="tx1"/>
                  </a:solidFill>
                </a:rPr>
                <a:t> смен в Академии юных талантов при Главе </a:t>
              </a:r>
            </a:p>
            <a:p>
              <a:pPr algn="r">
                <a:buClr>
                  <a:srgbClr val="D2233C"/>
                </a:buClr>
                <a:buSzPct val="110000"/>
              </a:pPr>
              <a:r>
                <a:rPr lang="ru-RU" sz="1400" b="1" dirty="0">
                  <a:solidFill>
                    <a:schemeClr val="tx1"/>
                  </a:solidFill>
                </a:rPr>
                <a:t>Республики Коми для потенциальных студентов </a:t>
              </a:r>
            </a:p>
            <a:p>
              <a:pPr algn="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273E06D-46FA-4ABF-934B-AFC6F445EE2E}"/>
                </a:ext>
              </a:extLst>
            </p:cNvPr>
            <p:cNvSpPr/>
            <p:nvPr/>
          </p:nvSpPr>
          <p:spPr>
            <a:xfrm>
              <a:off x="425444" y="3229724"/>
              <a:ext cx="4792380" cy="1363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spcAft>
                  <a:spcPts val="600"/>
                </a:spcAft>
                <a:buClr>
                  <a:srgbClr val="D2233C"/>
                </a:buClr>
                <a:buSzPct val="110000"/>
              </a:pPr>
              <a:r>
                <a:rPr lang="ru-RU" sz="1400" b="1" dirty="0">
                  <a:solidFill>
                    <a:schemeClr val="tx1"/>
                  </a:solidFill>
                </a:rPr>
                <a:t>Изменения в образовательной программе по специальности «Переработка нефти и газа» для обеспечения соответствия требованиям при подборе кандидатов на рабочие профессии, в т.ч. профессиональных стандартов</a:t>
              </a:r>
              <a:endPara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Блок-схема: узел 11">
              <a:extLst>
                <a:ext uri="{FF2B5EF4-FFF2-40B4-BE49-F238E27FC236}">
                  <a16:creationId xmlns:a16="http://schemas.microsoft.com/office/drawing/2014/main" id="{F0656C9D-4513-4BC0-943E-5A3F3D1F1622}"/>
                </a:ext>
              </a:extLst>
            </p:cNvPr>
            <p:cNvSpPr/>
            <p:nvPr/>
          </p:nvSpPr>
          <p:spPr>
            <a:xfrm>
              <a:off x="22808" y="1269094"/>
              <a:ext cx="631402" cy="652609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03E069A-67E1-4922-86E9-69B1027C4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1705" y="1132945"/>
              <a:ext cx="780428" cy="8806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3FDA3958-F521-4E65-B1FB-CD70B17A93FF}"/>
                </a:ext>
              </a:extLst>
            </p:cNvPr>
            <p:cNvCxnSpPr>
              <a:cxnSpLocks/>
            </p:cNvCxnSpPr>
            <p:nvPr/>
          </p:nvCxnSpPr>
          <p:spPr>
            <a:xfrm>
              <a:off x="5204429" y="1285903"/>
              <a:ext cx="13395" cy="68342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8650DB76-1496-409D-8FFE-2202D3A05BFC}"/>
                </a:ext>
              </a:extLst>
            </p:cNvPr>
            <p:cNvCxnSpPr>
              <a:cxnSpLocks/>
            </p:cNvCxnSpPr>
            <p:nvPr/>
          </p:nvCxnSpPr>
          <p:spPr>
            <a:xfrm>
              <a:off x="5199404" y="2095043"/>
              <a:ext cx="0" cy="99184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DCCBDB2E-A3F5-46A2-BB1E-EB9933BBF395}"/>
                </a:ext>
              </a:extLst>
            </p:cNvPr>
            <p:cNvCxnSpPr>
              <a:cxnSpLocks/>
            </p:cNvCxnSpPr>
            <p:nvPr/>
          </p:nvCxnSpPr>
          <p:spPr>
            <a:xfrm>
              <a:off x="5199404" y="3235002"/>
              <a:ext cx="0" cy="135847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011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9ABF4A-2485-4B97-9D1D-2413B3EEE7D9}"/>
              </a:ext>
            </a:extLst>
          </p:cNvPr>
          <p:cNvSpPr txBox="1"/>
          <p:nvPr/>
        </p:nvSpPr>
        <p:spPr>
          <a:xfrm>
            <a:off x="431540" y="722476"/>
            <a:ext cx="8280920" cy="278537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Встречи с родителями и детьми во всех муниципалитетах Республики Коми - 20 городов и районов (январь-март)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Разработка и проведение дистанционного тестирования (</a:t>
            </a:r>
            <a:r>
              <a:rPr lang="en-US" dirty="0"/>
              <a:t>I</a:t>
            </a:r>
            <a:r>
              <a:rPr lang="ru-RU" dirty="0"/>
              <a:t> этап – март,</a:t>
            </a:r>
            <a:r>
              <a:rPr lang="en-US" dirty="0"/>
              <a:t> II</a:t>
            </a:r>
            <a:r>
              <a:rPr lang="ru-RU" dirty="0"/>
              <a:t> этап - апрель)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Отсев претендентов по медицинским показаниям, определение основной группы и «скамейки запасных»  - 20-25 человек (апрель-май) 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Корректировка команды. Проведение встречи с участниками проекта и их законными представителями, знакомство с условиями обучения и проживания, организация экскурсии на производство (июль). 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/>
              <a:t>роведение </a:t>
            </a:r>
            <a:r>
              <a:rPr lang="ru-RU" dirty="0" err="1"/>
              <a:t>командообразующей</a:t>
            </a:r>
            <a:r>
              <a:rPr lang="ru-RU" dirty="0"/>
              <a:t> смены в Академии юных талантов (</a:t>
            </a:r>
            <a:r>
              <a:rPr lang="ru-RU" dirty="0" err="1"/>
              <a:t>г.Сыктывкар</a:t>
            </a:r>
            <a:r>
              <a:rPr lang="ru-RU" dirty="0"/>
              <a:t>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1 Сентября - Начало учёбы</a:t>
            </a:r>
            <a:endParaRPr lang="ru-RU" dirty="0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F0AF6D98-748A-4998-BD92-5402B55AD649}"/>
              </a:ext>
            </a:extLst>
          </p:cNvPr>
          <p:cNvSpPr txBox="1">
            <a:spLocks/>
          </p:cNvSpPr>
          <p:nvPr/>
        </p:nvSpPr>
        <p:spPr>
          <a:xfrm>
            <a:off x="611560" y="289644"/>
            <a:ext cx="7200800" cy="3078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Коммерческая группа в УГНК – основные этапы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730F4-B3EA-4596-B192-96BC0E68D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22830"/>
            <a:ext cx="1895792" cy="124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9D33D4-9231-4987-A803-D5F2D5B2A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84" y="3622829"/>
            <a:ext cx="1872208" cy="127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4811B2-5A88-4987-8D6B-5986C4F25B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/>
          <a:stretch/>
        </p:blipFill>
        <p:spPr>
          <a:xfrm>
            <a:off x="5720952" y="3646789"/>
            <a:ext cx="2194910" cy="124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119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874370f299797430aa596e082ce86cc3">
  <xsd:schema xmlns:xsd="http://www.w3.org/2001/XMLSchema" xmlns:p="http://schemas.microsoft.com/office/2006/metadata/properties" targetNamespace="http://schemas.microsoft.com/office/2006/metadata/properties" ma:root="true" ma:fieldsID="c2d6548631942a3a7cae43a042d40c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ED77849-0E8E-42D2-963E-75509055BDC5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DFB522-9B92-4483-86A2-D34AD6E98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58C59-7C09-49C8-A6F9-F754E3AB0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1229</Words>
  <Application>Microsoft Office PowerPoint</Application>
  <PresentationFormat>Экран (16:9)</PresentationFormat>
  <Paragraphs>176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Bahnschrift Light Condensed</vt:lpstr>
      <vt:lpstr>Calibri</vt:lpstr>
      <vt:lpstr>Tahoma</vt:lpstr>
      <vt:lpstr>Times New Roman</vt:lpstr>
      <vt:lpstr>Wingdings</vt:lpstr>
      <vt:lpstr>Тема Office</vt:lpstr>
      <vt:lpstr>«Обучение с гарантированным трудоустройством» Совместный образовательный проект ООО «ЛУКОЙЛ-УНП», Министерства образования и науки Республики Коми и УГТУ</vt:lpstr>
      <vt:lpstr>Современный завод</vt:lpstr>
      <vt:lpstr>Наш персонал</vt:lpstr>
      <vt:lpstr>Социальная значимость</vt:lpstr>
      <vt:lpstr>Благотворительность и социальные проекты</vt:lpstr>
      <vt:lpstr>Работа в ЛУКОЙЛе</vt:lpstr>
      <vt:lpstr>Человеческий потенциал в городе Ухте</vt:lpstr>
      <vt:lpstr>Презентация PowerPoint</vt:lpstr>
      <vt:lpstr>Презентация PowerPoint</vt:lpstr>
      <vt:lpstr>Индустриальный институт УГТУ (СПО)</vt:lpstr>
      <vt:lpstr>Учебный центр Компании «ЛУКОЙЛ»</vt:lpstr>
      <vt:lpstr>Лабораторный комплекс</vt:lpstr>
      <vt:lpstr>Учебно-практический полигон</vt:lpstr>
      <vt:lpstr>Успешный старт образовательного проекта</vt:lpstr>
      <vt:lpstr>Заключение договоров. Экскурсия по НПЗ и УГТУ</vt:lpstr>
      <vt:lpstr>Адаптация учебного плана</vt:lpstr>
      <vt:lpstr>Особенности обучения </vt:lpstr>
      <vt:lpstr>Основа проекта - комфортная среда для овладения профессией</vt:lpstr>
      <vt:lpstr>Начало студенческой жизни</vt:lpstr>
      <vt:lpstr>Приобщение к традициям Компании</vt:lpstr>
      <vt:lpstr>Презентация PowerPoint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GlBuh</cp:lastModifiedBy>
  <cp:revision>201</cp:revision>
  <cp:lastPrinted>2024-09-26T05:54:03Z</cp:lastPrinted>
  <dcterms:created xsi:type="dcterms:W3CDTF">2015-12-02T14:34:23Z</dcterms:created>
  <dcterms:modified xsi:type="dcterms:W3CDTF">2024-09-27T11:57:08Z</dcterms:modified>
</cp:coreProperties>
</file>