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95" r:id="rId4"/>
    <p:sldId id="259" r:id="rId5"/>
    <p:sldId id="260" r:id="rId6"/>
    <p:sldId id="391" r:id="rId7"/>
    <p:sldId id="269" r:id="rId8"/>
    <p:sldId id="394" r:id="rId9"/>
    <p:sldId id="397" r:id="rId10"/>
    <p:sldId id="398" r:id="rId11"/>
    <p:sldId id="268" r:id="rId12"/>
    <p:sldId id="399" r:id="rId13"/>
    <p:sldId id="396" r:id="rId14"/>
    <p:sldId id="393" r:id="rId15"/>
    <p:sldId id="266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7F7F7F"/>
    <a:srgbClr val="CC0120"/>
    <a:srgbClr val="D38583"/>
    <a:srgbClr val="E7E6E6"/>
    <a:srgbClr val="656A76"/>
    <a:srgbClr val="3C616A"/>
    <a:srgbClr val="7C818A"/>
    <a:srgbClr val="596C84"/>
    <a:srgbClr val="536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202" autoAdjust="0"/>
  </p:normalViewPr>
  <p:slideViewPr>
    <p:cSldViewPr snapToGrid="0" showGuides="1">
      <p:cViewPr varScale="1">
        <p:scale>
          <a:sx n="122" d="100"/>
          <a:sy n="122" d="100"/>
        </p:scale>
        <p:origin x="1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966708-1438-4AEB-B34E-F3DC07ED69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4D5AAC-5F30-4B27-A297-763E19A13A5D}">
      <dgm:prSet custT="1"/>
      <dgm:spPr>
        <a:solidFill>
          <a:srgbClr val="C00000"/>
        </a:solidFill>
      </dgm:spPr>
      <dgm:t>
        <a:bodyPr/>
        <a:lstStyle/>
        <a:p>
          <a:r>
            <a:rPr lang="ru-RU" sz="1800" b="1" dirty="0"/>
            <a:t>Система управления промышленной безопасностью, охраной труда и окружающей среды </a:t>
          </a:r>
          <a:endParaRPr lang="ru-RU" sz="1800" dirty="0"/>
        </a:p>
      </dgm:t>
    </dgm:pt>
    <dgm:pt modelId="{5AFDA476-969E-43FB-B7EC-885E69986635}" type="parTrans" cxnId="{235119E1-4089-49C5-8551-B1E2643D1115}">
      <dgm:prSet/>
      <dgm:spPr/>
      <dgm:t>
        <a:bodyPr/>
        <a:lstStyle/>
        <a:p>
          <a:endParaRPr lang="ru-RU"/>
        </a:p>
      </dgm:t>
    </dgm:pt>
    <dgm:pt modelId="{BB6A7CDC-EAE7-49B6-9A91-83D32D48C2CF}" type="sibTrans" cxnId="{235119E1-4089-49C5-8551-B1E2643D1115}">
      <dgm:prSet/>
      <dgm:spPr/>
      <dgm:t>
        <a:bodyPr/>
        <a:lstStyle/>
        <a:p>
          <a:endParaRPr lang="ru-RU"/>
        </a:p>
      </dgm:t>
    </dgm:pt>
    <dgm:pt modelId="{5AE461A9-640E-4A1B-9BBF-BE5B89F9AA10}" type="pres">
      <dgm:prSet presAssocID="{12966708-1438-4AEB-B34E-F3DC07ED69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CDE425-EDED-413E-9A6B-E4B0C0216437}" type="pres">
      <dgm:prSet presAssocID="{3F4D5AAC-5F30-4B27-A297-763E19A13A5D}" presName="parentText" presStyleLbl="node1" presStyleIdx="0" presStyleCnt="1" custLinFactNeighborX="1443" custLinFactNeighborY="23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93AEBA-0125-4CA6-A3D5-B31477DC88DF}" type="presOf" srcId="{12966708-1438-4AEB-B34E-F3DC07ED69FD}" destId="{5AE461A9-640E-4A1B-9BBF-BE5B89F9AA10}" srcOrd="0" destOrd="0" presId="urn:microsoft.com/office/officeart/2005/8/layout/vList2"/>
    <dgm:cxn modelId="{235119E1-4089-49C5-8551-B1E2643D1115}" srcId="{12966708-1438-4AEB-B34E-F3DC07ED69FD}" destId="{3F4D5AAC-5F30-4B27-A297-763E19A13A5D}" srcOrd="0" destOrd="0" parTransId="{5AFDA476-969E-43FB-B7EC-885E69986635}" sibTransId="{BB6A7CDC-EAE7-49B6-9A91-83D32D48C2CF}"/>
    <dgm:cxn modelId="{929A1B35-0461-4694-BBA0-7ECD4DFF196B}" type="presOf" srcId="{3F4D5AAC-5F30-4B27-A297-763E19A13A5D}" destId="{18CDE425-EDED-413E-9A6B-E4B0C0216437}" srcOrd="0" destOrd="0" presId="urn:microsoft.com/office/officeart/2005/8/layout/vList2"/>
    <dgm:cxn modelId="{5DFAD238-83DB-4B01-9370-DB0ACAF41DB9}" type="presParOf" srcId="{5AE461A9-640E-4A1B-9BBF-BE5B89F9AA10}" destId="{18CDE425-EDED-413E-9A6B-E4B0C02164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C673180-71D3-47B8-A2CF-E3B514B7833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A7209A-BDD8-471F-A0EC-EDECC816A63F}">
      <dgm:prSet custT="1"/>
      <dgm:spPr>
        <a:solidFill>
          <a:srgbClr val="C00000"/>
        </a:solidFill>
      </dgm:spPr>
      <dgm:t>
        <a:bodyPr/>
        <a:lstStyle/>
        <a:p>
          <a:r>
            <a:rPr lang="ru-RU" sz="1900" b="1" dirty="0"/>
            <a:t>Программа мероприятий по пропаганде безопасного труда</a:t>
          </a:r>
        </a:p>
      </dgm:t>
    </dgm:pt>
    <dgm:pt modelId="{73F5FBBF-AE68-454B-8A4D-DECCA3D9CEDA}" type="parTrans" cxnId="{F9D022B3-285F-4B1C-B384-D7393F509389}">
      <dgm:prSet/>
      <dgm:spPr/>
      <dgm:t>
        <a:bodyPr/>
        <a:lstStyle/>
        <a:p>
          <a:endParaRPr lang="ru-RU"/>
        </a:p>
      </dgm:t>
    </dgm:pt>
    <dgm:pt modelId="{01F7666C-0A06-4255-9331-59E46FBB1057}" type="sibTrans" cxnId="{F9D022B3-285F-4B1C-B384-D7393F509389}">
      <dgm:prSet/>
      <dgm:spPr/>
      <dgm:t>
        <a:bodyPr/>
        <a:lstStyle/>
        <a:p>
          <a:endParaRPr lang="ru-RU"/>
        </a:p>
      </dgm:t>
    </dgm:pt>
    <dgm:pt modelId="{7CD83908-4E56-4A7B-8665-337ECEDFCAF3}" type="pres">
      <dgm:prSet presAssocID="{EC673180-71D3-47B8-A2CF-E3B514B783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52C754-71F2-4FA6-8120-909520DE0844}" type="pres">
      <dgm:prSet presAssocID="{4BA7209A-BDD8-471F-A0EC-EDECC816A63F}" presName="parentText" presStyleLbl="node1" presStyleIdx="0" presStyleCnt="1" custLinFactNeighborY="182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D022B3-285F-4B1C-B384-D7393F509389}" srcId="{EC673180-71D3-47B8-A2CF-E3B514B7833D}" destId="{4BA7209A-BDD8-471F-A0EC-EDECC816A63F}" srcOrd="0" destOrd="0" parTransId="{73F5FBBF-AE68-454B-8A4D-DECCA3D9CEDA}" sibTransId="{01F7666C-0A06-4255-9331-59E46FBB1057}"/>
    <dgm:cxn modelId="{E41BD66F-E540-4451-8460-4985AE3F6FCC}" type="presOf" srcId="{4BA7209A-BDD8-471F-A0EC-EDECC816A63F}" destId="{8652C754-71F2-4FA6-8120-909520DE0844}" srcOrd="0" destOrd="0" presId="urn:microsoft.com/office/officeart/2005/8/layout/vList2"/>
    <dgm:cxn modelId="{CB6E3316-7B9A-4E54-9B60-B203D52AC471}" type="presOf" srcId="{EC673180-71D3-47B8-A2CF-E3B514B7833D}" destId="{7CD83908-4E56-4A7B-8665-337ECEDFCAF3}" srcOrd="0" destOrd="0" presId="urn:microsoft.com/office/officeart/2005/8/layout/vList2"/>
    <dgm:cxn modelId="{EC690142-FAA0-4A31-B0C7-362A5CA6B680}" type="presParOf" srcId="{7CD83908-4E56-4A7B-8665-337ECEDFCAF3}" destId="{8652C754-71F2-4FA6-8120-909520DE08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C673180-71D3-47B8-A2CF-E3B514B7833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EDC9C-8DF6-4668-936B-CACDFE9474D1}">
      <dgm:prSet custT="1"/>
      <dgm:spPr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Охрана труда. Выставка спецодежды</a:t>
          </a:r>
        </a:p>
      </dgm:t>
    </dgm:pt>
    <dgm:pt modelId="{C725D3F9-0603-41DC-B65D-15755906FA9A}" type="parTrans" cxnId="{4D512A48-6D1B-4445-AA95-336DF1CD4FA9}">
      <dgm:prSet/>
      <dgm:spPr/>
      <dgm:t>
        <a:bodyPr/>
        <a:lstStyle/>
        <a:p>
          <a:endParaRPr lang="ru-RU"/>
        </a:p>
      </dgm:t>
    </dgm:pt>
    <dgm:pt modelId="{08BF4BA8-1EB7-4348-AEEE-3881C0C999CA}" type="sibTrans" cxnId="{4D512A48-6D1B-4445-AA95-336DF1CD4FA9}">
      <dgm:prSet/>
      <dgm:spPr/>
      <dgm:t>
        <a:bodyPr/>
        <a:lstStyle/>
        <a:p>
          <a:endParaRPr lang="ru-RU"/>
        </a:p>
      </dgm:t>
    </dgm:pt>
    <dgm:pt modelId="{7CD83908-4E56-4A7B-8665-337ECEDFCAF3}" type="pres">
      <dgm:prSet presAssocID="{EC673180-71D3-47B8-A2CF-E3B514B783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AF75D5-EC50-4514-A7EB-02F95BFB0A6A}" type="pres">
      <dgm:prSet presAssocID="{F64EDC9C-8DF6-4668-936B-CACDFE9474D1}" presName="parentText" presStyleLbl="node1" presStyleIdx="0" presStyleCnt="1">
        <dgm:presLayoutVars>
          <dgm:chMax val="0"/>
          <dgm:bulletEnabled val="1"/>
        </dgm:presLayoutVars>
      </dgm:prSet>
      <dgm:spPr>
        <a:xfrm>
          <a:off x="0" y="4778"/>
          <a:ext cx="5943126" cy="359774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4D512A48-6D1B-4445-AA95-336DF1CD4FA9}" srcId="{EC673180-71D3-47B8-A2CF-E3B514B7833D}" destId="{F64EDC9C-8DF6-4668-936B-CACDFE9474D1}" srcOrd="0" destOrd="0" parTransId="{C725D3F9-0603-41DC-B65D-15755906FA9A}" sibTransId="{08BF4BA8-1EB7-4348-AEEE-3881C0C999CA}"/>
    <dgm:cxn modelId="{3B0540B0-5A38-437B-ADB7-95F7A442C8A6}" type="presOf" srcId="{F64EDC9C-8DF6-4668-936B-CACDFE9474D1}" destId="{28AF75D5-EC50-4514-A7EB-02F95BFB0A6A}" srcOrd="0" destOrd="0" presId="urn:microsoft.com/office/officeart/2005/8/layout/vList2"/>
    <dgm:cxn modelId="{CB6E3316-7B9A-4E54-9B60-B203D52AC471}" type="presOf" srcId="{EC673180-71D3-47B8-A2CF-E3B514B7833D}" destId="{7CD83908-4E56-4A7B-8665-337ECEDFCAF3}" srcOrd="0" destOrd="0" presId="urn:microsoft.com/office/officeart/2005/8/layout/vList2"/>
    <dgm:cxn modelId="{26AB19C9-64EF-4CDA-9035-827BD14A5698}" type="presParOf" srcId="{7CD83908-4E56-4A7B-8665-337ECEDFCAF3}" destId="{28AF75D5-EC50-4514-A7EB-02F95BFB0A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673180-71D3-47B8-A2CF-E3B514B7833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EDC9C-8DF6-4668-936B-CACDFE9474D1}">
      <dgm:prSet custT="1"/>
      <dgm:spPr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Культура безопасности </a:t>
          </a:r>
        </a:p>
      </dgm:t>
    </dgm:pt>
    <dgm:pt modelId="{C725D3F9-0603-41DC-B65D-15755906FA9A}" type="parTrans" cxnId="{4D512A48-6D1B-4445-AA95-336DF1CD4FA9}">
      <dgm:prSet/>
      <dgm:spPr/>
      <dgm:t>
        <a:bodyPr/>
        <a:lstStyle/>
        <a:p>
          <a:endParaRPr lang="ru-RU"/>
        </a:p>
      </dgm:t>
    </dgm:pt>
    <dgm:pt modelId="{08BF4BA8-1EB7-4348-AEEE-3881C0C999CA}" type="sibTrans" cxnId="{4D512A48-6D1B-4445-AA95-336DF1CD4FA9}">
      <dgm:prSet/>
      <dgm:spPr/>
      <dgm:t>
        <a:bodyPr/>
        <a:lstStyle/>
        <a:p>
          <a:endParaRPr lang="ru-RU"/>
        </a:p>
      </dgm:t>
    </dgm:pt>
    <dgm:pt modelId="{7CD83908-4E56-4A7B-8665-337ECEDFCAF3}" type="pres">
      <dgm:prSet presAssocID="{EC673180-71D3-47B8-A2CF-E3B514B783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AF75D5-EC50-4514-A7EB-02F95BFB0A6A}" type="pres">
      <dgm:prSet presAssocID="{F64EDC9C-8DF6-4668-936B-CACDFE9474D1}" presName="parentText" presStyleLbl="node1" presStyleIdx="0" presStyleCnt="1">
        <dgm:presLayoutVars>
          <dgm:chMax val="0"/>
          <dgm:bulletEnabled val="1"/>
        </dgm:presLayoutVars>
      </dgm:prSet>
      <dgm:spPr>
        <a:xfrm>
          <a:off x="0" y="4778"/>
          <a:ext cx="5943126" cy="359774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4D512A48-6D1B-4445-AA95-336DF1CD4FA9}" srcId="{EC673180-71D3-47B8-A2CF-E3B514B7833D}" destId="{F64EDC9C-8DF6-4668-936B-CACDFE9474D1}" srcOrd="0" destOrd="0" parTransId="{C725D3F9-0603-41DC-B65D-15755906FA9A}" sibTransId="{08BF4BA8-1EB7-4348-AEEE-3881C0C999CA}"/>
    <dgm:cxn modelId="{3B0540B0-5A38-437B-ADB7-95F7A442C8A6}" type="presOf" srcId="{F64EDC9C-8DF6-4668-936B-CACDFE9474D1}" destId="{28AF75D5-EC50-4514-A7EB-02F95BFB0A6A}" srcOrd="0" destOrd="0" presId="urn:microsoft.com/office/officeart/2005/8/layout/vList2"/>
    <dgm:cxn modelId="{CB6E3316-7B9A-4E54-9B60-B203D52AC471}" type="presOf" srcId="{EC673180-71D3-47B8-A2CF-E3B514B7833D}" destId="{7CD83908-4E56-4A7B-8665-337ECEDFCAF3}" srcOrd="0" destOrd="0" presId="urn:microsoft.com/office/officeart/2005/8/layout/vList2"/>
    <dgm:cxn modelId="{26AB19C9-64EF-4CDA-9035-827BD14A5698}" type="presParOf" srcId="{7CD83908-4E56-4A7B-8665-337ECEDFCAF3}" destId="{28AF75D5-EC50-4514-A7EB-02F95BFB0A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B5DDD67-4072-40F6-A510-57731AD649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D91524-729B-4473-8AC5-995AFFD1EE05}">
      <dgm:prSet custT="1"/>
      <dgm:spPr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Общественный контроль </a:t>
          </a:r>
        </a:p>
      </dgm:t>
    </dgm:pt>
    <dgm:pt modelId="{F61C6A0A-7381-4403-94E4-D2FFB1482F31}" type="parTrans" cxnId="{A929BC5F-230C-4CCD-993C-B05A1CC1146E}">
      <dgm:prSet/>
      <dgm:spPr/>
      <dgm:t>
        <a:bodyPr/>
        <a:lstStyle/>
        <a:p>
          <a:endParaRPr lang="ru-RU"/>
        </a:p>
      </dgm:t>
    </dgm:pt>
    <dgm:pt modelId="{77ACEDCB-20C0-49BD-B37D-94988E13CD42}" type="sibTrans" cxnId="{A929BC5F-230C-4CCD-993C-B05A1CC1146E}">
      <dgm:prSet/>
      <dgm:spPr/>
      <dgm:t>
        <a:bodyPr/>
        <a:lstStyle/>
        <a:p>
          <a:endParaRPr lang="ru-RU"/>
        </a:p>
      </dgm:t>
    </dgm:pt>
    <dgm:pt modelId="{9E4BC256-64AE-4807-9F90-48C83895D442}" type="pres">
      <dgm:prSet presAssocID="{CB5DDD67-4072-40F6-A510-57731AD649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703796-31DC-4E48-8438-B08D4A5DF4EB}" type="pres">
      <dgm:prSet presAssocID="{63D91524-729B-4473-8AC5-995AFFD1EE05}" presName="parentText" presStyleLbl="node1" presStyleIdx="0" presStyleCnt="1">
        <dgm:presLayoutVars>
          <dgm:chMax val="0"/>
          <dgm:bulletEnabled val="1"/>
        </dgm:presLayoutVars>
      </dgm:prSet>
      <dgm:spPr>
        <a:xfrm>
          <a:off x="0" y="2975"/>
          <a:ext cx="8045450" cy="455715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D129C744-70B4-4E76-B85C-3EE8040DF153}" type="presOf" srcId="{63D91524-729B-4473-8AC5-995AFFD1EE05}" destId="{53703796-31DC-4E48-8438-B08D4A5DF4EB}" srcOrd="0" destOrd="0" presId="urn:microsoft.com/office/officeart/2005/8/layout/vList2"/>
    <dgm:cxn modelId="{F0485DC6-F76E-4D2A-AD22-CC434C2DEFBD}" type="presOf" srcId="{CB5DDD67-4072-40F6-A510-57731AD6495A}" destId="{9E4BC256-64AE-4807-9F90-48C83895D442}" srcOrd="0" destOrd="0" presId="urn:microsoft.com/office/officeart/2005/8/layout/vList2"/>
    <dgm:cxn modelId="{A929BC5F-230C-4CCD-993C-B05A1CC1146E}" srcId="{CB5DDD67-4072-40F6-A510-57731AD6495A}" destId="{63D91524-729B-4473-8AC5-995AFFD1EE05}" srcOrd="0" destOrd="0" parTransId="{F61C6A0A-7381-4403-94E4-D2FFB1482F31}" sibTransId="{77ACEDCB-20C0-49BD-B37D-94988E13CD42}"/>
    <dgm:cxn modelId="{F98EA101-1040-41FF-B467-48337C1D6BB8}" type="presParOf" srcId="{9E4BC256-64AE-4807-9F90-48C83895D442}" destId="{53703796-31DC-4E48-8438-B08D4A5DF4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B5DDD67-4072-40F6-A510-57731AD649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D91524-729B-4473-8AC5-995AFFD1EE05}">
      <dgm:prSet custT="1"/>
      <dgm:spPr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Работа с подрядными организациями</a:t>
          </a:r>
        </a:p>
      </dgm:t>
    </dgm:pt>
    <dgm:pt modelId="{F61C6A0A-7381-4403-94E4-D2FFB1482F31}" type="parTrans" cxnId="{A929BC5F-230C-4CCD-993C-B05A1CC1146E}">
      <dgm:prSet/>
      <dgm:spPr/>
      <dgm:t>
        <a:bodyPr/>
        <a:lstStyle/>
        <a:p>
          <a:endParaRPr lang="ru-RU"/>
        </a:p>
      </dgm:t>
    </dgm:pt>
    <dgm:pt modelId="{77ACEDCB-20C0-49BD-B37D-94988E13CD42}" type="sibTrans" cxnId="{A929BC5F-230C-4CCD-993C-B05A1CC1146E}">
      <dgm:prSet/>
      <dgm:spPr/>
      <dgm:t>
        <a:bodyPr/>
        <a:lstStyle/>
        <a:p>
          <a:endParaRPr lang="ru-RU"/>
        </a:p>
      </dgm:t>
    </dgm:pt>
    <dgm:pt modelId="{9E4BC256-64AE-4807-9F90-48C83895D442}" type="pres">
      <dgm:prSet presAssocID="{CB5DDD67-4072-40F6-A510-57731AD649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703796-31DC-4E48-8438-B08D4A5DF4EB}" type="pres">
      <dgm:prSet presAssocID="{63D91524-729B-4473-8AC5-995AFFD1EE05}" presName="parentText" presStyleLbl="node1" presStyleIdx="0" presStyleCnt="1">
        <dgm:presLayoutVars>
          <dgm:chMax val="0"/>
          <dgm:bulletEnabled val="1"/>
        </dgm:presLayoutVars>
      </dgm:prSet>
      <dgm:spPr>
        <a:xfrm>
          <a:off x="0" y="2975"/>
          <a:ext cx="8045450" cy="455715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D129C744-70B4-4E76-B85C-3EE8040DF153}" type="presOf" srcId="{63D91524-729B-4473-8AC5-995AFFD1EE05}" destId="{53703796-31DC-4E48-8438-B08D4A5DF4EB}" srcOrd="0" destOrd="0" presId="urn:microsoft.com/office/officeart/2005/8/layout/vList2"/>
    <dgm:cxn modelId="{F0485DC6-F76E-4D2A-AD22-CC434C2DEFBD}" type="presOf" srcId="{CB5DDD67-4072-40F6-A510-57731AD6495A}" destId="{9E4BC256-64AE-4807-9F90-48C83895D442}" srcOrd="0" destOrd="0" presId="urn:microsoft.com/office/officeart/2005/8/layout/vList2"/>
    <dgm:cxn modelId="{A929BC5F-230C-4CCD-993C-B05A1CC1146E}" srcId="{CB5DDD67-4072-40F6-A510-57731AD6495A}" destId="{63D91524-729B-4473-8AC5-995AFFD1EE05}" srcOrd="0" destOrd="0" parTransId="{F61C6A0A-7381-4403-94E4-D2FFB1482F31}" sibTransId="{77ACEDCB-20C0-49BD-B37D-94988E13CD42}"/>
    <dgm:cxn modelId="{F98EA101-1040-41FF-B467-48337C1D6BB8}" type="presParOf" srcId="{9E4BC256-64AE-4807-9F90-48C83895D442}" destId="{53703796-31DC-4E48-8438-B08D4A5DF4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78C4222-763F-4C11-86BA-86447D4AAB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FDE162-7B3E-479C-BED2-2EF2A32E38C7}">
      <dgm:prSet custT="1"/>
      <dgm:spPr>
        <a:solidFill>
          <a:srgbClr val="C00000"/>
        </a:solidFill>
      </dgm:spPr>
      <dgm:t>
        <a:bodyPr/>
        <a:lstStyle/>
        <a:p>
          <a:r>
            <a:rPr lang="ru-RU" sz="2000" b="1" dirty="0"/>
            <a:t>Цели и задачи на 2025 год   </a:t>
          </a:r>
          <a:endParaRPr lang="ru-RU" sz="2000" dirty="0"/>
        </a:p>
      </dgm:t>
    </dgm:pt>
    <dgm:pt modelId="{A6069032-832A-478F-81AE-F30BBDAF46FF}" type="parTrans" cxnId="{1A19EB67-65FD-4EDD-98D6-1035304904A9}">
      <dgm:prSet/>
      <dgm:spPr/>
      <dgm:t>
        <a:bodyPr/>
        <a:lstStyle/>
        <a:p>
          <a:endParaRPr lang="ru-RU"/>
        </a:p>
      </dgm:t>
    </dgm:pt>
    <dgm:pt modelId="{A0D7F9B9-BD7B-43A2-8D99-3EC0A7F9F760}" type="sibTrans" cxnId="{1A19EB67-65FD-4EDD-98D6-1035304904A9}">
      <dgm:prSet/>
      <dgm:spPr/>
      <dgm:t>
        <a:bodyPr/>
        <a:lstStyle/>
        <a:p>
          <a:endParaRPr lang="ru-RU"/>
        </a:p>
      </dgm:t>
    </dgm:pt>
    <dgm:pt modelId="{310FCFB9-3B62-475F-8544-C16A0B2B4824}" type="pres">
      <dgm:prSet presAssocID="{878C4222-763F-4C11-86BA-86447D4AAB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62085-9E26-4768-8401-A6CCF382BEE1}" type="pres">
      <dgm:prSet presAssocID="{58FDE162-7B3E-479C-BED2-2EF2A32E38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E3DA42-3CF6-4417-9D9E-A7AD88FF6F63}" type="presOf" srcId="{58FDE162-7B3E-479C-BED2-2EF2A32E38C7}" destId="{5F062085-9E26-4768-8401-A6CCF382BEE1}" srcOrd="0" destOrd="0" presId="urn:microsoft.com/office/officeart/2005/8/layout/vList2"/>
    <dgm:cxn modelId="{9AE2F290-BF8D-4DE7-A86C-05DA1B652315}" type="presOf" srcId="{878C4222-763F-4C11-86BA-86447D4AAB63}" destId="{310FCFB9-3B62-475F-8544-C16A0B2B4824}" srcOrd="0" destOrd="0" presId="urn:microsoft.com/office/officeart/2005/8/layout/vList2"/>
    <dgm:cxn modelId="{1A19EB67-65FD-4EDD-98D6-1035304904A9}" srcId="{878C4222-763F-4C11-86BA-86447D4AAB63}" destId="{58FDE162-7B3E-479C-BED2-2EF2A32E38C7}" srcOrd="0" destOrd="0" parTransId="{A6069032-832A-478F-81AE-F30BBDAF46FF}" sibTransId="{A0D7F9B9-BD7B-43A2-8D99-3EC0A7F9F760}"/>
    <dgm:cxn modelId="{2E548A9C-1930-4DC1-850E-81E199F1B055}" type="presParOf" srcId="{310FCFB9-3B62-475F-8544-C16A0B2B4824}" destId="{5F062085-9E26-4768-8401-A6CCF382BEE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F7B70E4-A393-4E46-8411-C3974E96FF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582E4A-E154-4C14-84CC-310254D6F597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Нулевой уровень аварийности и травматизма</a:t>
          </a:r>
        </a:p>
      </dgm:t>
    </dgm:pt>
    <dgm:pt modelId="{B4F5D153-FD31-4F6E-A18C-C60E0FE48933}" type="parTrans" cxnId="{C2F7D7F6-B038-4CCC-8D33-D0E2B6530E8D}">
      <dgm:prSet/>
      <dgm:spPr/>
      <dgm:t>
        <a:bodyPr/>
        <a:lstStyle/>
        <a:p>
          <a:endParaRPr lang="ru-RU"/>
        </a:p>
      </dgm:t>
    </dgm:pt>
    <dgm:pt modelId="{82AFC1AE-8986-42BA-86E9-10E050BA46AA}" type="sibTrans" cxnId="{C2F7D7F6-B038-4CCC-8D33-D0E2B6530E8D}">
      <dgm:prSet/>
      <dgm:spPr/>
      <dgm:t>
        <a:bodyPr/>
        <a:lstStyle/>
        <a:p>
          <a:endParaRPr lang="ru-RU"/>
        </a:p>
      </dgm:t>
    </dgm:pt>
    <dgm:pt modelId="{DFCA19E0-4058-47FD-8AE3-1F971889F812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Выполнение программ ПЭБ и ППБ</a:t>
          </a:r>
        </a:p>
      </dgm:t>
    </dgm:pt>
    <dgm:pt modelId="{E6DF1DEA-679F-41AD-B85E-D7BE89406721}" type="parTrans" cxnId="{3493AAF2-64CE-4C0F-A99E-5A787EAFC0C1}">
      <dgm:prSet/>
      <dgm:spPr/>
      <dgm:t>
        <a:bodyPr/>
        <a:lstStyle/>
        <a:p>
          <a:endParaRPr lang="ru-RU"/>
        </a:p>
      </dgm:t>
    </dgm:pt>
    <dgm:pt modelId="{EC4E7023-526A-47B9-9E9B-BA24DBE6728A}" type="sibTrans" cxnId="{3493AAF2-64CE-4C0F-A99E-5A787EAFC0C1}">
      <dgm:prSet/>
      <dgm:spPr/>
      <dgm:t>
        <a:bodyPr/>
        <a:lstStyle/>
        <a:p>
          <a:endParaRPr lang="ru-RU"/>
        </a:p>
      </dgm:t>
    </dgm:pt>
    <dgm:pt modelId="{5F0548EC-9ABC-4E28-9595-D393978CBE09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Соблюдение лимитов размещения отходов</a:t>
          </a:r>
        </a:p>
      </dgm:t>
    </dgm:pt>
    <dgm:pt modelId="{D083AA5C-043E-4C55-BFE9-6149A6D21E5C}" type="parTrans" cxnId="{1DDDF364-20A7-4E7A-B17A-F0FCF5E5C68C}">
      <dgm:prSet/>
      <dgm:spPr/>
      <dgm:t>
        <a:bodyPr/>
        <a:lstStyle/>
        <a:p>
          <a:endParaRPr lang="ru-RU"/>
        </a:p>
      </dgm:t>
    </dgm:pt>
    <dgm:pt modelId="{23D4B4D0-0594-4C29-9C5C-FFACBC4F6E44}" type="sibTrans" cxnId="{1DDDF364-20A7-4E7A-B17A-F0FCF5E5C68C}">
      <dgm:prSet/>
      <dgm:spPr/>
      <dgm:t>
        <a:bodyPr/>
        <a:lstStyle/>
        <a:p>
          <a:endParaRPr lang="ru-RU"/>
        </a:p>
      </dgm:t>
    </dgm:pt>
    <dgm:pt modelId="{EE36AFC4-01F3-40EE-9C95-AC43A0B8044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Дальнейшее развитие программы по пропаганде безопасности </a:t>
          </a:r>
        </a:p>
      </dgm:t>
    </dgm:pt>
    <dgm:pt modelId="{212950FF-766A-4D92-AA45-87BBAD2D148F}" type="parTrans" cxnId="{A6D1BFEA-ACE7-4E93-98FB-18A9566469E2}">
      <dgm:prSet/>
      <dgm:spPr/>
      <dgm:t>
        <a:bodyPr/>
        <a:lstStyle/>
        <a:p>
          <a:endParaRPr lang="ru-RU"/>
        </a:p>
      </dgm:t>
    </dgm:pt>
    <dgm:pt modelId="{764F11DA-164E-4FBD-8DF6-935C6A640ADF}" type="sibTrans" cxnId="{A6D1BFEA-ACE7-4E93-98FB-18A9566469E2}">
      <dgm:prSet/>
      <dgm:spPr/>
      <dgm:t>
        <a:bodyPr/>
        <a:lstStyle/>
        <a:p>
          <a:endParaRPr lang="ru-RU"/>
        </a:p>
      </dgm:t>
    </dgm:pt>
    <dgm:pt modelId="{85CD66E0-F00A-4955-9EB8-9EF34B712BE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Внедрение рейтинга по культуре безопасности</a:t>
          </a:r>
        </a:p>
      </dgm:t>
    </dgm:pt>
    <dgm:pt modelId="{C0BC73C8-F286-4C41-886C-86C758B241B7}" type="parTrans" cxnId="{74BDE895-B858-4F9D-A27A-832538CE0CB6}">
      <dgm:prSet/>
      <dgm:spPr/>
      <dgm:t>
        <a:bodyPr/>
        <a:lstStyle/>
        <a:p>
          <a:endParaRPr lang="ru-RU"/>
        </a:p>
      </dgm:t>
    </dgm:pt>
    <dgm:pt modelId="{63E2AF39-1640-40E1-9267-ECE33E67B8B3}" type="sibTrans" cxnId="{74BDE895-B858-4F9D-A27A-832538CE0CB6}">
      <dgm:prSet/>
      <dgm:spPr/>
      <dgm:t>
        <a:bodyPr/>
        <a:lstStyle/>
        <a:p>
          <a:endParaRPr lang="ru-RU"/>
        </a:p>
      </dgm:t>
    </dgm:pt>
    <dgm:pt modelId="{D391E853-D851-480F-96F6-0E4D387373C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Продолжить цифровизацию процедур и инструментов по ПБ и ОТ</a:t>
          </a:r>
        </a:p>
      </dgm:t>
    </dgm:pt>
    <dgm:pt modelId="{161C77D5-E6DC-4B18-9430-81EFFFC6CE53}" type="parTrans" cxnId="{DA9F8739-34E9-46D2-B607-01534739328F}">
      <dgm:prSet/>
      <dgm:spPr/>
      <dgm:t>
        <a:bodyPr/>
        <a:lstStyle/>
        <a:p>
          <a:endParaRPr lang="ru-RU"/>
        </a:p>
      </dgm:t>
    </dgm:pt>
    <dgm:pt modelId="{4CF25F76-E095-4525-85C3-0F09E47D3D97}" type="sibTrans" cxnId="{DA9F8739-34E9-46D2-B607-01534739328F}">
      <dgm:prSet/>
      <dgm:spPr/>
      <dgm:t>
        <a:bodyPr/>
        <a:lstStyle/>
        <a:p>
          <a:endParaRPr lang="ru-RU"/>
        </a:p>
      </dgm:t>
    </dgm:pt>
    <dgm:pt modelId="{174CE440-364C-4DE1-8B75-A141653908A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Усиление линии общественного контроля </a:t>
          </a:r>
        </a:p>
      </dgm:t>
    </dgm:pt>
    <dgm:pt modelId="{E4154E2B-85A0-4AA0-BA0D-DB0A52E7DBE4}" type="parTrans" cxnId="{4CF59B2F-C64D-4051-9445-AD8086CF2C79}">
      <dgm:prSet/>
      <dgm:spPr/>
      <dgm:t>
        <a:bodyPr/>
        <a:lstStyle/>
        <a:p>
          <a:endParaRPr lang="ru-RU"/>
        </a:p>
      </dgm:t>
    </dgm:pt>
    <dgm:pt modelId="{C49D29C5-A1CA-4462-8BA2-06565AD05683}" type="sibTrans" cxnId="{4CF59B2F-C64D-4051-9445-AD8086CF2C79}">
      <dgm:prSet/>
      <dgm:spPr/>
      <dgm:t>
        <a:bodyPr/>
        <a:lstStyle/>
        <a:p>
          <a:endParaRPr lang="ru-RU"/>
        </a:p>
      </dgm:t>
    </dgm:pt>
    <dgm:pt modelId="{7A625B81-DC19-4490-B270-58DF342BE146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Интеграция подрядчиков в нашу СУПБ</a:t>
          </a:r>
        </a:p>
      </dgm:t>
    </dgm:pt>
    <dgm:pt modelId="{BD966317-AD7F-473C-AB29-8B3022D81084}" type="parTrans" cxnId="{BF77E3DB-575C-443D-8C28-8D160D590F18}">
      <dgm:prSet/>
      <dgm:spPr/>
      <dgm:t>
        <a:bodyPr/>
        <a:lstStyle/>
        <a:p>
          <a:endParaRPr lang="ru-RU"/>
        </a:p>
      </dgm:t>
    </dgm:pt>
    <dgm:pt modelId="{FEBC1F26-728A-4416-86BE-B7BE4004027E}" type="sibTrans" cxnId="{BF77E3DB-575C-443D-8C28-8D160D590F18}">
      <dgm:prSet/>
      <dgm:spPr/>
      <dgm:t>
        <a:bodyPr/>
        <a:lstStyle/>
        <a:p>
          <a:endParaRPr lang="ru-RU"/>
        </a:p>
      </dgm:t>
    </dgm:pt>
    <dgm:pt modelId="{DD8B6862-9562-4E75-BC05-A39132ACD157}" type="pres">
      <dgm:prSet presAssocID="{9F7B70E4-A393-4E46-8411-C3974E96FF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982A55-3DDC-4E0C-AF5F-7EC4E83F2807}" type="pres">
      <dgm:prSet presAssocID="{45582E4A-E154-4C14-84CC-310254D6F597}" presName="parentText" presStyleLbl="node1" presStyleIdx="0" presStyleCnt="8" custScaleY="925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C1209-A779-4512-90AD-E519644232F0}" type="pres">
      <dgm:prSet presAssocID="{82AFC1AE-8986-42BA-86E9-10E050BA46AA}" presName="spacer" presStyleCnt="0"/>
      <dgm:spPr/>
    </dgm:pt>
    <dgm:pt modelId="{7D990E17-FA47-4AD7-80E7-1B8AE54BF720}" type="pres">
      <dgm:prSet presAssocID="{DFCA19E0-4058-47FD-8AE3-1F971889F812}" presName="parentText" presStyleLbl="node1" presStyleIdx="1" presStyleCnt="8" custScaleY="82160">
        <dgm:presLayoutVars>
          <dgm:chMax val="0"/>
          <dgm:bulletEnabled val="1"/>
        </dgm:presLayoutVars>
      </dgm:prSet>
      <dgm:spPr>
        <a:xfrm>
          <a:off x="0" y="746550"/>
          <a:ext cx="10324070" cy="599625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6E001D90-4EB9-4E3A-BE3F-4ED95EF1C91E}" type="pres">
      <dgm:prSet presAssocID="{EC4E7023-526A-47B9-9E9B-BA24DBE6728A}" presName="spacer" presStyleCnt="0"/>
      <dgm:spPr/>
    </dgm:pt>
    <dgm:pt modelId="{B4DB33C3-FE02-4FE9-9379-17C9C29F58F8}" type="pres">
      <dgm:prSet presAssocID="{5F0548EC-9ABC-4E28-9595-D393978CBE09}" presName="parentText" presStyleLbl="node1" presStyleIdx="2" presStyleCnt="8" custScaleY="88549">
        <dgm:presLayoutVars>
          <dgm:chMax val="0"/>
          <dgm:bulletEnabled val="1"/>
        </dgm:presLayoutVars>
      </dgm:prSet>
      <dgm:spPr>
        <a:xfrm>
          <a:off x="0" y="2089800"/>
          <a:ext cx="10324070" cy="599625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E0965D78-0DB9-4888-86A9-02D5BA9C5C92}" type="pres">
      <dgm:prSet presAssocID="{23D4B4D0-0594-4C29-9C5C-FFACBC4F6E44}" presName="spacer" presStyleCnt="0"/>
      <dgm:spPr/>
    </dgm:pt>
    <dgm:pt modelId="{CB63FEE0-2F1C-4D06-9289-5F9CFABD51C0}" type="pres">
      <dgm:prSet presAssocID="{EE36AFC4-01F3-40EE-9C95-AC43A0B8044E}" presName="parentText" presStyleLbl="node1" presStyleIdx="3" presStyleCnt="8" custScaleY="86411">
        <dgm:presLayoutVars>
          <dgm:chMax val="0"/>
          <dgm:bulletEnabled val="1"/>
        </dgm:presLayoutVars>
      </dgm:prSet>
      <dgm:spPr>
        <a:xfrm>
          <a:off x="0" y="2761425"/>
          <a:ext cx="10324070" cy="599625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520907D7-5088-4B73-BB5B-CF16FA13C289}" type="pres">
      <dgm:prSet presAssocID="{764F11DA-164E-4FBD-8DF6-935C6A640ADF}" presName="spacer" presStyleCnt="0"/>
      <dgm:spPr/>
    </dgm:pt>
    <dgm:pt modelId="{DB74877D-1F8B-4C20-89E7-744642E01617}" type="pres">
      <dgm:prSet presAssocID="{85CD66E0-F00A-4955-9EB8-9EF34B712BEE}" presName="parentText" presStyleLbl="node1" presStyleIdx="4" presStyleCnt="8" custScaleY="85821">
        <dgm:presLayoutVars>
          <dgm:chMax val="0"/>
          <dgm:bulletEnabled val="1"/>
        </dgm:presLayoutVars>
      </dgm:prSet>
      <dgm:spPr>
        <a:xfrm>
          <a:off x="0" y="3433050"/>
          <a:ext cx="10324070" cy="599625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92292729-92DE-4D3C-A04D-E4E3DC872B02}" type="pres">
      <dgm:prSet presAssocID="{63E2AF39-1640-40E1-9267-ECE33E67B8B3}" presName="spacer" presStyleCnt="0"/>
      <dgm:spPr/>
    </dgm:pt>
    <dgm:pt modelId="{820FB075-68A8-4E16-8BCC-A1680CA08F7C}" type="pres">
      <dgm:prSet presAssocID="{D391E853-D851-480F-96F6-0E4D387373C8}" presName="parentText" presStyleLbl="node1" presStyleIdx="5" presStyleCnt="8" custScaleY="94689">
        <dgm:presLayoutVars>
          <dgm:chMax val="0"/>
          <dgm:bulletEnabled val="1"/>
        </dgm:presLayoutVars>
      </dgm:prSet>
      <dgm:spPr>
        <a:xfrm>
          <a:off x="0" y="4104675"/>
          <a:ext cx="10324070" cy="599625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6C3DE837-D625-4082-8BED-E420874A1A49}" type="pres">
      <dgm:prSet presAssocID="{4CF25F76-E095-4525-85C3-0F09E47D3D97}" presName="spacer" presStyleCnt="0"/>
      <dgm:spPr/>
    </dgm:pt>
    <dgm:pt modelId="{A5269D7A-84A7-44E9-953F-B66DEF4C6F1F}" type="pres">
      <dgm:prSet presAssocID="{174CE440-364C-4DE1-8B75-A141653908AE}" presName="parentText" presStyleLbl="node1" presStyleIdx="6" presStyleCnt="8" custScaleY="85258">
        <dgm:presLayoutVars>
          <dgm:chMax val="0"/>
          <dgm:bulletEnabled val="1"/>
        </dgm:presLayoutVars>
      </dgm:prSet>
      <dgm:spPr>
        <a:xfrm>
          <a:off x="0" y="4776300"/>
          <a:ext cx="10324070" cy="599625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362EAB50-0309-4800-B66E-08E7B6B9A7BE}" type="pres">
      <dgm:prSet presAssocID="{C49D29C5-A1CA-4462-8BA2-06565AD05683}" presName="spacer" presStyleCnt="0"/>
      <dgm:spPr/>
    </dgm:pt>
    <dgm:pt modelId="{A027A7BA-FACC-47FA-8E6B-9F43D99E4070}" type="pres">
      <dgm:prSet presAssocID="{7A625B81-DC19-4490-B270-58DF342BE146}" presName="parentText" presStyleLbl="node1" presStyleIdx="7" presStyleCnt="8" custScaleY="830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807F13-7EC7-4B50-B205-A72A82E9D939}" type="presOf" srcId="{5F0548EC-9ABC-4E28-9595-D393978CBE09}" destId="{B4DB33C3-FE02-4FE9-9379-17C9C29F58F8}" srcOrd="0" destOrd="0" presId="urn:microsoft.com/office/officeart/2005/8/layout/vList2"/>
    <dgm:cxn modelId="{3ED28762-0D3B-4677-98D6-2DA5B23A6F62}" type="presOf" srcId="{9F7B70E4-A393-4E46-8411-C3974E96FFB2}" destId="{DD8B6862-9562-4E75-BC05-A39132ACD157}" srcOrd="0" destOrd="0" presId="urn:microsoft.com/office/officeart/2005/8/layout/vList2"/>
    <dgm:cxn modelId="{888661BE-65D2-43EB-80BD-842706C38B5F}" type="presOf" srcId="{D391E853-D851-480F-96F6-0E4D387373C8}" destId="{820FB075-68A8-4E16-8BCC-A1680CA08F7C}" srcOrd="0" destOrd="0" presId="urn:microsoft.com/office/officeart/2005/8/layout/vList2"/>
    <dgm:cxn modelId="{BF77E3DB-575C-443D-8C28-8D160D590F18}" srcId="{9F7B70E4-A393-4E46-8411-C3974E96FFB2}" destId="{7A625B81-DC19-4490-B270-58DF342BE146}" srcOrd="7" destOrd="0" parTransId="{BD966317-AD7F-473C-AB29-8B3022D81084}" sibTransId="{FEBC1F26-728A-4416-86BE-B7BE4004027E}"/>
    <dgm:cxn modelId="{A6D1BFEA-ACE7-4E93-98FB-18A9566469E2}" srcId="{9F7B70E4-A393-4E46-8411-C3974E96FFB2}" destId="{EE36AFC4-01F3-40EE-9C95-AC43A0B8044E}" srcOrd="3" destOrd="0" parTransId="{212950FF-766A-4D92-AA45-87BBAD2D148F}" sibTransId="{764F11DA-164E-4FBD-8DF6-935C6A640ADF}"/>
    <dgm:cxn modelId="{7F69883A-2A5D-4D26-8538-A4A885800BB0}" type="presOf" srcId="{EE36AFC4-01F3-40EE-9C95-AC43A0B8044E}" destId="{CB63FEE0-2F1C-4D06-9289-5F9CFABD51C0}" srcOrd="0" destOrd="0" presId="urn:microsoft.com/office/officeart/2005/8/layout/vList2"/>
    <dgm:cxn modelId="{1DDDF364-20A7-4E7A-B17A-F0FCF5E5C68C}" srcId="{9F7B70E4-A393-4E46-8411-C3974E96FFB2}" destId="{5F0548EC-9ABC-4E28-9595-D393978CBE09}" srcOrd="2" destOrd="0" parTransId="{D083AA5C-043E-4C55-BFE9-6149A6D21E5C}" sibTransId="{23D4B4D0-0594-4C29-9C5C-FFACBC4F6E44}"/>
    <dgm:cxn modelId="{DA9F8739-34E9-46D2-B607-01534739328F}" srcId="{9F7B70E4-A393-4E46-8411-C3974E96FFB2}" destId="{D391E853-D851-480F-96F6-0E4D387373C8}" srcOrd="5" destOrd="0" parTransId="{161C77D5-E6DC-4B18-9430-81EFFFC6CE53}" sibTransId="{4CF25F76-E095-4525-85C3-0F09E47D3D97}"/>
    <dgm:cxn modelId="{D485894B-924E-4CB2-91DE-5DD7965164F7}" type="presOf" srcId="{DFCA19E0-4058-47FD-8AE3-1F971889F812}" destId="{7D990E17-FA47-4AD7-80E7-1B8AE54BF720}" srcOrd="0" destOrd="0" presId="urn:microsoft.com/office/officeart/2005/8/layout/vList2"/>
    <dgm:cxn modelId="{DCD473A8-BB9A-4DF2-929F-FD138FA64F29}" type="presOf" srcId="{45582E4A-E154-4C14-84CC-310254D6F597}" destId="{61982A55-3DDC-4E0C-AF5F-7EC4E83F2807}" srcOrd="0" destOrd="0" presId="urn:microsoft.com/office/officeart/2005/8/layout/vList2"/>
    <dgm:cxn modelId="{1F484FB3-F292-490A-A35E-AD50FCB3DB4E}" type="presOf" srcId="{85CD66E0-F00A-4955-9EB8-9EF34B712BEE}" destId="{DB74877D-1F8B-4C20-89E7-744642E01617}" srcOrd="0" destOrd="0" presId="urn:microsoft.com/office/officeart/2005/8/layout/vList2"/>
    <dgm:cxn modelId="{4CF59B2F-C64D-4051-9445-AD8086CF2C79}" srcId="{9F7B70E4-A393-4E46-8411-C3974E96FFB2}" destId="{174CE440-364C-4DE1-8B75-A141653908AE}" srcOrd="6" destOrd="0" parTransId="{E4154E2B-85A0-4AA0-BA0D-DB0A52E7DBE4}" sibTransId="{C49D29C5-A1CA-4462-8BA2-06565AD05683}"/>
    <dgm:cxn modelId="{C2F7D7F6-B038-4CCC-8D33-D0E2B6530E8D}" srcId="{9F7B70E4-A393-4E46-8411-C3974E96FFB2}" destId="{45582E4A-E154-4C14-84CC-310254D6F597}" srcOrd="0" destOrd="0" parTransId="{B4F5D153-FD31-4F6E-A18C-C60E0FE48933}" sibTransId="{82AFC1AE-8986-42BA-86E9-10E050BA46AA}"/>
    <dgm:cxn modelId="{74BDE895-B858-4F9D-A27A-832538CE0CB6}" srcId="{9F7B70E4-A393-4E46-8411-C3974E96FFB2}" destId="{85CD66E0-F00A-4955-9EB8-9EF34B712BEE}" srcOrd="4" destOrd="0" parTransId="{C0BC73C8-F286-4C41-886C-86C758B241B7}" sibTransId="{63E2AF39-1640-40E1-9267-ECE33E67B8B3}"/>
    <dgm:cxn modelId="{91BC180E-E204-40C3-BA15-E1372C4BD95D}" type="presOf" srcId="{174CE440-364C-4DE1-8B75-A141653908AE}" destId="{A5269D7A-84A7-44E9-953F-B66DEF4C6F1F}" srcOrd="0" destOrd="0" presId="urn:microsoft.com/office/officeart/2005/8/layout/vList2"/>
    <dgm:cxn modelId="{3493AAF2-64CE-4C0F-A99E-5A787EAFC0C1}" srcId="{9F7B70E4-A393-4E46-8411-C3974E96FFB2}" destId="{DFCA19E0-4058-47FD-8AE3-1F971889F812}" srcOrd="1" destOrd="0" parTransId="{E6DF1DEA-679F-41AD-B85E-D7BE89406721}" sibTransId="{EC4E7023-526A-47B9-9E9B-BA24DBE6728A}"/>
    <dgm:cxn modelId="{7DF83F56-1B29-44B8-B48E-0D92A1867A84}" type="presOf" srcId="{7A625B81-DC19-4490-B270-58DF342BE146}" destId="{A027A7BA-FACC-47FA-8E6B-9F43D99E4070}" srcOrd="0" destOrd="0" presId="urn:microsoft.com/office/officeart/2005/8/layout/vList2"/>
    <dgm:cxn modelId="{7733815B-5F6A-4453-B2F5-4F603D2C7101}" type="presParOf" srcId="{DD8B6862-9562-4E75-BC05-A39132ACD157}" destId="{61982A55-3DDC-4E0C-AF5F-7EC4E83F2807}" srcOrd="0" destOrd="0" presId="urn:microsoft.com/office/officeart/2005/8/layout/vList2"/>
    <dgm:cxn modelId="{A2CC852A-7AE0-453A-A2C9-882F128FD684}" type="presParOf" srcId="{DD8B6862-9562-4E75-BC05-A39132ACD157}" destId="{79FC1209-A779-4512-90AD-E519644232F0}" srcOrd="1" destOrd="0" presId="urn:microsoft.com/office/officeart/2005/8/layout/vList2"/>
    <dgm:cxn modelId="{11DBCB5F-ADB7-4172-B942-95427F0455F5}" type="presParOf" srcId="{DD8B6862-9562-4E75-BC05-A39132ACD157}" destId="{7D990E17-FA47-4AD7-80E7-1B8AE54BF720}" srcOrd="2" destOrd="0" presId="urn:microsoft.com/office/officeart/2005/8/layout/vList2"/>
    <dgm:cxn modelId="{54C62428-FE36-42C6-AB82-DF3A301CF9A5}" type="presParOf" srcId="{DD8B6862-9562-4E75-BC05-A39132ACD157}" destId="{6E001D90-4EB9-4E3A-BE3F-4ED95EF1C91E}" srcOrd="3" destOrd="0" presId="urn:microsoft.com/office/officeart/2005/8/layout/vList2"/>
    <dgm:cxn modelId="{C8705A3E-3362-47AC-93A4-889C4251024A}" type="presParOf" srcId="{DD8B6862-9562-4E75-BC05-A39132ACD157}" destId="{B4DB33C3-FE02-4FE9-9379-17C9C29F58F8}" srcOrd="4" destOrd="0" presId="urn:microsoft.com/office/officeart/2005/8/layout/vList2"/>
    <dgm:cxn modelId="{E485D5F3-F714-4A11-8250-8B58106A28E5}" type="presParOf" srcId="{DD8B6862-9562-4E75-BC05-A39132ACD157}" destId="{E0965D78-0DB9-4888-86A9-02D5BA9C5C92}" srcOrd="5" destOrd="0" presId="urn:microsoft.com/office/officeart/2005/8/layout/vList2"/>
    <dgm:cxn modelId="{BBFFEB37-D018-48C8-948C-AE4567676386}" type="presParOf" srcId="{DD8B6862-9562-4E75-BC05-A39132ACD157}" destId="{CB63FEE0-2F1C-4D06-9289-5F9CFABD51C0}" srcOrd="6" destOrd="0" presId="urn:microsoft.com/office/officeart/2005/8/layout/vList2"/>
    <dgm:cxn modelId="{AAAAF208-D626-4513-918F-FADB14EA93DF}" type="presParOf" srcId="{DD8B6862-9562-4E75-BC05-A39132ACD157}" destId="{520907D7-5088-4B73-BB5B-CF16FA13C289}" srcOrd="7" destOrd="0" presId="urn:microsoft.com/office/officeart/2005/8/layout/vList2"/>
    <dgm:cxn modelId="{B8ED5414-ABF9-432B-9855-A7FCDE2C23D7}" type="presParOf" srcId="{DD8B6862-9562-4E75-BC05-A39132ACD157}" destId="{DB74877D-1F8B-4C20-89E7-744642E01617}" srcOrd="8" destOrd="0" presId="urn:microsoft.com/office/officeart/2005/8/layout/vList2"/>
    <dgm:cxn modelId="{C613FDCD-9863-41A9-BD19-A01D3CC94E28}" type="presParOf" srcId="{DD8B6862-9562-4E75-BC05-A39132ACD157}" destId="{92292729-92DE-4D3C-A04D-E4E3DC872B02}" srcOrd="9" destOrd="0" presId="urn:microsoft.com/office/officeart/2005/8/layout/vList2"/>
    <dgm:cxn modelId="{9B05C6D2-0F70-4CBD-BB0E-476F65662765}" type="presParOf" srcId="{DD8B6862-9562-4E75-BC05-A39132ACD157}" destId="{820FB075-68A8-4E16-8BCC-A1680CA08F7C}" srcOrd="10" destOrd="0" presId="urn:microsoft.com/office/officeart/2005/8/layout/vList2"/>
    <dgm:cxn modelId="{DA81766E-703D-4E04-9FEC-C3C5F5D9BEBD}" type="presParOf" srcId="{DD8B6862-9562-4E75-BC05-A39132ACD157}" destId="{6C3DE837-D625-4082-8BED-E420874A1A49}" srcOrd="11" destOrd="0" presId="urn:microsoft.com/office/officeart/2005/8/layout/vList2"/>
    <dgm:cxn modelId="{4EB915BB-5C03-4077-8779-909A6BA5253B}" type="presParOf" srcId="{DD8B6862-9562-4E75-BC05-A39132ACD157}" destId="{A5269D7A-84A7-44E9-953F-B66DEF4C6F1F}" srcOrd="12" destOrd="0" presId="urn:microsoft.com/office/officeart/2005/8/layout/vList2"/>
    <dgm:cxn modelId="{D683713F-F2AE-4AAB-B3C6-26B00850268B}" type="presParOf" srcId="{DD8B6862-9562-4E75-BC05-A39132ACD157}" destId="{362EAB50-0309-4800-B66E-08E7B6B9A7BE}" srcOrd="13" destOrd="0" presId="urn:microsoft.com/office/officeart/2005/8/layout/vList2"/>
    <dgm:cxn modelId="{05120084-FDCE-47D9-99AD-4868EE2D97F9}" type="presParOf" srcId="{DD8B6862-9562-4E75-BC05-A39132ACD157}" destId="{A027A7BA-FACC-47FA-8E6B-9F43D99E407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62415-3CF6-4D96-ADF2-156B75F4FAD2}" type="doc">
      <dgm:prSet loTypeId="urn:microsoft.com/office/officeart/2005/8/layout/vList2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C140BB9-6FD3-4254-9E42-230BD472AA39}">
      <dgm:prSet custT="1"/>
      <dgm:spPr/>
      <dgm:t>
        <a:bodyPr/>
        <a:lstStyle/>
        <a:p>
          <a:pPr algn="ctr"/>
          <a:r>
            <a:rPr lang="ru-RU" sz="1100" dirty="0">
              <a:latin typeface="+mn-lt"/>
            </a:rPr>
            <a:t>ISO 14001 «Системы экологического менеджмента – Требования и руководство по применению»</a:t>
          </a:r>
        </a:p>
      </dgm:t>
    </dgm:pt>
    <dgm:pt modelId="{CC33EBD4-ACAF-4E09-8E97-EB57CCD0FC88}" type="parTrans" cxnId="{258C7178-5608-403C-AA3E-D59F254764A5}">
      <dgm:prSet/>
      <dgm:spPr/>
      <dgm:t>
        <a:bodyPr/>
        <a:lstStyle/>
        <a:p>
          <a:endParaRPr lang="ru-RU"/>
        </a:p>
      </dgm:t>
    </dgm:pt>
    <dgm:pt modelId="{0CEF6FD7-C6E0-4FE2-80DD-A55CE53ED0E3}" type="sibTrans" cxnId="{258C7178-5608-403C-AA3E-D59F254764A5}">
      <dgm:prSet/>
      <dgm:spPr/>
      <dgm:t>
        <a:bodyPr/>
        <a:lstStyle/>
        <a:p>
          <a:endParaRPr lang="ru-RU"/>
        </a:p>
      </dgm:t>
    </dgm:pt>
    <dgm:pt modelId="{98824AAD-25EB-4A01-8869-C463848566EC}" type="pres">
      <dgm:prSet presAssocID="{4D762415-3CF6-4D96-ADF2-156B75F4FA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E6E64F-93C2-4269-9BC3-8561DD0B1E6F}" type="pres">
      <dgm:prSet presAssocID="{7C140BB9-6FD3-4254-9E42-230BD472AA39}" presName="parentText" presStyleLbl="node1" presStyleIdx="0" presStyleCnt="1" custLinFactNeighborX="10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B21534-33E3-4F8C-A126-0FB0918EF99A}" type="presOf" srcId="{7C140BB9-6FD3-4254-9E42-230BD472AA39}" destId="{0AE6E64F-93C2-4269-9BC3-8561DD0B1E6F}" srcOrd="0" destOrd="0" presId="urn:microsoft.com/office/officeart/2005/8/layout/vList2"/>
    <dgm:cxn modelId="{258C7178-5608-403C-AA3E-D59F254764A5}" srcId="{4D762415-3CF6-4D96-ADF2-156B75F4FAD2}" destId="{7C140BB9-6FD3-4254-9E42-230BD472AA39}" srcOrd="0" destOrd="0" parTransId="{CC33EBD4-ACAF-4E09-8E97-EB57CCD0FC88}" sibTransId="{0CEF6FD7-C6E0-4FE2-80DD-A55CE53ED0E3}"/>
    <dgm:cxn modelId="{AAC1E24E-C096-40FC-8570-AC7D49577257}" type="presOf" srcId="{4D762415-3CF6-4D96-ADF2-156B75F4FAD2}" destId="{98824AAD-25EB-4A01-8869-C463848566EC}" srcOrd="0" destOrd="0" presId="urn:microsoft.com/office/officeart/2005/8/layout/vList2"/>
    <dgm:cxn modelId="{91F41ECC-A88F-4320-B476-E48A998F1082}" type="presParOf" srcId="{98824AAD-25EB-4A01-8869-C463848566EC}" destId="{0AE6E64F-93C2-4269-9BC3-8561DD0B1E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762415-3CF6-4D96-ADF2-156B75F4FAD2}" type="doc">
      <dgm:prSet loTypeId="urn:microsoft.com/office/officeart/2005/8/layout/vList2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C140BB9-6FD3-4254-9E42-230BD472AA39}">
      <dgm:prSet custT="1"/>
      <dgm:spPr/>
      <dgm:t>
        <a:bodyPr/>
        <a:lstStyle/>
        <a:p>
          <a:pPr algn="ctr"/>
          <a:r>
            <a:rPr lang="ru-RU" sz="1100" dirty="0">
              <a:latin typeface="+mn-lt"/>
            </a:rPr>
            <a:t>ISO 45001 «Системы менеджмента профессионального здоровья и безопасности. Требования»</a:t>
          </a:r>
        </a:p>
      </dgm:t>
    </dgm:pt>
    <dgm:pt modelId="{CC33EBD4-ACAF-4E09-8E97-EB57CCD0FC88}" type="parTrans" cxnId="{258C7178-5608-403C-AA3E-D59F254764A5}">
      <dgm:prSet/>
      <dgm:spPr/>
      <dgm:t>
        <a:bodyPr/>
        <a:lstStyle/>
        <a:p>
          <a:endParaRPr lang="ru-RU"/>
        </a:p>
      </dgm:t>
    </dgm:pt>
    <dgm:pt modelId="{0CEF6FD7-C6E0-4FE2-80DD-A55CE53ED0E3}" type="sibTrans" cxnId="{258C7178-5608-403C-AA3E-D59F254764A5}">
      <dgm:prSet/>
      <dgm:spPr/>
      <dgm:t>
        <a:bodyPr/>
        <a:lstStyle/>
        <a:p>
          <a:endParaRPr lang="ru-RU"/>
        </a:p>
      </dgm:t>
    </dgm:pt>
    <dgm:pt modelId="{98824AAD-25EB-4A01-8869-C463848566EC}" type="pres">
      <dgm:prSet presAssocID="{4D762415-3CF6-4D96-ADF2-156B75F4FA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E6E64F-93C2-4269-9BC3-8561DD0B1E6F}" type="pres">
      <dgm:prSet presAssocID="{7C140BB9-6FD3-4254-9E42-230BD472AA39}" presName="parentText" presStyleLbl="node1" presStyleIdx="0" presStyleCnt="1" custLinFactNeighborY="48379">
        <dgm:presLayoutVars>
          <dgm:chMax val="0"/>
          <dgm:bulletEnabled val="1"/>
        </dgm:presLayoutVars>
      </dgm:prSet>
      <dgm:spPr>
        <a:xfrm>
          <a:off x="0" y="213"/>
          <a:ext cx="3336708" cy="591455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60B21534-33E3-4F8C-A126-0FB0918EF99A}" type="presOf" srcId="{7C140BB9-6FD3-4254-9E42-230BD472AA39}" destId="{0AE6E64F-93C2-4269-9BC3-8561DD0B1E6F}" srcOrd="0" destOrd="0" presId="urn:microsoft.com/office/officeart/2005/8/layout/vList2"/>
    <dgm:cxn modelId="{258C7178-5608-403C-AA3E-D59F254764A5}" srcId="{4D762415-3CF6-4D96-ADF2-156B75F4FAD2}" destId="{7C140BB9-6FD3-4254-9E42-230BD472AA39}" srcOrd="0" destOrd="0" parTransId="{CC33EBD4-ACAF-4E09-8E97-EB57CCD0FC88}" sibTransId="{0CEF6FD7-C6E0-4FE2-80DD-A55CE53ED0E3}"/>
    <dgm:cxn modelId="{AAC1E24E-C096-40FC-8570-AC7D49577257}" type="presOf" srcId="{4D762415-3CF6-4D96-ADF2-156B75F4FAD2}" destId="{98824AAD-25EB-4A01-8869-C463848566EC}" srcOrd="0" destOrd="0" presId="urn:microsoft.com/office/officeart/2005/8/layout/vList2"/>
    <dgm:cxn modelId="{91F41ECC-A88F-4320-B476-E48A998F1082}" type="presParOf" srcId="{98824AAD-25EB-4A01-8869-C463848566EC}" destId="{0AE6E64F-93C2-4269-9BC3-8561DD0B1E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966708-1438-4AEB-B34E-F3DC07ED69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290C32-C81C-4BF4-AA11-7CFD76DFFD72}">
      <dgm:prSet custT="1"/>
      <dgm:spPr>
        <a:solidFill>
          <a:srgbClr val="C00000"/>
        </a:solidFill>
      </dgm:spPr>
      <dgm:t>
        <a:bodyPr/>
        <a:lstStyle/>
        <a:p>
          <a:r>
            <a:rPr lang="ru-RU" sz="1600" b="1" dirty="0"/>
            <a:t>Программа улучшения условий промышленной безопасности, и охраны труда, предупреждения и ликвидации чрезвычайных ситуаций организаций Группы «ЛУКОЙЛ»  на 2024 - 2026 годы</a:t>
          </a:r>
        </a:p>
      </dgm:t>
    </dgm:pt>
    <dgm:pt modelId="{F72C9C23-C524-489F-B55B-82DA594E0ABF}" type="parTrans" cxnId="{28659E7A-ABFE-4734-9C59-AF9F781F5C54}">
      <dgm:prSet/>
      <dgm:spPr/>
      <dgm:t>
        <a:bodyPr/>
        <a:lstStyle/>
        <a:p>
          <a:endParaRPr lang="ru-RU"/>
        </a:p>
      </dgm:t>
    </dgm:pt>
    <dgm:pt modelId="{E3A2F942-A087-41C5-A0E4-2D93281C605C}" type="sibTrans" cxnId="{28659E7A-ABFE-4734-9C59-AF9F781F5C54}">
      <dgm:prSet/>
      <dgm:spPr/>
      <dgm:t>
        <a:bodyPr/>
        <a:lstStyle/>
        <a:p>
          <a:endParaRPr lang="ru-RU"/>
        </a:p>
      </dgm:t>
    </dgm:pt>
    <dgm:pt modelId="{5AE461A9-640E-4A1B-9BBF-BE5B89F9AA10}" type="pres">
      <dgm:prSet presAssocID="{12966708-1438-4AEB-B34E-F3DC07ED69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AF6C49-91F5-4A9D-8B4B-3E9187F0377D}" type="pres">
      <dgm:prSet presAssocID="{B6290C32-C81C-4BF4-AA11-7CFD76DFFD7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93AEBA-0125-4CA6-A3D5-B31477DC88DF}" type="presOf" srcId="{12966708-1438-4AEB-B34E-F3DC07ED69FD}" destId="{5AE461A9-640E-4A1B-9BBF-BE5B89F9AA10}" srcOrd="0" destOrd="0" presId="urn:microsoft.com/office/officeart/2005/8/layout/vList2"/>
    <dgm:cxn modelId="{28659E7A-ABFE-4734-9C59-AF9F781F5C54}" srcId="{12966708-1438-4AEB-B34E-F3DC07ED69FD}" destId="{B6290C32-C81C-4BF4-AA11-7CFD76DFFD72}" srcOrd="0" destOrd="0" parTransId="{F72C9C23-C524-489F-B55B-82DA594E0ABF}" sibTransId="{E3A2F942-A087-41C5-A0E4-2D93281C605C}"/>
    <dgm:cxn modelId="{F119B5FE-58DD-4728-90C3-B1160B67D188}" type="presOf" srcId="{B6290C32-C81C-4BF4-AA11-7CFD76DFFD72}" destId="{82AF6C49-91F5-4A9D-8B4B-3E9187F0377D}" srcOrd="0" destOrd="0" presId="urn:microsoft.com/office/officeart/2005/8/layout/vList2"/>
    <dgm:cxn modelId="{F85F4215-0CC7-45A8-B983-8ACC70465129}" type="presParOf" srcId="{5AE461A9-640E-4A1B-9BBF-BE5B89F9AA10}" destId="{82AF6C49-91F5-4A9D-8B4B-3E9187F0377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E11A45-95F3-4439-AE01-00DB270B6C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A8FFD7-CE23-443D-A652-FD99EA9CE873}">
      <dgm:prSet custT="1"/>
      <dgm:spPr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Инструменты по промышленной безопасности и охраны труда</a:t>
          </a:r>
        </a:p>
      </dgm:t>
    </dgm:pt>
    <dgm:pt modelId="{C46A8D4B-3F2E-48DF-8592-BFD7F845723C}" type="parTrans" cxnId="{6E655F10-C5E2-4320-8AC2-188CBCBA51C9}">
      <dgm:prSet/>
      <dgm:spPr/>
      <dgm:t>
        <a:bodyPr/>
        <a:lstStyle/>
        <a:p>
          <a:endParaRPr lang="ru-RU"/>
        </a:p>
      </dgm:t>
    </dgm:pt>
    <dgm:pt modelId="{198A60DF-C4C7-436F-8A63-C0A1182C0273}" type="sibTrans" cxnId="{6E655F10-C5E2-4320-8AC2-188CBCBA51C9}">
      <dgm:prSet/>
      <dgm:spPr/>
      <dgm:t>
        <a:bodyPr/>
        <a:lstStyle/>
        <a:p>
          <a:endParaRPr lang="ru-RU"/>
        </a:p>
      </dgm:t>
    </dgm:pt>
    <dgm:pt modelId="{1D7FF677-776D-462B-B31E-056919ACE2A6}" type="pres">
      <dgm:prSet presAssocID="{CFE11A45-95F3-4439-AE01-00DB270B6C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A66ED7-4F93-4C9B-A5D5-4C87BA66CB6D}" type="pres">
      <dgm:prSet presAssocID="{70A8FFD7-CE23-443D-A652-FD99EA9CE873}" presName="parentText" presStyleLbl="node1" presStyleIdx="0" presStyleCnt="1" custLinFactNeighborX="0" custLinFactNeighborY="-19590">
        <dgm:presLayoutVars>
          <dgm:chMax val="0"/>
          <dgm:bulletEnabled val="1"/>
        </dgm:presLayoutVars>
      </dgm:prSet>
      <dgm:spPr>
        <a:xfrm>
          <a:off x="0" y="2975"/>
          <a:ext cx="6969678" cy="455715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6E655F10-C5E2-4320-8AC2-188CBCBA51C9}" srcId="{CFE11A45-95F3-4439-AE01-00DB270B6CA5}" destId="{70A8FFD7-CE23-443D-A652-FD99EA9CE873}" srcOrd="0" destOrd="0" parTransId="{C46A8D4B-3F2E-48DF-8592-BFD7F845723C}" sibTransId="{198A60DF-C4C7-436F-8A63-C0A1182C0273}"/>
    <dgm:cxn modelId="{4395D2EE-72D1-451A-ACCD-EAF2408ED71B}" type="presOf" srcId="{70A8FFD7-CE23-443D-A652-FD99EA9CE873}" destId="{61A66ED7-4F93-4C9B-A5D5-4C87BA66CB6D}" srcOrd="0" destOrd="0" presId="urn:microsoft.com/office/officeart/2005/8/layout/vList2"/>
    <dgm:cxn modelId="{B2058ACA-A5F3-4408-88A5-2D416BC9E4F4}" type="presOf" srcId="{CFE11A45-95F3-4439-AE01-00DB270B6CA5}" destId="{1D7FF677-776D-462B-B31E-056919ACE2A6}" srcOrd="0" destOrd="0" presId="urn:microsoft.com/office/officeart/2005/8/layout/vList2"/>
    <dgm:cxn modelId="{51997E9E-C300-490C-894B-A6258AB9D8B2}" type="presParOf" srcId="{1D7FF677-776D-462B-B31E-056919ACE2A6}" destId="{61A66ED7-4F93-4C9B-A5D5-4C87BA66CB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ADA6CA-5DF8-4869-8290-A791D7C616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3DB7FA-2804-4280-B31A-DD87A72E5010}">
      <dgm:prSet custT="1"/>
      <dgm:spPr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Промышленная безопасность </a:t>
          </a:r>
        </a:p>
      </dgm:t>
    </dgm:pt>
    <dgm:pt modelId="{F5F9BF79-0E84-4697-B1D0-C2357163BF22}" type="parTrans" cxnId="{CE1D765D-5433-47E6-BB5C-7430F5FFC63A}">
      <dgm:prSet/>
      <dgm:spPr/>
      <dgm:t>
        <a:bodyPr/>
        <a:lstStyle/>
        <a:p>
          <a:endParaRPr lang="ru-RU"/>
        </a:p>
      </dgm:t>
    </dgm:pt>
    <dgm:pt modelId="{24210486-5B8F-4468-A01F-92C4A62225F4}" type="sibTrans" cxnId="{CE1D765D-5433-47E6-BB5C-7430F5FFC63A}">
      <dgm:prSet/>
      <dgm:spPr/>
      <dgm:t>
        <a:bodyPr/>
        <a:lstStyle/>
        <a:p>
          <a:endParaRPr lang="ru-RU"/>
        </a:p>
      </dgm:t>
    </dgm:pt>
    <dgm:pt modelId="{BFA79CB5-B99A-438E-8447-AA3DD265F630}" type="pres">
      <dgm:prSet presAssocID="{36ADA6CA-5DF8-4869-8290-A791D7C616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9A213A-1218-40B1-BF7F-9B364CA97FB6}" type="pres">
      <dgm:prSet presAssocID="{A33DB7FA-2804-4280-B31A-DD87A72E5010}" presName="parentText" presStyleLbl="node1" presStyleIdx="0" presStyleCnt="1">
        <dgm:presLayoutVars>
          <dgm:chMax val="0"/>
          <dgm:bulletEnabled val="1"/>
        </dgm:presLayoutVars>
      </dgm:prSet>
      <dgm:spPr>
        <a:xfrm>
          <a:off x="0" y="2975"/>
          <a:ext cx="5949950" cy="455715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1C4737B1-5C1C-4FE5-95DD-24BB5B337A2D}" type="presOf" srcId="{A33DB7FA-2804-4280-B31A-DD87A72E5010}" destId="{029A213A-1218-40B1-BF7F-9B364CA97FB6}" srcOrd="0" destOrd="0" presId="urn:microsoft.com/office/officeart/2005/8/layout/vList2"/>
    <dgm:cxn modelId="{E54411C7-1BB0-4BEA-9FA6-877831FC048D}" type="presOf" srcId="{36ADA6CA-5DF8-4869-8290-A791D7C6166A}" destId="{BFA79CB5-B99A-438E-8447-AA3DD265F630}" srcOrd="0" destOrd="0" presId="urn:microsoft.com/office/officeart/2005/8/layout/vList2"/>
    <dgm:cxn modelId="{CE1D765D-5433-47E6-BB5C-7430F5FFC63A}" srcId="{36ADA6CA-5DF8-4869-8290-A791D7C6166A}" destId="{A33DB7FA-2804-4280-B31A-DD87A72E5010}" srcOrd="0" destOrd="0" parTransId="{F5F9BF79-0E84-4697-B1D0-C2357163BF22}" sibTransId="{24210486-5B8F-4468-A01F-92C4A62225F4}"/>
    <dgm:cxn modelId="{40DA0967-76F0-46EA-B1C1-BCBB3AB02143}" type="presParOf" srcId="{BFA79CB5-B99A-438E-8447-AA3DD265F630}" destId="{029A213A-1218-40B1-BF7F-9B364CA97F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5DDD67-4072-40F6-A510-57731AD649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D91524-729B-4473-8AC5-995AFFD1EE05}">
      <dgm:prSet custT="1"/>
      <dgm:spPr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Готовность к локализации и ликвидаций последствий аварий</a:t>
          </a:r>
        </a:p>
      </dgm:t>
    </dgm:pt>
    <dgm:pt modelId="{F61C6A0A-7381-4403-94E4-D2FFB1482F31}" type="parTrans" cxnId="{A929BC5F-230C-4CCD-993C-B05A1CC1146E}">
      <dgm:prSet/>
      <dgm:spPr/>
      <dgm:t>
        <a:bodyPr/>
        <a:lstStyle/>
        <a:p>
          <a:endParaRPr lang="ru-RU"/>
        </a:p>
      </dgm:t>
    </dgm:pt>
    <dgm:pt modelId="{77ACEDCB-20C0-49BD-B37D-94988E13CD42}" type="sibTrans" cxnId="{A929BC5F-230C-4CCD-993C-B05A1CC1146E}">
      <dgm:prSet/>
      <dgm:spPr/>
      <dgm:t>
        <a:bodyPr/>
        <a:lstStyle/>
        <a:p>
          <a:endParaRPr lang="ru-RU"/>
        </a:p>
      </dgm:t>
    </dgm:pt>
    <dgm:pt modelId="{9E4BC256-64AE-4807-9F90-48C83895D442}" type="pres">
      <dgm:prSet presAssocID="{CB5DDD67-4072-40F6-A510-57731AD649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703796-31DC-4E48-8438-B08D4A5DF4EB}" type="pres">
      <dgm:prSet presAssocID="{63D91524-729B-4473-8AC5-995AFFD1EE05}" presName="parentText" presStyleLbl="node1" presStyleIdx="0" presStyleCnt="1">
        <dgm:presLayoutVars>
          <dgm:chMax val="0"/>
          <dgm:bulletEnabled val="1"/>
        </dgm:presLayoutVars>
      </dgm:prSet>
      <dgm:spPr>
        <a:xfrm>
          <a:off x="0" y="2975"/>
          <a:ext cx="8045450" cy="455715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D129C744-70B4-4E76-B85C-3EE8040DF153}" type="presOf" srcId="{63D91524-729B-4473-8AC5-995AFFD1EE05}" destId="{53703796-31DC-4E48-8438-B08D4A5DF4EB}" srcOrd="0" destOrd="0" presId="urn:microsoft.com/office/officeart/2005/8/layout/vList2"/>
    <dgm:cxn modelId="{F0485DC6-F76E-4D2A-AD22-CC434C2DEFBD}" type="presOf" srcId="{CB5DDD67-4072-40F6-A510-57731AD6495A}" destId="{9E4BC256-64AE-4807-9F90-48C83895D442}" srcOrd="0" destOrd="0" presId="urn:microsoft.com/office/officeart/2005/8/layout/vList2"/>
    <dgm:cxn modelId="{A929BC5F-230C-4CCD-993C-B05A1CC1146E}" srcId="{CB5DDD67-4072-40F6-A510-57731AD6495A}" destId="{63D91524-729B-4473-8AC5-995AFFD1EE05}" srcOrd="0" destOrd="0" parTransId="{F61C6A0A-7381-4403-94E4-D2FFB1482F31}" sibTransId="{77ACEDCB-20C0-49BD-B37D-94988E13CD42}"/>
    <dgm:cxn modelId="{F98EA101-1040-41FF-B467-48337C1D6BB8}" type="presParOf" srcId="{9E4BC256-64AE-4807-9F90-48C83895D442}" destId="{53703796-31DC-4E48-8438-B08D4A5DF4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5DDD67-4072-40F6-A510-57731AD649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D91524-729B-4473-8AC5-995AFFD1EE05}">
      <dgm:prSet custT="1"/>
      <dgm:spPr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Готовность к локализации и ликвидаций последствий аварий</a:t>
          </a:r>
        </a:p>
      </dgm:t>
    </dgm:pt>
    <dgm:pt modelId="{F61C6A0A-7381-4403-94E4-D2FFB1482F31}" type="parTrans" cxnId="{A929BC5F-230C-4CCD-993C-B05A1CC1146E}">
      <dgm:prSet/>
      <dgm:spPr/>
      <dgm:t>
        <a:bodyPr/>
        <a:lstStyle/>
        <a:p>
          <a:endParaRPr lang="ru-RU"/>
        </a:p>
      </dgm:t>
    </dgm:pt>
    <dgm:pt modelId="{77ACEDCB-20C0-49BD-B37D-94988E13CD42}" type="sibTrans" cxnId="{A929BC5F-230C-4CCD-993C-B05A1CC1146E}">
      <dgm:prSet/>
      <dgm:spPr/>
      <dgm:t>
        <a:bodyPr/>
        <a:lstStyle/>
        <a:p>
          <a:endParaRPr lang="ru-RU"/>
        </a:p>
      </dgm:t>
    </dgm:pt>
    <dgm:pt modelId="{9E4BC256-64AE-4807-9F90-48C83895D442}" type="pres">
      <dgm:prSet presAssocID="{CB5DDD67-4072-40F6-A510-57731AD649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703796-31DC-4E48-8438-B08D4A5DF4EB}" type="pres">
      <dgm:prSet presAssocID="{63D91524-729B-4473-8AC5-995AFFD1EE05}" presName="parentText" presStyleLbl="node1" presStyleIdx="0" presStyleCnt="1">
        <dgm:presLayoutVars>
          <dgm:chMax val="0"/>
          <dgm:bulletEnabled val="1"/>
        </dgm:presLayoutVars>
      </dgm:prSet>
      <dgm:spPr>
        <a:xfrm>
          <a:off x="0" y="2975"/>
          <a:ext cx="8045450" cy="455715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D129C744-70B4-4E76-B85C-3EE8040DF153}" type="presOf" srcId="{63D91524-729B-4473-8AC5-995AFFD1EE05}" destId="{53703796-31DC-4E48-8438-B08D4A5DF4EB}" srcOrd="0" destOrd="0" presId="urn:microsoft.com/office/officeart/2005/8/layout/vList2"/>
    <dgm:cxn modelId="{F0485DC6-F76E-4D2A-AD22-CC434C2DEFBD}" type="presOf" srcId="{CB5DDD67-4072-40F6-A510-57731AD6495A}" destId="{9E4BC256-64AE-4807-9F90-48C83895D442}" srcOrd="0" destOrd="0" presId="urn:microsoft.com/office/officeart/2005/8/layout/vList2"/>
    <dgm:cxn modelId="{A929BC5F-230C-4CCD-993C-B05A1CC1146E}" srcId="{CB5DDD67-4072-40F6-A510-57731AD6495A}" destId="{63D91524-729B-4473-8AC5-995AFFD1EE05}" srcOrd="0" destOrd="0" parTransId="{F61C6A0A-7381-4403-94E4-D2FFB1482F31}" sibTransId="{77ACEDCB-20C0-49BD-B37D-94988E13CD42}"/>
    <dgm:cxn modelId="{F98EA101-1040-41FF-B467-48337C1D6BB8}" type="presParOf" srcId="{9E4BC256-64AE-4807-9F90-48C83895D442}" destId="{53703796-31DC-4E48-8438-B08D4A5DF4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50B1AF6-32EC-4E46-8E0A-3987B236ECCB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B4E8951-7ECB-4AFD-BBEB-52EC907CAA39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ru-RU" sz="1800" b="1" dirty="0"/>
            <a:t>Активно внедряется цифровизация процедур по охране труда</a:t>
          </a:r>
        </a:p>
      </dgm:t>
    </dgm:pt>
    <dgm:pt modelId="{E4D365CC-FBC9-4D64-BFC3-1ADAFEA6CF01}" type="parTrans" cxnId="{A0F131E9-6B34-4333-8816-01C4326CF285}">
      <dgm:prSet/>
      <dgm:spPr/>
      <dgm:t>
        <a:bodyPr/>
        <a:lstStyle/>
        <a:p>
          <a:endParaRPr lang="ru-RU"/>
        </a:p>
      </dgm:t>
    </dgm:pt>
    <dgm:pt modelId="{E90ECE3C-47BF-4040-BC91-6EA0F69C5DEA}" type="sibTrans" cxnId="{A0F131E9-6B34-4333-8816-01C4326CF285}">
      <dgm:prSet/>
      <dgm:spPr/>
      <dgm:t>
        <a:bodyPr/>
        <a:lstStyle/>
        <a:p>
          <a:endParaRPr lang="ru-RU"/>
        </a:p>
      </dgm:t>
    </dgm:pt>
    <dgm:pt modelId="{28EEC9BD-802C-4C9B-B811-2BD967F80696}" type="pres">
      <dgm:prSet presAssocID="{D50B1AF6-32EC-4E46-8E0A-3987B236EC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AB93A6-CE1A-4AD1-8A3B-836F99E903C9}" type="pres">
      <dgm:prSet presAssocID="{5B4E8951-7ECB-4AFD-BBEB-52EC907CAA39}" presName="parentText" presStyleLbl="node1" presStyleIdx="0" presStyleCnt="1" custLinFactNeighborX="-59976" custLinFactNeighborY="199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F131E9-6B34-4333-8816-01C4326CF285}" srcId="{D50B1AF6-32EC-4E46-8E0A-3987B236ECCB}" destId="{5B4E8951-7ECB-4AFD-BBEB-52EC907CAA39}" srcOrd="0" destOrd="0" parTransId="{E4D365CC-FBC9-4D64-BFC3-1ADAFEA6CF01}" sibTransId="{E90ECE3C-47BF-4040-BC91-6EA0F69C5DEA}"/>
    <dgm:cxn modelId="{972D9B2E-8C10-4A52-9E9E-8CD0E6F2F699}" type="presOf" srcId="{D50B1AF6-32EC-4E46-8E0A-3987B236ECCB}" destId="{28EEC9BD-802C-4C9B-B811-2BD967F80696}" srcOrd="0" destOrd="0" presId="urn:microsoft.com/office/officeart/2005/8/layout/vList2"/>
    <dgm:cxn modelId="{D50E2B61-20FE-4B27-94F4-1FA9094E7534}" type="presOf" srcId="{5B4E8951-7ECB-4AFD-BBEB-52EC907CAA39}" destId="{13AB93A6-CE1A-4AD1-8A3B-836F99E903C9}" srcOrd="0" destOrd="0" presId="urn:microsoft.com/office/officeart/2005/8/layout/vList2"/>
    <dgm:cxn modelId="{FA91B74A-DE65-4B55-89A0-87FCBF349FAF}" type="presParOf" srcId="{28EEC9BD-802C-4C9B-B811-2BD967F80696}" destId="{13AB93A6-CE1A-4AD1-8A3B-836F99E903C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DE425-EDED-413E-9A6B-E4B0C0216437}">
      <dsp:nvSpPr>
        <dsp:cNvPr id="0" name=""/>
        <dsp:cNvSpPr/>
      </dsp:nvSpPr>
      <dsp:spPr>
        <a:xfrm>
          <a:off x="0" y="636"/>
          <a:ext cx="8735853" cy="591032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Система управления промышленной безопасностью, охраной труда и окружающей среды </a:t>
          </a:r>
          <a:endParaRPr lang="ru-RU" sz="1800" kern="1200" dirty="0"/>
        </a:p>
      </dsp:txBody>
      <dsp:txXfrm>
        <a:off x="28852" y="29488"/>
        <a:ext cx="8678149" cy="5333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2C754-71F2-4FA6-8120-909520DE0844}">
      <dsp:nvSpPr>
        <dsp:cNvPr id="0" name=""/>
        <dsp:cNvSpPr/>
      </dsp:nvSpPr>
      <dsp:spPr>
        <a:xfrm>
          <a:off x="0" y="7627"/>
          <a:ext cx="6644010" cy="56160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Программа мероприятий по пропаганде безопасного труда</a:t>
          </a:r>
        </a:p>
      </dsp:txBody>
      <dsp:txXfrm>
        <a:off x="27415" y="35042"/>
        <a:ext cx="6589180" cy="5067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F75D5-EC50-4514-A7EB-02F95BFB0A6A}">
      <dsp:nvSpPr>
        <dsp:cNvPr id="0" name=""/>
        <dsp:cNvSpPr/>
      </dsp:nvSpPr>
      <dsp:spPr>
        <a:xfrm>
          <a:off x="0" y="8536"/>
          <a:ext cx="5772191" cy="56160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Охрана труда. Выставка спецодежды</a:t>
          </a:r>
        </a:p>
      </dsp:txBody>
      <dsp:txXfrm>
        <a:off x="27415" y="35951"/>
        <a:ext cx="5717361" cy="50677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F75D5-EC50-4514-A7EB-02F95BFB0A6A}">
      <dsp:nvSpPr>
        <dsp:cNvPr id="0" name=""/>
        <dsp:cNvSpPr/>
      </dsp:nvSpPr>
      <dsp:spPr>
        <a:xfrm>
          <a:off x="0" y="6841"/>
          <a:ext cx="5790726" cy="56160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Культура безопасности </a:t>
          </a:r>
        </a:p>
      </dsp:txBody>
      <dsp:txXfrm>
        <a:off x="27415" y="34256"/>
        <a:ext cx="5735896" cy="5067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03796-31DC-4E48-8438-B08D4A5DF4EB}">
      <dsp:nvSpPr>
        <dsp:cNvPr id="0" name=""/>
        <dsp:cNvSpPr/>
      </dsp:nvSpPr>
      <dsp:spPr>
        <a:xfrm>
          <a:off x="0" y="6939"/>
          <a:ext cx="5804374" cy="63648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Общественный контроль </a:t>
          </a:r>
        </a:p>
      </dsp:txBody>
      <dsp:txXfrm>
        <a:off x="31070" y="38009"/>
        <a:ext cx="5742234" cy="5743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03796-31DC-4E48-8438-B08D4A5DF4EB}">
      <dsp:nvSpPr>
        <dsp:cNvPr id="0" name=""/>
        <dsp:cNvSpPr/>
      </dsp:nvSpPr>
      <dsp:spPr>
        <a:xfrm>
          <a:off x="0" y="669"/>
          <a:ext cx="5804374" cy="61776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Работа с подрядными организациями</a:t>
          </a:r>
        </a:p>
      </dsp:txBody>
      <dsp:txXfrm>
        <a:off x="30157" y="30826"/>
        <a:ext cx="5744060" cy="55744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62085-9E26-4768-8401-A6CCF382BEE1}">
      <dsp:nvSpPr>
        <dsp:cNvPr id="0" name=""/>
        <dsp:cNvSpPr/>
      </dsp:nvSpPr>
      <dsp:spPr>
        <a:xfrm>
          <a:off x="0" y="7492"/>
          <a:ext cx="5896403" cy="59904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Цели и задачи на 2025 год   </a:t>
          </a:r>
          <a:endParaRPr lang="ru-RU" sz="2000" kern="1200" dirty="0"/>
        </a:p>
      </dsp:txBody>
      <dsp:txXfrm>
        <a:off x="29243" y="36735"/>
        <a:ext cx="5837917" cy="5405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82A55-3DDC-4E0C-AF5F-7EC4E83F2807}">
      <dsp:nvSpPr>
        <dsp:cNvPr id="0" name=""/>
        <dsp:cNvSpPr/>
      </dsp:nvSpPr>
      <dsp:spPr>
        <a:xfrm>
          <a:off x="0" y="37018"/>
          <a:ext cx="10277756" cy="588807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Нулевой уровень аварийности и травматизма</a:t>
          </a:r>
        </a:p>
      </dsp:txBody>
      <dsp:txXfrm>
        <a:off x="28743" y="65761"/>
        <a:ext cx="10220270" cy="531321"/>
      </dsp:txXfrm>
    </dsp:sp>
    <dsp:sp modelId="{7D990E17-FA47-4AD7-80E7-1B8AE54BF720}">
      <dsp:nvSpPr>
        <dsp:cNvPr id="0" name=""/>
        <dsp:cNvSpPr/>
      </dsp:nvSpPr>
      <dsp:spPr>
        <a:xfrm>
          <a:off x="0" y="723745"/>
          <a:ext cx="10277756" cy="52293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Выполнение программ ПЭБ и ППБ</a:t>
          </a:r>
        </a:p>
      </dsp:txBody>
      <dsp:txXfrm>
        <a:off x="25527" y="749272"/>
        <a:ext cx="10226702" cy="471877"/>
      </dsp:txXfrm>
    </dsp:sp>
    <dsp:sp modelId="{B4DB33C3-FE02-4FE9-9379-17C9C29F58F8}">
      <dsp:nvSpPr>
        <dsp:cNvPr id="0" name=""/>
        <dsp:cNvSpPr/>
      </dsp:nvSpPr>
      <dsp:spPr>
        <a:xfrm>
          <a:off x="0" y="1344597"/>
          <a:ext cx="10277756" cy="56359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Соблюдение лимитов размещения отходов</a:t>
          </a:r>
        </a:p>
      </dsp:txBody>
      <dsp:txXfrm>
        <a:off x="27512" y="1372109"/>
        <a:ext cx="10222732" cy="508572"/>
      </dsp:txXfrm>
    </dsp:sp>
    <dsp:sp modelId="{CB63FEE0-2F1C-4D06-9289-5F9CFABD51C0}">
      <dsp:nvSpPr>
        <dsp:cNvPr id="0" name=""/>
        <dsp:cNvSpPr/>
      </dsp:nvSpPr>
      <dsp:spPr>
        <a:xfrm>
          <a:off x="0" y="2006114"/>
          <a:ext cx="10277756" cy="54998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Дальнейшее развитие программы по пропаганде безопасности </a:t>
          </a:r>
        </a:p>
      </dsp:txBody>
      <dsp:txXfrm>
        <a:off x="26848" y="2032962"/>
        <a:ext cx="10224060" cy="496292"/>
      </dsp:txXfrm>
    </dsp:sp>
    <dsp:sp modelId="{DB74877D-1F8B-4C20-89E7-744642E01617}">
      <dsp:nvSpPr>
        <dsp:cNvPr id="0" name=""/>
        <dsp:cNvSpPr/>
      </dsp:nvSpPr>
      <dsp:spPr>
        <a:xfrm>
          <a:off x="0" y="2654023"/>
          <a:ext cx="10277756" cy="54623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Внедрение рейтинга по культуре безопасности</a:t>
          </a:r>
        </a:p>
      </dsp:txBody>
      <dsp:txXfrm>
        <a:off x="26665" y="2680688"/>
        <a:ext cx="10224426" cy="492903"/>
      </dsp:txXfrm>
    </dsp:sp>
    <dsp:sp modelId="{820FB075-68A8-4E16-8BCC-A1680CA08F7C}">
      <dsp:nvSpPr>
        <dsp:cNvPr id="0" name=""/>
        <dsp:cNvSpPr/>
      </dsp:nvSpPr>
      <dsp:spPr>
        <a:xfrm>
          <a:off x="0" y="3298176"/>
          <a:ext cx="10277756" cy="60267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Продолжить цифровизацию процедур и инструментов по ПБ и ОТ</a:t>
          </a:r>
        </a:p>
      </dsp:txBody>
      <dsp:txXfrm>
        <a:off x="29420" y="3327596"/>
        <a:ext cx="10218916" cy="543836"/>
      </dsp:txXfrm>
    </dsp:sp>
    <dsp:sp modelId="{A5269D7A-84A7-44E9-953F-B66DEF4C6F1F}">
      <dsp:nvSpPr>
        <dsp:cNvPr id="0" name=""/>
        <dsp:cNvSpPr/>
      </dsp:nvSpPr>
      <dsp:spPr>
        <a:xfrm>
          <a:off x="0" y="3998773"/>
          <a:ext cx="10277756" cy="54265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Усиление линии общественного контроля </a:t>
          </a:r>
        </a:p>
      </dsp:txBody>
      <dsp:txXfrm>
        <a:off x="26490" y="4025263"/>
        <a:ext cx="10224776" cy="489670"/>
      </dsp:txXfrm>
    </dsp:sp>
    <dsp:sp modelId="{A027A7BA-FACC-47FA-8E6B-9F43D99E4070}">
      <dsp:nvSpPr>
        <dsp:cNvPr id="0" name=""/>
        <dsp:cNvSpPr/>
      </dsp:nvSpPr>
      <dsp:spPr>
        <a:xfrm>
          <a:off x="0" y="4639343"/>
          <a:ext cx="10277756" cy="528615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Интеграция подрядчиков в нашу СУПБ</a:t>
          </a:r>
        </a:p>
      </dsp:txBody>
      <dsp:txXfrm>
        <a:off x="25805" y="4665148"/>
        <a:ext cx="10226146" cy="477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6E64F-93C2-4269-9BC3-8561DD0B1E6F}">
      <dsp:nvSpPr>
        <dsp:cNvPr id="0" name=""/>
        <dsp:cNvSpPr/>
      </dsp:nvSpPr>
      <dsp:spPr>
        <a:xfrm>
          <a:off x="0" y="5674"/>
          <a:ext cx="3336708" cy="5803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+mn-lt"/>
            </a:rPr>
            <a:t>ISO 14001 «Системы экологического менеджмента – Требования и руководство по применению»</a:t>
          </a:r>
        </a:p>
      </dsp:txBody>
      <dsp:txXfrm>
        <a:off x="28329" y="34003"/>
        <a:ext cx="3280050" cy="523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6E64F-93C2-4269-9BC3-8561DD0B1E6F}">
      <dsp:nvSpPr>
        <dsp:cNvPr id="0" name=""/>
        <dsp:cNvSpPr/>
      </dsp:nvSpPr>
      <dsp:spPr>
        <a:xfrm>
          <a:off x="0" y="499"/>
          <a:ext cx="3336708" cy="5911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+mn-lt"/>
            </a:rPr>
            <a:t>ISO 45001 «Системы менеджмента профессионального здоровья и безопасности. Требования»</a:t>
          </a:r>
        </a:p>
      </dsp:txBody>
      <dsp:txXfrm>
        <a:off x="28858" y="29357"/>
        <a:ext cx="3278992" cy="5334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F6C49-91F5-4A9D-8B4B-3E9187F0377D}">
      <dsp:nvSpPr>
        <dsp:cNvPr id="0" name=""/>
        <dsp:cNvSpPr/>
      </dsp:nvSpPr>
      <dsp:spPr>
        <a:xfrm>
          <a:off x="0" y="186"/>
          <a:ext cx="8735853" cy="753735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Программа улучшения условий промышленной безопасности, и охраны труда, предупреждения и ликвидации чрезвычайных ситуаций организаций Группы «ЛУКОЙЛ»  на 2024 - 2026 годы</a:t>
          </a:r>
        </a:p>
      </dsp:txBody>
      <dsp:txXfrm>
        <a:off x="36794" y="36980"/>
        <a:ext cx="8662265" cy="6801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66ED7-4F93-4C9B-A5D5-4C87BA66CB6D}">
      <dsp:nvSpPr>
        <dsp:cNvPr id="0" name=""/>
        <dsp:cNvSpPr/>
      </dsp:nvSpPr>
      <dsp:spPr>
        <a:xfrm>
          <a:off x="0" y="0"/>
          <a:ext cx="6969678" cy="59904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Инструменты по промышленной безопасности и охраны труда</a:t>
          </a:r>
        </a:p>
      </dsp:txBody>
      <dsp:txXfrm>
        <a:off x="29243" y="29243"/>
        <a:ext cx="6911192" cy="5405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A213A-1218-40B1-BF7F-9B364CA97FB6}">
      <dsp:nvSpPr>
        <dsp:cNvPr id="0" name=""/>
        <dsp:cNvSpPr/>
      </dsp:nvSpPr>
      <dsp:spPr>
        <a:xfrm>
          <a:off x="0" y="920"/>
          <a:ext cx="5949950" cy="56160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Промышленная безопасность </a:t>
          </a:r>
        </a:p>
      </dsp:txBody>
      <dsp:txXfrm>
        <a:off x="27415" y="28335"/>
        <a:ext cx="5895120" cy="5067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03796-31DC-4E48-8438-B08D4A5DF4EB}">
      <dsp:nvSpPr>
        <dsp:cNvPr id="0" name=""/>
        <dsp:cNvSpPr/>
      </dsp:nvSpPr>
      <dsp:spPr>
        <a:xfrm>
          <a:off x="0" y="946"/>
          <a:ext cx="6811869" cy="56160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Готовность к локализации и ликвидаций последствий аварий</a:t>
          </a:r>
        </a:p>
      </dsp:txBody>
      <dsp:txXfrm>
        <a:off x="27415" y="28361"/>
        <a:ext cx="6757039" cy="5067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03796-31DC-4E48-8438-B08D4A5DF4EB}">
      <dsp:nvSpPr>
        <dsp:cNvPr id="0" name=""/>
        <dsp:cNvSpPr/>
      </dsp:nvSpPr>
      <dsp:spPr>
        <a:xfrm>
          <a:off x="0" y="2218"/>
          <a:ext cx="6787645" cy="56160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Готовность к локализации и ликвидаций последствий аварий</a:t>
          </a:r>
        </a:p>
      </dsp:txBody>
      <dsp:txXfrm>
        <a:off x="27415" y="29633"/>
        <a:ext cx="6732815" cy="5067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B93A6-CE1A-4AD1-8A3B-836F99E903C9}">
      <dsp:nvSpPr>
        <dsp:cNvPr id="0" name=""/>
        <dsp:cNvSpPr/>
      </dsp:nvSpPr>
      <dsp:spPr>
        <a:xfrm>
          <a:off x="0" y="215"/>
          <a:ext cx="6682577" cy="424867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Активно внедряется цифровизация процедур по охране труда</a:t>
          </a:r>
        </a:p>
      </dsp:txBody>
      <dsp:txXfrm>
        <a:off x="20740" y="20955"/>
        <a:ext cx="6641097" cy="383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D75C4-5D67-467A-BD90-C683132B4911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8A66C-A648-4AE9-816A-5F5CB6D0D5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63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/>
              <a:t>Комитет по промышленной безопасности, охране труда </a:t>
            </a:r>
          </a:p>
          <a:p>
            <a:r>
              <a:rPr lang="ru-RU" sz="1200" b="1" dirty="0"/>
              <a:t>и окружающей среды 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177800" algn="just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взаимодействия структурных подразделений Общества в части решения задач в области промышленной безопасности, охраны труда и  окружающей среды, внедрения и использования различных инструментов в данных направлениях;</a:t>
            </a:r>
          </a:p>
          <a:p>
            <a:pPr marL="88900" lvl="0" indent="-88900" algn="just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177800" algn="l"/>
                <a:tab pos="266700" algn="l"/>
              </a:tabLst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анализ и оценка продуктивности процессов и подразделений;</a:t>
            </a:r>
          </a:p>
          <a:p>
            <a:pPr marL="177800" lvl="0" indent="-177800" algn="just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предложений и принятие решений;</a:t>
            </a:r>
          </a:p>
          <a:p>
            <a:pPr marL="177800" lvl="0" indent="-177800" algn="just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реализации решений и мероприятий;</a:t>
            </a:r>
          </a:p>
          <a:p>
            <a:pPr marL="177800" lvl="0" indent="-177800" algn="just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стандартизировать лучшие практики и решения.</a:t>
            </a:r>
          </a:p>
          <a:p>
            <a:r>
              <a:rPr lang="ru-RU" sz="1200" b="1" dirty="0"/>
              <a:t>Лидерские визиты </a:t>
            </a:r>
          </a:p>
          <a:p>
            <a:r>
              <a:rPr lang="ru-RU" sz="1200" b="1" dirty="0"/>
              <a:t>безопасности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посещение руководителями производственных объектов, мест выполнения работ, в ходе которого осуществляется наблюдение за проведением работ и действиями работников в соответствии с требованиями ПБ, ОТ и ОС, обсуждение опасных/безопасных методов работ и вовлечение работников в активное соблюдение данных требований.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Смотры-конкурсы, совещания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смотры-конкурсы, направленные на вовлечение работников Общества в активное обеспечение и улучшение условий, а также признание лучших достижений в области ПБ, ОТ и ОС: смотры-конкурсы «Охрана труда» и «Охрана окружающей среды»;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уполномоченными по охране труда тренингов;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регулярные совещания по вопросам ПБ, ОТ и Э и с ключевыми подрядными организациями, на которых рассматриваются основные достижения и проблемы в области ПБ, ОТ и ОС, пути их решения и улучшения взаимодействия.</a:t>
            </a:r>
          </a:p>
          <a:p>
            <a:r>
              <a:rPr lang="ru-RU" sz="1200" b="1" dirty="0"/>
              <a:t>Средства визуализации и </a:t>
            </a:r>
          </a:p>
          <a:p>
            <a:r>
              <a:rPr lang="ru-RU" sz="1200" b="1" dirty="0"/>
              <a:t>информирования</a:t>
            </a:r>
          </a:p>
          <a:p>
            <a:pPr marL="628650" lvl="1" indent="-171450"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Пятиминутка безопасности перед началом смены – процедура ежедневного проведения группового инструктажа среди производственного персонала. Обсуждение рисков, связанных с выполнением предстоящих работ и конкретных обязанностей каждого работника по минимизации этих рисков; </a:t>
            </a:r>
          </a:p>
          <a:p>
            <a:pPr marL="628650" lvl="1" indent="-171450"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видеофильм вводного инструктажа, наглядные материалы на экранах телевизоров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628650" lvl="1" indent="-171450"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предупреждающие таблички, предостерегающие защитные профили, ограждения раздвижные переносные со светоотражающими элементами, ограждающие пластиковой цепи.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8A66C-A648-4AE9-816A-5F5CB6D0D53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52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8A66C-A648-4AE9-816A-5F5CB6D0D53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0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8828-1CAD-4E03-829F-5CDD8F3EE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C82269-8401-4DB7-9938-75532F85F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2E7435-D3D5-4303-8FEA-2C715788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B4CF3B-0824-45AF-82DD-443EEB74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68204-4EC9-41C4-842C-83EABB9E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69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35FE4-2913-40DA-AE29-A16D3525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6E49AC-CCBC-407D-97D5-01EACF7DB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50C03-F1D2-4813-8E85-EDDF6063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09060-C551-4BEC-A9D3-A8F5C7C6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70E619-AD14-4480-A6B8-534207E0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169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7E4B18-AE5B-41C5-9950-A84CCA7EA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F6ADE5-1E23-494D-8E86-F1E761DB0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C31E47-FD02-4CA1-8819-0F55F6A7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552EEA-76F3-4C16-963D-42971852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C45D3D-CDEE-41F2-8797-DC68C8C3E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4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D2311-79C5-48F8-8CD2-01923484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57775-5D8C-4091-8115-07A9CE344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C86208-A9C0-4B06-B1ED-1CEC7F75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66A8D-A2E2-4B78-8146-8424BA77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F7FA7-1876-46A1-8B83-68A5B142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84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CF369-9269-43EB-AE22-9052E481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F79DF2-C4D0-4DE4-B86F-1198164FD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AD07D8-82C8-46A9-9CA8-0502A6DDC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00AE4-5569-49AC-86A3-7ED4966B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37C50F-C207-4968-8945-61DA897E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8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C7529-8FBD-499D-83B6-AAA01A79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3BEF2F-7C04-453D-84ED-6CE5C4587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E4BF95-03FE-40D8-93CD-80ADC3FD0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FBF37F-38E1-4A4B-B9A2-443C2E0C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6FB2C3-3FEF-4A92-B6A5-1EEB89BA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4A7078-FEA2-4662-AB31-16F26873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F80E3-9BD4-4AE4-8D5A-F7B422B86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3A2C2C-8A0E-4122-B952-CDD793948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616909-32E7-45CA-8C7E-4BF9080A9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0C4BEA-1FA7-40DD-8D6E-DA66DEB8F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B4FC24-B45D-418B-BD26-FD2945E4C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270131-F68A-4E6B-B189-02A7E4EA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C7E329-7B95-41E5-A7CD-63FE06F3B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2A0325-11D3-4B56-82ED-1796B8A2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7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7B24B-D6CA-475E-803C-373A9346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89B0F1-97C5-44AF-912C-C29C9093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EFF10A-14B9-4CDF-A380-87046825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311091-E4C9-49BD-8D8C-86AE400E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89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73ED57-8374-447F-AA85-8F7ABCF5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EF8AFB-F215-4E54-8D49-1838070C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605240-1F2E-4EB2-A298-C7D8340E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05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8C09B-1021-499E-A5D9-816D0E52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EAA804-7E59-4ED8-BD4B-A2EF27979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0DC7CB-51FD-423E-BA1A-84A1BAD21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146D6E-7E4D-4B64-94D9-A69682E6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36E3A-8ED2-4627-B39E-0AB4034D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E52C25-6FD8-4894-B466-E3B78050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19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B59CA-7560-4A20-B8D9-B32982F36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527840-E2D4-4943-BC9A-96A5EF345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B5B9F6-581A-448B-A3E4-FAE0F908F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45C09F-D258-42A1-9069-7273D4AC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959D4E-852D-4A44-AF38-2A1D186BB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7876BB-7477-4149-B5DE-458F8F4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75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99294-1120-4E08-A204-FC0CCF00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57476C-70A9-4D49-9E28-924F6C9EE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1813A5-20A1-4607-A577-A671C8DD0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C3265-4F18-4612-97C9-2771E33EC91C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23355C-37F8-4ECD-8795-D909CAB0D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DD5B01-7839-425C-A941-879571AD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5C9E1-858C-4020-B892-333AF8A90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7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30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5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1.png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86FD8-EDC3-4FBE-90E7-B743055636A1}"/>
              </a:ext>
            </a:extLst>
          </p:cNvPr>
          <p:cNvSpPr txBox="1"/>
          <p:nvPr/>
        </p:nvSpPr>
        <p:spPr>
          <a:xfrm>
            <a:off x="1166771" y="2397948"/>
            <a:ext cx="97570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Деятельность</a:t>
            </a:r>
            <a:endParaRPr lang="ru-RU" sz="3200" dirty="0"/>
          </a:p>
          <a:p>
            <a:pPr algn="ctr"/>
            <a:r>
              <a:rPr lang="ru-RU" sz="3200" b="1" dirty="0"/>
              <a:t>ООО «ЛУКОЙЛ-</a:t>
            </a:r>
            <a:r>
              <a:rPr lang="ru-RU" sz="3200" b="1" dirty="0" err="1"/>
              <a:t>Ухтанефтепереработка</a:t>
            </a:r>
            <a:r>
              <a:rPr lang="ru-RU" sz="3200" b="1" dirty="0"/>
              <a:t>» </a:t>
            </a:r>
          </a:p>
          <a:p>
            <a:pPr algn="ctr"/>
            <a:r>
              <a:rPr lang="ru-RU" sz="3200" b="1" dirty="0"/>
              <a:t>в области промышленной безопасности и </a:t>
            </a:r>
          </a:p>
          <a:p>
            <a:pPr algn="ctr"/>
            <a:r>
              <a:rPr lang="ru-RU" sz="3200" b="1" dirty="0"/>
              <a:t>охраны труда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AA5D1-6321-41EF-8A1E-2DB3E395FA39}"/>
              </a:ext>
            </a:extLst>
          </p:cNvPr>
          <p:cNvSpPr txBox="1"/>
          <p:nvPr/>
        </p:nvSpPr>
        <p:spPr>
          <a:xfrm>
            <a:off x="6951591" y="5860959"/>
            <a:ext cx="498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Е.И. Селина,</a:t>
            </a:r>
          </a:p>
          <a:p>
            <a:pPr algn="r"/>
            <a:r>
              <a:rPr lang="ru-RU" b="1" dirty="0"/>
              <a:t> Заместитель главного инженера по ПБ, ОТ и Э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224D087-8F21-425F-BE78-8823DEBA1DFA}"/>
              </a:ext>
            </a:extLst>
          </p:cNvPr>
          <p:cNvSpPr/>
          <p:nvPr/>
        </p:nvSpPr>
        <p:spPr>
          <a:xfrm>
            <a:off x="118280" y="119418"/>
            <a:ext cx="11955439" cy="66191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721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Схема 45">
            <a:extLst>
              <a:ext uri="{FF2B5EF4-FFF2-40B4-BE49-F238E27FC236}">
                <a16:creationId xmlns:a16="http://schemas.microsoft.com/office/drawing/2014/main" id="{5191292B-29B1-468A-95D9-0D140C9302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557027"/>
              </p:ext>
            </p:extLst>
          </p:nvPr>
        </p:nvGraphicFramePr>
        <p:xfrm>
          <a:off x="152873" y="64548"/>
          <a:ext cx="6644010" cy="56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739A480E-7713-4D4F-9CFD-236FEC647504}"/>
              </a:ext>
            </a:extLst>
          </p:cNvPr>
          <p:cNvSpPr/>
          <p:nvPr/>
        </p:nvSpPr>
        <p:spPr>
          <a:xfrm>
            <a:off x="2466556" y="1460071"/>
            <a:ext cx="2990690" cy="2731149"/>
          </a:xfrm>
          <a:custGeom>
            <a:avLst/>
            <a:gdLst>
              <a:gd name="connsiteX0" fmla="*/ 558254 w 2990690"/>
              <a:gd name="connsiteY0" fmla="*/ 2720761 h 2731149"/>
              <a:gd name="connsiteX1" fmla="*/ 653621 w 2990690"/>
              <a:gd name="connsiteY1" fmla="*/ 2720761 h 2731149"/>
              <a:gd name="connsiteX2" fmla="*/ 2987304 w 2990690"/>
              <a:gd name="connsiteY2" fmla="*/ 2440270 h 2731149"/>
              <a:gd name="connsiteX3" fmla="*/ 70200 w 2990690"/>
              <a:gd name="connsiteY3" fmla="*/ 560981 h 2731149"/>
              <a:gd name="connsiteX4" fmla="*/ 1192163 w 2990690"/>
              <a:gd name="connsiteY4" fmla="*/ 0 h 273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0690" h="2731149">
                <a:moveTo>
                  <a:pt x="558254" y="2720761"/>
                </a:moveTo>
                <a:cubicBezTo>
                  <a:pt x="403516" y="2744135"/>
                  <a:pt x="653621" y="2720761"/>
                  <a:pt x="653621" y="2720761"/>
                </a:cubicBezTo>
                <a:cubicBezTo>
                  <a:pt x="1058463" y="2674013"/>
                  <a:pt x="3084541" y="2800233"/>
                  <a:pt x="2987304" y="2440270"/>
                </a:cubicBezTo>
                <a:cubicBezTo>
                  <a:pt x="2890067" y="2080307"/>
                  <a:pt x="369390" y="967693"/>
                  <a:pt x="70200" y="560981"/>
                </a:cubicBezTo>
                <a:cubicBezTo>
                  <a:pt x="-228990" y="154269"/>
                  <a:pt x="481586" y="77134"/>
                  <a:pt x="1192163" y="0"/>
                </a:cubicBez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6C351BBA-32FD-4322-826E-AD6C1BBDDC33}"/>
              </a:ext>
            </a:extLst>
          </p:cNvPr>
          <p:cNvSpPr/>
          <p:nvPr/>
        </p:nvSpPr>
        <p:spPr>
          <a:xfrm>
            <a:off x="6756074" y="1676095"/>
            <a:ext cx="2272754" cy="3157235"/>
          </a:xfrm>
          <a:custGeom>
            <a:avLst/>
            <a:gdLst>
              <a:gd name="connsiteX0" fmla="*/ 2032965 w 2294414"/>
              <a:gd name="connsiteY0" fmla="*/ 0 h 3022600"/>
              <a:gd name="connsiteX1" fmla="*/ 965 w 2294414"/>
              <a:gd name="connsiteY1" fmla="*/ 793750 h 3022600"/>
              <a:gd name="connsiteX2" fmla="*/ 2255215 w 2294414"/>
              <a:gd name="connsiteY2" fmla="*/ 2228850 h 3022600"/>
              <a:gd name="connsiteX3" fmla="*/ 1410665 w 2294414"/>
              <a:gd name="connsiteY3" fmla="*/ 3022600 h 3022600"/>
              <a:gd name="connsiteX0" fmla="*/ 2032965 w 2272754"/>
              <a:gd name="connsiteY0" fmla="*/ 0 h 3157235"/>
              <a:gd name="connsiteX1" fmla="*/ 965 w 2272754"/>
              <a:gd name="connsiteY1" fmla="*/ 793750 h 3157235"/>
              <a:gd name="connsiteX2" fmla="*/ 2255215 w 2272754"/>
              <a:gd name="connsiteY2" fmla="*/ 2228850 h 3157235"/>
              <a:gd name="connsiteX3" fmla="*/ 1051637 w 2272754"/>
              <a:gd name="connsiteY3" fmla="*/ 3157235 h 315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54" h="3157235">
                <a:moveTo>
                  <a:pt x="2032965" y="0"/>
                </a:moveTo>
                <a:cubicBezTo>
                  <a:pt x="998444" y="211137"/>
                  <a:pt x="-36077" y="422275"/>
                  <a:pt x="965" y="793750"/>
                </a:cubicBezTo>
                <a:cubicBezTo>
                  <a:pt x="38007" y="1165225"/>
                  <a:pt x="2080103" y="1834936"/>
                  <a:pt x="2255215" y="2228850"/>
                </a:cubicBezTo>
                <a:cubicBezTo>
                  <a:pt x="2430327" y="2622764"/>
                  <a:pt x="1241079" y="3078918"/>
                  <a:pt x="1051637" y="3157235"/>
                </a:cubicBez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1B6F425-5ACB-43B5-8F3F-4BF1DF5170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27" t="15109" r="43458" b="18985"/>
          <a:stretch/>
        </p:blipFill>
        <p:spPr>
          <a:xfrm>
            <a:off x="8736739" y="3742464"/>
            <a:ext cx="1788599" cy="26057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E3E01D6-7582-4457-B8C3-AAA16181D8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54" t="10568" r="43782" b="25447"/>
          <a:stretch/>
        </p:blipFill>
        <p:spPr>
          <a:xfrm>
            <a:off x="8461019" y="956015"/>
            <a:ext cx="1920304" cy="2520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BF6CE3-B00D-4FAC-A222-2B7FB62623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004" t="12524" r="28193" b="4770"/>
          <a:stretch/>
        </p:blipFill>
        <p:spPr>
          <a:xfrm>
            <a:off x="1193637" y="956015"/>
            <a:ext cx="1577435" cy="24329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87B5BEB-B2C5-4270-B3FC-EAC546EBDCA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458" t="25446" r="29646" b="21570"/>
          <a:stretch/>
        </p:blipFill>
        <p:spPr>
          <a:xfrm>
            <a:off x="1452331" y="3476295"/>
            <a:ext cx="2108795" cy="2481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E68C988-32A6-42A3-83B9-CD22D3C3DA26}"/>
              </a:ext>
            </a:extLst>
          </p:cNvPr>
          <p:cNvCxnSpPr/>
          <p:nvPr/>
        </p:nvCxnSpPr>
        <p:spPr>
          <a:xfrm>
            <a:off x="7820443" y="4821436"/>
            <a:ext cx="14401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51692856-692E-4BFF-AB85-C72220D62B89}"/>
              </a:ext>
            </a:extLst>
          </p:cNvPr>
          <p:cNvCxnSpPr>
            <a:cxnSpLocks/>
          </p:cNvCxnSpPr>
          <p:nvPr/>
        </p:nvCxnSpPr>
        <p:spPr>
          <a:xfrm flipV="1">
            <a:off x="7820443" y="4736405"/>
            <a:ext cx="72008" cy="8503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D7BD566-8F84-4FAA-899D-3B8A33F067C5}"/>
              </a:ext>
            </a:extLst>
          </p:cNvPr>
          <p:cNvSpPr txBox="1"/>
          <p:nvPr/>
        </p:nvSpPr>
        <p:spPr>
          <a:xfrm>
            <a:off x="3684579" y="1206691"/>
            <a:ext cx="3112304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r>
              <a:rPr lang="ru-RU" sz="1250" dirty="0">
                <a:solidFill>
                  <a:prstClr val="black"/>
                </a:solidFill>
                <a:latin typeface="Tahoma"/>
              </a:rPr>
              <a:t>Разработаны и изготовлены карманные книжки-памятки </a:t>
            </a:r>
          </a:p>
          <a:p>
            <a:pPr algn="ctr" defTabSz="914296"/>
            <a:r>
              <a:rPr lang="ru-RU" sz="1250" dirty="0">
                <a:solidFill>
                  <a:prstClr val="black"/>
                </a:solidFill>
                <a:latin typeface="Tahoma"/>
              </a:rPr>
              <a:t>«5 шагов безопасности» </a:t>
            </a:r>
          </a:p>
          <a:p>
            <a:pPr algn="ctr" defTabSz="914296"/>
            <a:r>
              <a:rPr lang="ru-RU" sz="1250" dirty="0">
                <a:solidFill>
                  <a:prstClr val="black"/>
                </a:solidFill>
                <a:latin typeface="Tahoma"/>
              </a:rPr>
              <a:t>с последующей передачей уполномоченным по охране труда и ответственным за выполнение работ со стороны подрядных организаций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4EECF4-97BB-45F2-B95B-5B7378011949}"/>
              </a:ext>
            </a:extLst>
          </p:cNvPr>
          <p:cNvSpPr txBox="1"/>
          <p:nvPr/>
        </p:nvSpPr>
        <p:spPr>
          <a:xfrm>
            <a:off x="4780147" y="4072621"/>
            <a:ext cx="31123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r>
              <a:rPr lang="ru-RU" sz="1250" dirty="0">
                <a:solidFill>
                  <a:prstClr val="black"/>
                </a:solidFill>
                <a:latin typeface="Tahoma"/>
              </a:rPr>
              <a:t>Разработаны и изготовлены </a:t>
            </a:r>
          </a:p>
          <a:p>
            <a:pPr algn="ctr" defTabSz="914296"/>
            <a:r>
              <a:rPr lang="ru-RU" sz="1250" dirty="0">
                <a:solidFill>
                  <a:prstClr val="black"/>
                </a:solidFill>
                <a:latin typeface="Tahoma"/>
              </a:rPr>
              <a:t>Памятки для проведения «Пятиминуток безопасности» по промышленной безопасности и охране труда. Памятки переданы руководителям структурных подразделений для использования в работе.</a:t>
            </a:r>
          </a:p>
          <a:p>
            <a:pPr algn="ctr" defTabSz="914296"/>
            <a:r>
              <a:rPr lang="ru-RU" sz="1250" dirty="0">
                <a:solidFill>
                  <a:prstClr val="black"/>
                </a:solidFill>
                <a:latin typeface="Tahoma"/>
              </a:rPr>
              <a:t>Начальникам и механикам/старшим по смене объектов перед началом смены необходимо проводить групповой краткий инструктаж </a:t>
            </a:r>
          </a:p>
          <a:p>
            <a:pPr algn="ctr" defTabSz="914296"/>
            <a:r>
              <a:rPr lang="ru-RU" sz="1250" dirty="0">
                <a:solidFill>
                  <a:prstClr val="black"/>
                </a:solidFill>
                <a:latin typeface="Tahoma"/>
              </a:rPr>
              <a:t>«Пятиминутки безопасности» </a:t>
            </a:r>
          </a:p>
          <a:p>
            <a:pPr algn="ctr" defTabSz="914296"/>
            <a:r>
              <a:rPr lang="ru-RU" sz="1250" dirty="0">
                <a:solidFill>
                  <a:prstClr val="black"/>
                </a:solidFill>
                <a:latin typeface="Tahoma"/>
              </a:rPr>
              <a:t>среди производственного персонала. 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A750A69-F80F-4A5C-AB83-7D96D77B44CC}"/>
              </a:ext>
            </a:extLst>
          </p:cNvPr>
          <p:cNvCxnSpPr>
            <a:stCxn id="16" idx="4"/>
          </p:cNvCxnSpPr>
          <p:nvPr/>
        </p:nvCxnSpPr>
        <p:spPr>
          <a:xfrm>
            <a:off x="3658719" y="1460071"/>
            <a:ext cx="2586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3420A4F8-ADBB-4AC9-9634-BF921D2BF8ED}"/>
              </a:ext>
            </a:extLst>
          </p:cNvPr>
          <p:cNvCxnSpPr>
            <a:cxnSpLocks/>
          </p:cNvCxnSpPr>
          <p:nvPr/>
        </p:nvCxnSpPr>
        <p:spPr>
          <a:xfrm flipV="1">
            <a:off x="3583029" y="1460072"/>
            <a:ext cx="88620" cy="6685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BDB3FE7F-C9F8-499D-AF4A-60CCC0E6189B}"/>
              </a:ext>
            </a:extLst>
          </p:cNvPr>
          <p:cNvCxnSpPr>
            <a:cxnSpLocks/>
          </p:cNvCxnSpPr>
          <p:nvPr/>
        </p:nvCxnSpPr>
        <p:spPr>
          <a:xfrm>
            <a:off x="3561126" y="1431112"/>
            <a:ext cx="112188" cy="200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4EE6008-7805-4190-A2CF-DCCE13E941A8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398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Схема 45">
            <a:extLst>
              <a:ext uri="{FF2B5EF4-FFF2-40B4-BE49-F238E27FC236}">
                <a16:creationId xmlns:a16="http://schemas.microsoft.com/office/drawing/2014/main" id="{5191292B-29B1-468A-95D9-0D140C9302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607298"/>
              </p:ext>
            </p:extLst>
          </p:nvPr>
        </p:nvGraphicFramePr>
        <p:xfrm>
          <a:off x="152874" y="178281"/>
          <a:ext cx="5772191" cy="57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Блок-схема: подготовка 17">
            <a:extLst>
              <a:ext uri="{FF2B5EF4-FFF2-40B4-BE49-F238E27FC236}">
                <a16:creationId xmlns:a16="http://schemas.microsoft.com/office/drawing/2014/main" id="{1150C8EC-67AE-44A5-AB01-81E43722D4EE}"/>
              </a:ext>
            </a:extLst>
          </p:cNvPr>
          <p:cNvSpPr/>
          <p:nvPr/>
        </p:nvSpPr>
        <p:spPr>
          <a:xfrm>
            <a:off x="3622262" y="2561966"/>
            <a:ext cx="4428492" cy="2824681"/>
          </a:xfrm>
          <a:prstGeom prst="flowChartPreparation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Блок-схема: подготовка 18">
            <a:extLst>
              <a:ext uri="{FF2B5EF4-FFF2-40B4-BE49-F238E27FC236}">
                <a16:creationId xmlns:a16="http://schemas.microsoft.com/office/drawing/2014/main" id="{A44E4C08-3A48-4ECF-82CF-2A0A50713660}"/>
              </a:ext>
            </a:extLst>
          </p:cNvPr>
          <p:cNvSpPr/>
          <p:nvPr/>
        </p:nvSpPr>
        <p:spPr>
          <a:xfrm>
            <a:off x="3748275" y="2715098"/>
            <a:ext cx="4142927" cy="2583171"/>
          </a:xfrm>
          <a:prstGeom prst="flowChartPreparation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B2B9BD8-4900-4154-B3FB-D70905144A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00" t="7354" r="31100" b="6062"/>
          <a:stretch/>
        </p:blipFill>
        <p:spPr>
          <a:xfrm>
            <a:off x="1083980" y="1042260"/>
            <a:ext cx="2016224" cy="25978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A3C443D-8CCB-441E-A947-8DF51AE2BF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100" t="6062" r="31827" b="6062"/>
          <a:stretch/>
        </p:blipFill>
        <p:spPr>
          <a:xfrm>
            <a:off x="8225040" y="904338"/>
            <a:ext cx="2207710" cy="29436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51E23E8-41AA-4A77-AF12-87D328B996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100" t="6062" r="31827" b="4769"/>
          <a:stretch/>
        </p:blipFill>
        <p:spPr>
          <a:xfrm>
            <a:off x="8623049" y="4006042"/>
            <a:ext cx="1950983" cy="228326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888BEA2-AFDB-4D8A-96D3-6FFE6F57FE83}"/>
              </a:ext>
            </a:extLst>
          </p:cNvPr>
          <p:cNvSpPr/>
          <p:nvPr/>
        </p:nvSpPr>
        <p:spPr>
          <a:xfrm>
            <a:off x="1011972" y="986907"/>
            <a:ext cx="2160240" cy="2736304"/>
          </a:xfrm>
          <a:prstGeom prst="rect">
            <a:avLst/>
          </a:prstGeom>
          <a:noFill/>
          <a:ln w="9525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63A6FEE-6C22-4D9C-A192-88C2EFCC68D8}"/>
              </a:ext>
            </a:extLst>
          </p:cNvPr>
          <p:cNvSpPr/>
          <p:nvPr/>
        </p:nvSpPr>
        <p:spPr>
          <a:xfrm>
            <a:off x="1487260" y="3676942"/>
            <a:ext cx="2053633" cy="2640583"/>
          </a:xfrm>
          <a:prstGeom prst="rect">
            <a:avLst/>
          </a:prstGeom>
          <a:noFill/>
          <a:ln w="9525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ECFFD3-2C44-4D27-A9BB-4CC9010164AF}"/>
              </a:ext>
            </a:extLst>
          </p:cNvPr>
          <p:cNvSpPr/>
          <p:nvPr/>
        </p:nvSpPr>
        <p:spPr>
          <a:xfrm>
            <a:off x="8132123" y="871837"/>
            <a:ext cx="2376263" cy="3107460"/>
          </a:xfrm>
          <a:prstGeom prst="rect">
            <a:avLst/>
          </a:prstGeom>
          <a:noFill/>
          <a:ln w="9525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6A63F83-9599-499B-B3F1-6FF519C615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51" y="3773558"/>
            <a:ext cx="1856672" cy="2447349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C24766D-BC41-4DF2-BB0E-EE2A0C50F67B}"/>
              </a:ext>
            </a:extLst>
          </p:cNvPr>
          <p:cNvSpPr/>
          <p:nvPr/>
        </p:nvSpPr>
        <p:spPr>
          <a:xfrm>
            <a:off x="8532504" y="3901441"/>
            <a:ext cx="2132075" cy="2416084"/>
          </a:xfrm>
          <a:prstGeom prst="rect">
            <a:avLst/>
          </a:prstGeom>
          <a:noFill/>
          <a:ln w="9525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8EAA7E-47A1-4085-A6B7-51348E583825}"/>
              </a:ext>
            </a:extLst>
          </p:cNvPr>
          <p:cNvSpPr txBox="1"/>
          <p:nvPr/>
        </p:nvSpPr>
        <p:spPr>
          <a:xfrm>
            <a:off x="3944460" y="1122588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r>
              <a:rPr lang="ru-RU" b="1" dirty="0">
                <a:solidFill>
                  <a:prstClr val="black"/>
                </a:solidFill>
                <a:latin typeface="Tahoma"/>
              </a:rPr>
              <a:t>Выставка спецодежды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26488C-53CD-43A3-8253-BF9479630112}"/>
              </a:ext>
            </a:extLst>
          </p:cNvPr>
          <p:cNvSpPr txBox="1"/>
          <p:nvPr/>
        </p:nvSpPr>
        <p:spPr>
          <a:xfrm>
            <a:off x="3891273" y="3205823"/>
            <a:ext cx="38666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6"/>
            <a:r>
              <a:rPr lang="ru-RU" sz="1400" dirty="0">
                <a:solidFill>
                  <a:prstClr val="black"/>
                </a:solidFill>
                <a:latin typeface="Tahoma"/>
              </a:rPr>
              <a:t>В 2024 году организована выставка в рамках празднования 90-летия </a:t>
            </a:r>
          </a:p>
          <a:p>
            <a:pPr algn="ctr" defTabSz="914296"/>
            <a:r>
              <a:rPr lang="ru-RU" sz="1400" dirty="0">
                <a:solidFill>
                  <a:prstClr val="black"/>
                </a:solidFill>
                <a:latin typeface="Tahoma"/>
              </a:rPr>
              <a:t>ООО «ЛУКОЙЛ-УНП».</a:t>
            </a:r>
          </a:p>
          <a:p>
            <a:pPr algn="ctr" defTabSz="914296"/>
            <a:r>
              <a:rPr lang="ru-RU" sz="1400" dirty="0">
                <a:solidFill>
                  <a:prstClr val="black"/>
                </a:solidFill>
                <a:latin typeface="Tahoma"/>
              </a:rPr>
              <a:t>Показан путь развития и совершенствования </a:t>
            </a:r>
          </a:p>
          <a:p>
            <a:pPr algn="ctr" defTabSz="914296"/>
            <a:r>
              <a:rPr lang="ru-RU" sz="1400" dirty="0">
                <a:solidFill>
                  <a:prstClr val="black"/>
                </a:solidFill>
                <a:latin typeface="Tahoma"/>
              </a:rPr>
              <a:t>средств индивидуальной защиты работников.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6D5A2A6-9632-4C83-B9CD-55835C67CA22}"/>
              </a:ext>
            </a:extLst>
          </p:cNvPr>
          <p:cNvSpPr/>
          <p:nvPr/>
        </p:nvSpPr>
        <p:spPr>
          <a:xfrm>
            <a:off x="4979478" y="1523552"/>
            <a:ext cx="1680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2488">
              <a:tabLst>
                <a:tab pos="1704975" algn="l"/>
              </a:tabLst>
            </a:pPr>
            <a:r>
              <a:rPr lang="ru-RU" dirty="0">
                <a:solidFill>
                  <a:prstClr val="black"/>
                </a:solidFill>
                <a:latin typeface="Tahoma"/>
              </a:rPr>
              <a:t>Вчера.</a:t>
            </a:r>
          </a:p>
          <a:p>
            <a:pPr algn="ctr" defTabSz="914296"/>
            <a:r>
              <a:rPr lang="ru-RU" dirty="0">
                <a:solidFill>
                  <a:prstClr val="black"/>
                </a:solidFill>
                <a:latin typeface="Tahoma"/>
              </a:rPr>
              <a:t>Сегодня.</a:t>
            </a:r>
          </a:p>
          <a:p>
            <a:pPr algn="ctr" defTabSz="914296"/>
            <a:r>
              <a:rPr lang="ru-RU" dirty="0">
                <a:solidFill>
                  <a:prstClr val="black"/>
                </a:solidFill>
                <a:latin typeface="Tahoma"/>
              </a:rPr>
              <a:t>Завтра.»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8CEA8-FDA5-431B-B288-D59DB19C1B03}"/>
              </a:ext>
            </a:extLst>
          </p:cNvPr>
          <p:cNvSpPr txBox="1"/>
          <p:nvPr/>
        </p:nvSpPr>
        <p:spPr>
          <a:xfrm>
            <a:off x="5226908" y="1523552"/>
            <a:ext cx="321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B2219C-B29D-4580-B89F-519873D1EBF2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98461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Схема 45">
            <a:extLst>
              <a:ext uri="{FF2B5EF4-FFF2-40B4-BE49-F238E27FC236}">
                <a16:creationId xmlns:a16="http://schemas.microsoft.com/office/drawing/2014/main" id="{5191292B-29B1-468A-95D9-0D140C9302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280132"/>
              </p:ext>
            </p:extLst>
          </p:nvPr>
        </p:nvGraphicFramePr>
        <p:xfrm>
          <a:off x="152874" y="163503"/>
          <a:ext cx="5790726" cy="575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B9DA91-AC55-4911-BD13-27833B349A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008" y="895595"/>
            <a:ext cx="12119898" cy="59624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57A022-1580-4D15-AAB2-DA6D4C8C61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11" t="55187" r="60960" b="18675"/>
          <a:stretch/>
        </p:blipFill>
        <p:spPr>
          <a:xfrm>
            <a:off x="109001" y="3821102"/>
            <a:ext cx="2858257" cy="23495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E63F7C-393C-48DC-B5F9-0C9DA6EDC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6556" t="55809" r="5282" b="18411"/>
          <a:stretch/>
        </p:blipFill>
        <p:spPr>
          <a:xfrm>
            <a:off x="8794791" y="3911936"/>
            <a:ext cx="2753294" cy="2204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AF662-333C-46DF-A107-9D1509A4E322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21369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A4271FF-588C-47DE-B14C-BBD21AA4B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712113"/>
              </p:ext>
            </p:extLst>
          </p:nvPr>
        </p:nvGraphicFramePr>
        <p:xfrm>
          <a:off x="146050" y="245874"/>
          <a:ext cx="5804374" cy="650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CCE432A-810A-435D-9B8A-135D3ED93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08" y="1187339"/>
            <a:ext cx="11357832" cy="4834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E2514-F4C6-4E08-9BCE-CF29A482D9C5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94876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A4271FF-588C-47DE-B14C-BBD21AA4B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4942465"/>
              </p:ext>
            </p:extLst>
          </p:nvPr>
        </p:nvGraphicFramePr>
        <p:xfrm>
          <a:off x="146050" y="245873"/>
          <a:ext cx="5804374" cy="61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AE9437-F4FF-446A-978F-93B323BCE0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06" t="23409" r="3540" b="9153"/>
          <a:stretch/>
        </p:blipFill>
        <p:spPr>
          <a:xfrm>
            <a:off x="0" y="1079358"/>
            <a:ext cx="11814532" cy="574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93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CB10116-26F6-4B20-AE85-ABA6F010E9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0398928"/>
              </p:ext>
            </p:extLst>
          </p:nvPr>
        </p:nvGraphicFramePr>
        <p:xfrm>
          <a:off x="146050" y="245873"/>
          <a:ext cx="5896404" cy="614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D43A7D9-4CA0-4775-AB31-1B1A51A7C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064561"/>
              </p:ext>
            </p:extLst>
          </p:nvPr>
        </p:nvGraphicFramePr>
        <p:xfrm>
          <a:off x="478802" y="1407150"/>
          <a:ext cx="10277756" cy="5204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53F8A0F-CBB0-43E9-80CA-F9C7EF9DF176}"/>
              </a:ext>
            </a:extLst>
          </p:cNvPr>
          <p:cNvSpPr txBox="1"/>
          <p:nvPr/>
        </p:nvSpPr>
        <p:spPr>
          <a:xfrm>
            <a:off x="417017" y="933469"/>
            <a:ext cx="984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 рамках разработки стратегии дальнейшего развития СУПБ перед нами стоят задачи: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3B9779-DDD3-4482-8927-C6EB3761DDBF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1536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9F1385-884A-4A0F-A85A-513A113B5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28" y="1840021"/>
            <a:ext cx="4740002" cy="3587467"/>
          </a:xfrm>
          <a:prstGeom prst="rect">
            <a:avLst/>
          </a:prstGeom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FCC111B9-394B-43D5-AA68-2F523A57FD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260728"/>
              </p:ext>
            </p:extLst>
          </p:nvPr>
        </p:nvGraphicFramePr>
        <p:xfrm>
          <a:off x="126052" y="97803"/>
          <a:ext cx="8735853" cy="59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49850B-E380-4D89-96BD-8D9658475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14" y="1840022"/>
            <a:ext cx="2639615" cy="37494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F1B632-9CD7-4815-8655-F2EA0D9DD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828" y="1840021"/>
            <a:ext cx="2818352" cy="3749455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734C6889-7380-43AF-B925-7637D0C8E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286823"/>
              </p:ext>
            </p:extLst>
          </p:nvPr>
        </p:nvGraphicFramePr>
        <p:xfrm>
          <a:off x="96214" y="1131076"/>
          <a:ext cx="3336708" cy="59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EB1855F5-5A2C-4CE1-A487-4F846C9121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394222"/>
              </p:ext>
            </p:extLst>
          </p:nvPr>
        </p:nvGraphicFramePr>
        <p:xfrm>
          <a:off x="8735853" y="1165771"/>
          <a:ext cx="3336708" cy="59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FAFBAC-5D72-47D4-B6A3-9997F7A46C9D}"/>
              </a:ext>
            </a:extLst>
          </p:cNvPr>
          <p:cNvSpPr/>
          <p:nvPr/>
        </p:nvSpPr>
        <p:spPr>
          <a:xfrm>
            <a:off x="3140555" y="1840021"/>
            <a:ext cx="5721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22">
              <a:buClr>
                <a:srgbClr val="C00000"/>
              </a:buClr>
              <a:defRPr/>
            </a:pPr>
            <a:r>
              <a:rPr lang="ru-RU" b="1" dirty="0">
                <a:solidFill>
                  <a:prstClr val="black"/>
                </a:solidFill>
              </a:rPr>
              <a:t>В Обществе создана и функционирует Система управления промышленной безопасностью, охраной труда и окружающей среды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7F8D80-5348-41D2-B153-4E8D7F0FE5A6}"/>
              </a:ext>
            </a:extLst>
          </p:cNvPr>
          <p:cNvSpPr/>
          <p:nvPr/>
        </p:nvSpPr>
        <p:spPr>
          <a:xfrm>
            <a:off x="1066800" y="5712464"/>
            <a:ext cx="10369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22"/>
            <a:r>
              <a:rPr lang="ru-RU" dirty="0">
                <a:solidFill>
                  <a:prstClr val="black"/>
                </a:solidFill>
              </a:rPr>
              <a:t>Полномочным представителем руководства Общества, которому делегированы руководящие полномочия и ответственность за функционирование Системы управления ПБ, ОТ и ООС, является </a:t>
            </a:r>
            <a:r>
              <a:rPr lang="ru-RU" b="1" dirty="0">
                <a:solidFill>
                  <a:prstClr val="black"/>
                </a:solidFill>
              </a:rPr>
              <a:t>первый заместитель Генерального директора - главный инженер Общества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FC9236-8F39-4537-B836-FA0C6E8F4332}"/>
              </a:ext>
            </a:extLst>
          </p:cNvPr>
          <p:cNvSpPr txBox="1"/>
          <p:nvPr/>
        </p:nvSpPr>
        <p:spPr>
          <a:xfrm>
            <a:off x="3477328" y="4794894"/>
            <a:ext cx="4795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22"/>
            <a:r>
              <a:rPr lang="ru-RU" sz="1600" b="1" dirty="0">
                <a:solidFill>
                  <a:prstClr val="black"/>
                </a:solidFill>
                <a:latin typeface="Calibri"/>
              </a:rPr>
              <a:t>Система создана и функционирует в соответствии </a:t>
            </a:r>
          </a:p>
          <a:p>
            <a:pPr algn="ctr" defTabSz="685722"/>
            <a:r>
              <a:rPr lang="ru-RU" sz="1600" b="1" dirty="0">
                <a:solidFill>
                  <a:prstClr val="black"/>
                </a:solidFill>
                <a:latin typeface="Calibri"/>
              </a:rPr>
              <a:t>с требованиями: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03F0D8-9B67-4851-89B4-181A7A071A8E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352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FCC111B9-394B-43D5-AA68-2F523A57FD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966424"/>
              </p:ext>
            </p:extLst>
          </p:nvPr>
        </p:nvGraphicFramePr>
        <p:xfrm>
          <a:off x="-1" y="112524"/>
          <a:ext cx="8735853" cy="754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36F4310-C479-46B0-B273-1D6CE8D0F159}"/>
              </a:ext>
            </a:extLst>
          </p:cNvPr>
          <p:cNvSpPr txBox="1">
            <a:spLocks/>
          </p:cNvSpPr>
          <p:nvPr/>
        </p:nvSpPr>
        <p:spPr>
          <a:xfrm>
            <a:off x="1328654" y="1137982"/>
            <a:ext cx="9289032" cy="830997"/>
          </a:xfrm>
          <a:prstGeom prst="rect">
            <a:avLst/>
          </a:prstGeom>
          <a:gradFill>
            <a:gsLst>
              <a:gs pos="0">
                <a:srgbClr val="C0504D">
                  <a:lumMod val="0"/>
                  <a:lumOff val="100000"/>
                </a:srgbClr>
              </a:gs>
              <a:gs pos="35000">
                <a:srgbClr val="C0504D">
                  <a:lumMod val="0"/>
                  <a:lumOff val="100000"/>
                </a:srgbClr>
              </a:gs>
              <a:gs pos="100000">
                <a:srgbClr val="C0504D">
                  <a:lumMod val="100000"/>
                </a:srgbClr>
              </a:gs>
            </a:gsLst>
            <a:lin ang="2700000" scaled="1"/>
          </a:gradFill>
          <a:ln w="25400">
            <a:solidFill>
              <a:srgbClr val="D38583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chemeClr val="tx1"/>
                </a:solidFill>
              </a:defRPr>
            </a:lvl1pPr>
            <a:lvl2pPr marL="0" marR="0" lvl="1" indent="0" algn="ctr" defTabSz="68572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  <a:tabLst>
                <a:tab pos="607695" algn="l"/>
              </a:tabLst>
              <a:defRPr kumimoji="0" sz="155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1"/>
            <a:r>
              <a:rPr lang="ru-RU" dirty="0"/>
              <a:t>В ООО «ЛУКОЙЛ-УНП» разработана и выполняется Программа улучшения условий промышленной безопасности, и охраны труда, предупреждения и ликвидации чрезвычайных ситуаций организаций Группы «ЛУКОЙЛ»  на 2024 - 2026 годы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49AE640-5A87-49F7-BE79-E7C474DC27D7}"/>
              </a:ext>
            </a:extLst>
          </p:cNvPr>
          <p:cNvSpPr txBox="1">
            <a:spLocks/>
          </p:cNvSpPr>
          <p:nvPr/>
        </p:nvSpPr>
        <p:spPr>
          <a:xfrm>
            <a:off x="529442" y="3260830"/>
            <a:ext cx="4680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chemeClr val="tx1"/>
                </a:solidFill>
              </a:defRPr>
            </a:lvl1pPr>
            <a:lvl2pPr marL="171450" lvl="1" indent="-171450" algn="just">
              <a:buClr>
                <a:srgbClr val="FF0000"/>
              </a:buClr>
              <a:buFont typeface="Wingdings" panose="05000000000000000000" pitchFamily="2" charset="2"/>
              <a:buChar char="Ø"/>
              <a:tabLst>
                <a:tab pos="810260" algn="l"/>
              </a:tabLst>
              <a:defRPr sz="12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171446" lvl="1" indent="-171446" defTabSz="914273">
              <a:buFont typeface="Wingdings" panose="05000000000000000000" pitchFamily="2" charset="2"/>
              <a:buChar char="ü"/>
              <a:tabLst>
                <a:tab pos="810240" algn="l"/>
              </a:tabLst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Услуги по проектированию, монтажу, техническому обслуживанию, ремонту, проверке соответствия систем (средств) обеспечения пожарной безопасности –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89,6 млн. руб.</a:t>
            </a:r>
          </a:p>
          <a:p>
            <a:pPr marL="171446" lvl="1" indent="-171446" defTabSz="914273">
              <a:buFont typeface="Wingdings" panose="05000000000000000000" pitchFamily="2" charset="2"/>
              <a:buChar char="ü"/>
              <a:tabLst>
                <a:tab pos="810240" algn="l"/>
              </a:tabLst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Приведение к требования ФНП печей П-3,П-4 ПНБ –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69,4 млн. руб.</a:t>
            </a:r>
          </a:p>
          <a:p>
            <a:pPr marL="171446" lvl="1" indent="-171446" defTabSz="914273">
              <a:buFont typeface="Wingdings" panose="05000000000000000000" pitchFamily="2" charset="2"/>
              <a:buChar char="ü"/>
              <a:tabLst>
                <a:tab pos="810240" algn="l"/>
              </a:tabLst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Восстановление схемы приема,  подготовки, хранения сырья каталитического риформинга –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132,8 млн. руб.</a:t>
            </a:r>
          </a:p>
          <a:p>
            <a:pPr marL="171446" lvl="1" indent="-171446" defTabSz="914273">
              <a:buFont typeface="Wingdings" panose="05000000000000000000" pitchFamily="2" charset="2"/>
              <a:buChar char="ü"/>
              <a:tabLst>
                <a:tab pos="810240" algn="l"/>
              </a:tabLst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Замена материального исполнения трубопровода Л-103/1 и Л-103/2 на установке </a:t>
            </a:r>
            <a:r>
              <a:rPr lang="ru-RU" b="0" dirty="0" err="1">
                <a:solidFill>
                  <a:prstClr val="black"/>
                </a:solidFill>
                <a:latin typeface="Calibri"/>
              </a:rPr>
              <a:t>Висбрекинг</a:t>
            </a:r>
            <a:r>
              <a:rPr lang="ru-RU" b="0" dirty="0">
                <a:solidFill>
                  <a:prstClr val="black"/>
                </a:solidFill>
                <a:latin typeface="Calibri"/>
              </a:rPr>
              <a:t> –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37 млн. руб.</a:t>
            </a:r>
            <a:endParaRPr lang="ru-RU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2CE1B09-EFD7-40A4-9574-C74AB40484EC}"/>
              </a:ext>
            </a:extLst>
          </p:cNvPr>
          <p:cNvSpPr txBox="1">
            <a:spLocks/>
          </p:cNvSpPr>
          <p:nvPr/>
        </p:nvSpPr>
        <p:spPr>
          <a:xfrm>
            <a:off x="6691868" y="3183953"/>
            <a:ext cx="44284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chemeClr val="tx1"/>
                </a:solidFill>
              </a:defRPr>
            </a:lvl1pPr>
            <a:lvl2pPr marL="171450" lvl="1" indent="-171450" algn="just">
              <a:buClr>
                <a:srgbClr val="FF0000"/>
              </a:buClr>
              <a:buFont typeface="Wingdings" panose="05000000000000000000" pitchFamily="2" charset="2"/>
              <a:buChar char="Ø"/>
              <a:tabLst>
                <a:tab pos="810260" algn="l"/>
              </a:tabLst>
              <a:defRPr sz="12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171446" lvl="1" indent="-171446" defTabSz="914273">
              <a:buFont typeface="Wingdings" panose="05000000000000000000" pitchFamily="2" charset="2"/>
              <a:buChar char="ü"/>
              <a:tabLst>
                <a:tab pos="810240" algn="l"/>
              </a:tabLst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Приобретение специальной одежды, специальной обуви и других средств индивидуальной защиты для работников –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18,9 млн. руб.</a:t>
            </a:r>
          </a:p>
          <a:p>
            <a:pPr marL="171446" lvl="1" indent="-171446" defTabSz="914273">
              <a:buFont typeface="Wingdings" panose="05000000000000000000" pitchFamily="2" charset="2"/>
              <a:buChar char="ü"/>
              <a:tabLst>
                <a:tab pos="810240" algn="l"/>
              </a:tabLst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Расходы по добровольному медицинскому страхованию –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11,9 млн. руб.</a:t>
            </a:r>
          </a:p>
          <a:p>
            <a:pPr marL="171446" lvl="1" indent="-171446" defTabSz="914273">
              <a:buFont typeface="Wingdings" panose="05000000000000000000" pitchFamily="2" charset="2"/>
              <a:buChar char="ü"/>
              <a:tabLst>
                <a:tab pos="810240" algn="l"/>
              </a:tabLst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Мероприятия, направленные на обеспечение безопасности законсервированных объектов –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22,7 млн. руб.</a:t>
            </a:r>
          </a:p>
          <a:p>
            <a:pPr marL="171446" lvl="1" indent="-171446" defTabSz="914273">
              <a:buFont typeface="Wingdings" panose="05000000000000000000" pitchFamily="2" charset="2"/>
              <a:buChar char="ü"/>
              <a:tabLst>
                <a:tab pos="810240" algn="l"/>
              </a:tabLst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Услуги по проведению экспертизы промышленной безопасности зданий и сооружений на опасном производственном объекте –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12,3 млн. руб.</a:t>
            </a:r>
          </a:p>
          <a:p>
            <a:pPr marL="171446" lvl="1" indent="-171446" defTabSz="914273">
              <a:buFont typeface="Wingdings" panose="05000000000000000000" pitchFamily="2" charset="2"/>
              <a:buChar char="ü"/>
              <a:tabLst>
                <a:tab pos="810240" algn="l"/>
              </a:tabLst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Проведение работ и оказание услуг в области пожарной безопасности (договор с ПСЧ-94) –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84,4 млн. руб.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D193E23-AA69-474C-B0DE-C26FF0FF9D21}"/>
              </a:ext>
            </a:extLst>
          </p:cNvPr>
          <p:cNvSpPr txBox="1">
            <a:spLocks/>
          </p:cNvSpPr>
          <p:nvPr/>
        </p:nvSpPr>
        <p:spPr>
          <a:xfrm>
            <a:off x="3148137" y="1999520"/>
            <a:ext cx="5429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chemeClr val="tx1"/>
                </a:solidFill>
              </a:defRPr>
            </a:lvl1pPr>
            <a:lvl2pPr marL="171450" lvl="1" indent="-171450" algn="just">
              <a:buClr>
                <a:srgbClr val="FF0000"/>
              </a:buClr>
              <a:buFont typeface="Wingdings" panose="05000000000000000000" pitchFamily="2" charset="2"/>
              <a:buChar char="Ø"/>
              <a:tabLst>
                <a:tab pos="810260" algn="l"/>
              </a:tabLst>
              <a:defRPr sz="12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1" indent="0" defTabSz="914273">
              <a:buNone/>
              <a:tabLst>
                <a:tab pos="810240" algn="l"/>
              </a:tabLst>
            </a:pPr>
            <a:r>
              <a:rPr lang="ru-RU" sz="1800" dirty="0">
                <a:solidFill>
                  <a:prstClr val="black"/>
                </a:solidFill>
                <a:latin typeface="Calibri"/>
              </a:rPr>
              <a:t>В соответствии с Программой в 2024 году в Обществе запланированы расходы на 570 млн. руб.</a:t>
            </a:r>
          </a:p>
        </p:txBody>
      </p:sp>
      <p:sp>
        <p:nvSpPr>
          <p:cNvPr id="19" name="Oval 21">
            <a:extLst>
              <a:ext uri="{FF2B5EF4-FFF2-40B4-BE49-F238E27FC236}">
                <a16:creationId xmlns:a16="http://schemas.microsoft.com/office/drawing/2014/main" id="{6CFC1E73-4099-47ED-B719-7F780FAC7CFF}"/>
              </a:ext>
            </a:extLst>
          </p:cNvPr>
          <p:cNvSpPr>
            <a:spLocks noChangeAspect="1"/>
          </p:cNvSpPr>
          <p:nvPr/>
        </p:nvSpPr>
        <p:spPr>
          <a:xfrm>
            <a:off x="654262" y="2636448"/>
            <a:ext cx="432048" cy="435656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gradFill flip="none" rotWithShape="1">
            <a:gsLst>
              <a:gs pos="0">
                <a:srgbClr val="C0504D">
                  <a:lumMod val="0"/>
                  <a:lumOff val="100000"/>
                </a:srgbClr>
              </a:gs>
              <a:gs pos="35000">
                <a:srgbClr val="C0504D">
                  <a:lumMod val="0"/>
                  <a:lumOff val="100000"/>
                </a:srgbClr>
              </a:gs>
              <a:gs pos="100000">
                <a:srgbClr val="C0504D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22"/>
            <a:endParaRPr lang="ko-KR" altLang="en-US" sz="2025" kern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D3022D-CC2B-4100-948C-41464A3EB773}"/>
              </a:ext>
            </a:extLst>
          </p:cNvPr>
          <p:cNvSpPr txBox="1"/>
          <p:nvPr/>
        </p:nvSpPr>
        <p:spPr>
          <a:xfrm>
            <a:off x="1230327" y="2722626"/>
            <a:ext cx="3835620" cy="307777"/>
          </a:xfrm>
          <a:prstGeom prst="rect">
            <a:avLst/>
          </a:prstGeom>
          <a:gradFill flip="none" rotWithShape="1">
            <a:gsLst>
              <a:gs pos="0">
                <a:srgbClr val="C0504D">
                  <a:lumMod val="0"/>
                  <a:lumOff val="100000"/>
                </a:srgbClr>
              </a:gs>
              <a:gs pos="35000">
                <a:srgbClr val="C0504D">
                  <a:lumMod val="0"/>
                  <a:lumOff val="100000"/>
                </a:srgbClr>
              </a:gs>
              <a:gs pos="100000">
                <a:srgbClr val="C0504D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tx1"/>
                </a:solidFill>
              </a:defRPr>
            </a:lvl1pPr>
            <a:lvl2pPr marL="0" marR="0" lvl="1" indent="0" algn="ctr" defTabSz="68572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1"/>
            <a:r>
              <a:rPr lang="ru-RU" dirty="0"/>
              <a:t>Инвестиционные расходы: 306,6 млн. </a:t>
            </a:r>
            <a:r>
              <a:rPr lang="ru-RU" dirty="0" err="1"/>
              <a:t>руб</a:t>
            </a:r>
            <a:endParaRPr lang="ru-RU" dirty="0"/>
          </a:p>
        </p:txBody>
      </p:sp>
      <p:sp>
        <p:nvSpPr>
          <p:cNvPr id="21" name="Oval 21">
            <a:extLst>
              <a:ext uri="{FF2B5EF4-FFF2-40B4-BE49-F238E27FC236}">
                <a16:creationId xmlns:a16="http://schemas.microsoft.com/office/drawing/2014/main" id="{D24D6C41-F836-4E1B-A83E-3987EF9DA366}"/>
              </a:ext>
            </a:extLst>
          </p:cNvPr>
          <p:cNvSpPr>
            <a:spLocks noChangeAspect="1"/>
          </p:cNvSpPr>
          <p:nvPr/>
        </p:nvSpPr>
        <p:spPr>
          <a:xfrm>
            <a:off x="6547852" y="2636448"/>
            <a:ext cx="481845" cy="435656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gradFill flip="none" rotWithShape="1">
            <a:gsLst>
              <a:gs pos="0">
                <a:srgbClr val="C0504D">
                  <a:lumMod val="0"/>
                  <a:lumOff val="100000"/>
                </a:srgbClr>
              </a:gs>
              <a:gs pos="35000">
                <a:srgbClr val="C0504D">
                  <a:lumMod val="0"/>
                  <a:lumOff val="100000"/>
                </a:srgbClr>
              </a:gs>
              <a:gs pos="100000">
                <a:srgbClr val="C0504D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22"/>
            <a:endParaRPr lang="ko-KR" altLang="en-US" sz="2025" kern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4E3E4-B3AE-4368-B9EF-993936144C29}"/>
              </a:ext>
            </a:extLst>
          </p:cNvPr>
          <p:cNvSpPr txBox="1"/>
          <p:nvPr/>
        </p:nvSpPr>
        <p:spPr>
          <a:xfrm>
            <a:off x="7123916" y="2722626"/>
            <a:ext cx="3979636" cy="307777"/>
          </a:xfrm>
          <a:prstGeom prst="rect">
            <a:avLst/>
          </a:prstGeom>
          <a:gradFill flip="none" rotWithShape="1">
            <a:gsLst>
              <a:gs pos="0">
                <a:srgbClr val="C0504D">
                  <a:lumMod val="0"/>
                  <a:lumOff val="100000"/>
                </a:srgbClr>
              </a:gs>
              <a:gs pos="35000">
                <a:srgbClr val="C0504D">
                  <a:lumMod val="0"/>
                  <a:lumOff val="100000"/>
                </a:srgbClr>
              </a:gs>
              <a:gs pos="100000">
                <a:srgbClr val="C0504D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tx1"/>
                </a:solidFill>
              </a:defRPr>
            </a:lvl1pPr>
            <a:lvl2pPr marL="0" marR="0" lvl="1" indent="0" algn="ctr" defTabSz="68572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1"/>
            <a:r>
              <a:rPr lang="ru-RU" dirty="0"/>
              <a:t>Операционные расходы: 263,4 млн. </a:t>
            </a:r>
            <a:r>
              <a:rPr lang="ru-RU" dirty="0" err="1"/>
              <a:t>руб</a:t>
            </a:r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CBF88E0-03B2-4392-AE6D-C91FD847F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655" y="5607018"/>
            <a:ext cx="859611" cy="865707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6F91566-1099-46D2-813D-D5D073DED99B}"/>
              </a:ext>
            </a:extLst>
          </p:cNvPr>
          <p:cNvSpPr txBox="1">
            <a:spLocks/>
          </p:cNvSpPr>
          <p:nvPr/>
        </p:nvSpPr>
        <p:spPr>
          <a:xfrm>
            <a:off x="2153613" y="5747484"/>
            <a:ext cx="8406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chemeClr val="tx1"/>
                </a:solidFill>
              </a:defRPr>
            </a:lvl1pPr>
            <a:lvl2pPr marL="171450" lvl="1" indent="-171450" algn="just">
              <a:buClr>
                <a:srgbClr val="FF0000"/>
              </a:buClr>
              <a:buFont typeface="Wingdings" panose="05000000000000000000" pitchFamily="2" charset="2"/>
              <a:buChar char="Ø"/>
              <a:tabLst>
                <a:tab pos="810260" algn="l"/>
              </a:tabLst>
              <a:defRPr sz="12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1" indent="0" defTabSz="914273">
              <a:buNone/>
              <a:tabLst>
                <a:tab pos="810240" algn="l"/>
              </a:tabLst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Затраты на Программу первом в 1 полугодии 2024 года составили 240 млн. руб., основные затраты по Программе запланированы на период капитального ремонта объектов Общества.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34FD0-CE50-48D3-B6D8-5B7A1B9BA251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147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7259F70C-C134-4D7C-8264-8B24CE361706}"/>
              </a:ext>
            </a:extLst>
          </p:cNvPr>
          <p:cNvCxnSpPr>
            <a:cxnSpLocks/>
          </p:cNvCxnSpPr>
          <p:nvPr/>
        </p:nvCxnSpPr>
        <p:spPr>
          <a:xfrm flipH="1">
            <a:off x="7645354" y="3184260"/>
            <a:ext cx="13747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Схема 70">
            <a:extLst>
              <a:ext uri="{FF2B5EF4-FFF2-40B4-BE49-F238E27FC236}">
                <a16:creationId xmlns:a16="http://schemas.microsoft.com/office/drawing/2014/main" id="{690C0F40-B550-4974-90A1-AD5E5C79E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4567597"/>
              </p:ext>
            </p:extLst>
          </p:nvPr>
        </p:nvGraphicFramePr>
        <p:xfrm>
          <a:off x="38817" y="189593"/>
          <a:ext cx="6969678" cy="609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image001">
            <a:extLst>
              <a:ext uri="{FF2B5EF4-FFF2-40B4-BE49-F238E27FC236}">
                <a16:creationId xmlns:a16="http://schemas.microsoft.com/office/drawing/2014/main" id="{92C90905-B25A-4B7E-AAD6-A55E7BA8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57" y="2014274"/>
            <a:ext cx="1834346" cy="1834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C71B8C78-72B6-4A99-8A2A-3E0A75AE78EA}"/>
              </a:ext>
            </a:extLst>
          </p:cNvPr>
          <p:cNvSpPr/>
          <p:nvPr/>
        </p:nvSpPr>
        <p:spPr>
          <a:xfrm>
            <a:off x="4843809" y="1870628"/>
            <a:ext cx="2532851" cy="2350889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5EE7C6CE-33E1-48FF-9480-1CE705521562}"/>
              </a:ext>
            </a:extLst>
          </p:cNvPr>
          <p:cNvSpPr/>
          <p:nvPr/>
        </p:nvSpPr>
        <p:spPr>
          <a:xfrm rot="150591">
            <a:off x="4663671" y="1739467"/>
            <a:ext cx="2860519" cy="2655955"/>
          </a:xfrm>
          <a:prstGeom prst="arc">
            <a:avLst>
              <a:gd name="adj1" fmla="val 4015781"/>
              <a:gd name="adj2" fmla="val 13136747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26EEB02-A10B-4E7C-9BDE-DBC1124964E5}"/>
              </a:ext>
            </a:extLst>
          </p:cNvPr>
          <p:cNvSpPr/>
          <p:nvPr/>
        </p:nvSpPr>
        <p:spPr>
          <a:xfrm>
            <a:off x="4526841" y="1611356"/>
            <a:ext cx="3118513" cy="2927445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>
            <a:extLst>
              <a:ext uri="{FF2B5EF4-FFF2-40B4-BE49-F238E27FC236}">
                <a16:creationId xmlns:a16="http://schemas.microsoft.com/office/drawing/2014/main" id="{FDB9ACA3-018E-4E2E-8C63-9B248DF44607}"/>
              </a:ext>
            </a:extLst>
          </p:cNvPr>
          <p:cNvSpPr/>
          <p:nvPr/>
        </p:nvSpPr>
        <p:spPr>
          <a:xfrm rot="150591">
            <a:off x="4663671" y="1728151"/>
            <a:ext cx="2860519" cy="2655955"/>
          </a:xfrm>
          <a:prstGeom prst="arc">
            <a:avLst>
              <a:gd name="adj1" fmla="val 15670283"/>
              <a:gd name="adj2" fmla="val 1555978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0ACD89C-3E49-4878-A2E4-5A08D66EE712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4983537" y="1430877"/>
            <a:ext cx="0" cy="60919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3210CF-6FFE-41D8-8158-FBE1DB906EBD}"/>
              </a:ext>
            </a:extLst>
          </p:cNvPr>
          <p:cNvCxnSpPr/>
          <p:nvPr/>
        </p:nvCxnSpPr>
        <p:spPr>
          <a:xfrm flipH="1">
            <a:off x="2961615" y="1430877"/>
            <a:ext cx="20219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C7694702-FE94-4350-952E-D9CEE5E9842C}"/>
              </a:ext>
            </a:extLst>
          </p:cNvPr>
          <p:cNvSpPr/>
          <p:nvPr/>
        </p:nvSpPr>
        <p:spPr>
          <a:xfrm>
            <a:off x="4960677" y="2012501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4FFCC69E-384B-40E9-8644-8546C68E1ACA}"/>
              </a:ext>
            </a:extLst>
          </p:cNvPr>
          <p:cNvSpPr/>
          <p:nvPr/>
        </p:nvSpPr>
        <p:spPr>
          <a:xfrm>
            <a:off x="5116071" y="4209973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44761B9-3552-4AE2-A936-EE12F2EC93EA}"/>
              </a:ext>
            </a:extLst>
          </p:cNvPr>
          <p:cNvSpPr/>
          <p:nvPr/>
        </p:nvSpPr>
        <p:spPr>
          <a:xfrm>
            <a:off x="7188762" y="2012501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485F773-B0AC-4448-A166-52812348CFF3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7194419" y="1459042"/>
            <a:ext cx="1038" cy="56015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1105B43-F0C0-4CB7-BA5A-2DF4D6E2D21A}"/>
              </a:ext>
            </a:extLst>
          </p:cNvPr>
          <p:cNvCxnSpPr/>
          <p:nvPr/>
        </p:nvCxnSpPr>
        <p:spPr>
          <a:xfrm flipH="1">
            <a:off x="7188762" y="1465052"/>
            <a:ext cx="20219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id="{4BA87A9D-1C8F-4A96-81B4-119188EEE74D}"/>
              </a:ext>
            </a:extLst>
          </p:cNvPr>
          <p:cNvSpPr/>
          <p:nvPr/>
        </p:nvSpPr>
        <p:spPr>
          <a:xfrm>
            <a:off x="7044450" y="4187113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0DAD82-2F9F-4CAD-84CD-B212F731558E}"/>
              </a:ext>
            </a:extLst>
          </p:cNvPr>
          <p:cNvSpPr txBox="1"/>
          <p:nvPr/>
        </p:nvSpPr>
        <p:spPr>
          <a:xfrm>
            <a:off x="38817" y="1160119"/>
            <a:ext cx="4270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Комитет по ПБ, ОТ и Э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DCE01D-C596-48A0-A276-3AD74D18134A}"/>
              </a:ext>
            </a:extLst>
          </p:cNvPr>
          <p:cNvSpPr txBox="1"/>
          <p:nvPr/>
        </p:nvSpPr>
        <p:spPr>
          <a:xfrm>
            <a:off x="94977" y="4514155"/>
            <a:ext cx="4657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Лидерские визиты </a:t>
            </a:r>
          </a:p>
          <a:p>
            <a:r>
              <a:rPr lang="ru-RU" sz="1600" b="1" dirty="0"/>
              <a:t>безопасности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EC47ED-6B17-4090-AC11-79086D475FBA}"/>
              </a:ext>
            </a:extLst>
          </p:cNvPr>
          <p:cNvSpPr txBox="1"/>
          <p:nvPr/>
        </p:nvSpPr>
        <p:spPr>
          <a:xfrm>
            <a:off x="9689504" y="1118071"/>
            <a:ext cx="2965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Смотры-конкурсы, </a:t>
            </a:r>
          </a:p>
          <a:p>
            <a:r>
              <a:rPr lang="ru-RU" sz="1600" b="1" dirty="0"/>
              <a:t>совещания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FADA5A-7D14-479B-92EB-69FDBC5F4B13}"/>
              </a:ext>
            </a:extLst>
          </p:cNvPr>
          <p:cNvSpPr txBox="1"/>
          <p:nvPr/>
        </p:nvSpPr>
        <p:spPr>
          <a:xfrm>
            <a:off x="9768930" y="4364620"/>
            <a:ext cx="4450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Средства визуализации и </a:t>
            </a:r>
          </a:p>
          <a:p>
            <a:r>
              <a:rPr lang="ru-RU" sz="1600" b="1" dirty="0"/>
              <a:t>информирования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7BB1F53-99E1-4EFC-8FA6-18653253E088}"/>
              </a:ext>
            </a:extLst>
          </p:cNvPr>
          <p:cNvSpPr/>
          <p:nvPr/>
        </p:nvSpPr>
        <p:spPr>
          <a:xfrm>
            <a:off x="2470699" y="1080535"/>
            <a:ext cx="741922" cy="70881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684F1E40-039E-438C-B3A7-00BF1CD91E6B}"/>
              </a:ext>
            </a:extLst>
          </p:cNvPr>
          <p:cNvSpPr/>
          <p:nvPr/>
        </p:nvSpPr>
        <p:spPr>
          <a:xfrm>
            <a:off x="2452483" y="4280143"/>
            <a:ext cx="741922" cy="70881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8B20CBDD-1F59-474B-AD90-3EEE996C5412}"/>
              </a:ext>
            </a:extLst>
          </p:cNvPr>
          <p:cNvSpPr/>
          <p:nvPr/>
        </p:nvSpPr>
        <p:spPr>
          <a:xfrm>
            <a:off x="8848027" y="1070452"/>
            <a:ext cx="741922" cy="70881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29F029E2-4683-4DA4-9D99-B365FAF94CC3}"/>
              </a:ext>
            </a:extLst>
          </p:cNvPr>
          <p:cNvSpPr/>
          <p:nvPr/>
        </p:nvSpPr>
        <p:spPr>
          <a:xfrm>
            <a:off x="8928448" y="4284502"/>
            <a:ext cx="741922" cy="70881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ECA011B-5CB2-44A3-9221-69597192EEF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31" y="1184126"/>
            <a:ext cx="476229" cy="47622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412625F-DD5F-47EA-8AAA-D8B16047C5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57" y="4365952"/>
            <a:ext cx="501103" cy="50110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872D157-5CBC-4856-8E46-AD0F313B6F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7789" y="1205727"/>
            <a:ext cx="489045" cy="489045"/>
          </a:xfrm>
          <a:prstGeom prst="rect">
            <a:avLst/>
          </a:prstGeom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6291090F-3789-416D-B84A-FBA9C71E6986}"/>
              </a:ext>
            </a:extLst>
          </p:cNvPr>
          <p:cNvCxnSpPr>
            <a:cxnSpLocks/>
          </p:cNvCxnSpPr>
          <p:nvPr/>
        </p:nvCxnSpPr>
        <p:spPr>
          <a:xfrm flipV="1">
            <a:off x="5147734" y="4217037"/>
            <a:ext cx="0" cy="64721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F21ED6A5-ECE7-4B88-A3C3-F9509028447C}"/>
              </a:ext>
            </a:extLst>
          </p:cNvPr>
          <p:cNvCxnSpPr>
            <a:cxnSpLocks/>
            <a:endCxn id="33" idx="5"/>
          </p:cNvCxnSpPr>
          <p:nvPr/>
        </p:nvCxnSpPr>
        <p:spPr>
          <a:xfrm flipH="1">
            <a:off x="3085753" y="4873982"/>
            <a:ext cx="2053178" cy="1117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B4984B9E-31AA-4199-A224-9B26DB369264}"/>
              </a:ext>
            </a:extLst>
          </p:cNvPr>
          <p:cNvCxnSpPr>
            <a:cxnSpLocks/>
          </p:cNvCxnSpPr>
          <p:nvPr/>
        </p:nvCxnSpPr>
        <p:spPr>
          <a:xfrm flipV="1">
            <a:off x="7067309" y="4211431"/>
            <a:ext cx="0" cy="6625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61B39873-1B86-4A81-9E23-21FE4CE361ED}"/>
              </a:ext>
            </a:extLst>
          </p:cNvPr>
          <p:cNvCxnSpPr>
            <a:cxnSpLocks/>
          </p:cNvCxnSpPr>
          <p:nvPr/>
        </p:nvCxnSpPr>
        <p:spPr>
          <a:xfrm flipH="1" flipV="1">
            <a:off x="7063234" y="4878249"/>
            <a:ext cx="1972998" cy="1869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47E98A78-44AB-44A2-9796-CB0FFBF2E0F3}"/>
              </a:ext>
            </a:extLst>
          </p:cNvPr>
          <p:cNvCxnSpPr>
            <a:cxnSpLocks/>
          </p:cNvCxnSpPr>
          <p:nvPr/>
        </p:nvCxnSpPr>
        <p:spPr>
          <a:xfrm flipH="1">
            <a:off x="3152090" y="3184260"/>
            <a:ext cx="13747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Овал 73">
            <a:extLst>
              <a:ext uri="{FF2B5EF4-FFF2-40B4-BE49-F238E27FC236}">
                <a16:creationId xmlns:a16="http://schemas.microsoft.com/office/drawing/2014/main" id="{2B1579D2-0E91-4A5C-976A-354AC941FD95}"/>
              </a:ext>
            </a:extLst>
          </p:cNvPr>
          <p:cNvSpPr/>
          <p:nvPr/>
        </p:nvSpPr>
        <p:spPr>
          <a:xfrm>
            <a:off x="2452484" y="2733101"/>
            <a:ext cx="741922" cy="70881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642BF6CA-AA0F-4D35-B289-41064024FEE4}"/>
              </a:ext>
            </a:extLst>
          </p:cNvPr>
          <p:cNvSpPr/>
          <p:nvPr/>
        </p:nvSpPr>
        <p:spPr>
          <a:xfrm>
            <a:off x="8947582" y="2680192"/>
            <a:ext cx="741922" cy="70881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20C4B7EB-B7C5-4146-9AA2-A6CFBD4BCE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0125" y="2820741"/>
            <a:ext cx="508674" cy="50867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D58A8E0-CA6B-414C-B6A9-71635D84AD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9408" y="2781491"/>
            <a:ext cx="558270" cy="520702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2A62BF0A-1AE6-4424-8B7A-0563868AFD2E}"/>
              </a:ext>
            </a:extLst>
          </p:cNvPr>
          <p:cNvSpPr txBox="1"/>
          <p:nvPr/>
        </p:nvSpPr>
        <p:spPr>
          <a:xfrm>
            <a:off x="35958" y="2724557"/>
            <a:ext cx="2367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Анализ опасных факторов производства по методологии </a:t>
            </a:r>
            <a:r>
              <a:rPr lang="en-US" sz="1600" b="1" dirty="0"/>
              <a:t>HAZOP</a:t>
            </a:r>
            <a:r>
              <a:rPr lang="ru-RU" sz="1600" b="1" dirty="0"/>
              <a:t>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19960E0-8F04-42D6-AFC6-F88B5F2F29B1}"/>
              </a:ext>
            </a:extLst>
          </p:cNvPr>
          <p:cNvSpPr txBox="1"/>
          <p:nvPr/>
        </p:nvSpPr>
        <p:spPr>
          <a:xfrm>
            <a:off x="9811208" y="2820741"/>
            <a:ext cx="2679917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b="1" dirty="0"/>
              <a:t>RCA</a:t>
            </a:r>
            <a:r>
              <a:rPr lang="ru-RU" sz="1550" b="1" dirty="0"/>
              <a:t> анализ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65BB68BB-AC37-47C3-BBB3-B3EC4E69C2D4}"/>
              </a:ext>
            </a:extLst>
          </p:cNvPr>
          <p:cNvSpPr/>
          <p:nvPr/>
        </p:nvSpPr>
        <p:spPr>
          <a:xfrm>
            <a:off x="-65087" y="1824421"/>
            <a:ext cx="43064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Взаимодействие, оценка и анализ действующих инструментов по ПБ, ОТ и Э в целях улучшения системы  </a:t>
            </a:r>
            <a:endParaRPr lang="ru-RU" sz="1400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93724A3D-A967-402E-A59B-F9A8B32470E5}"/>
              </a:ext>
            </a:extLst>
          </p:cNvPr>
          <p:cNvSpPr/>
          <p:nvPr/>
        </p:nvSpPr>
        <p:spPr>
          <a:xfrm>
            <a:off x="7561145" y="3490307"/>
            <a:ext cx="45948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выявление коренных причин техногенных событий, НС, технологических неполадок при расследовании (методы 5 Почему, диаграмма Ишикавы и тд.)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6E82E45-3FA8-4206-B046-AA30CF53866E}"/>
              </a:ext>
            </a:extLst>
          </p:cNvPr>
          <p:cNvSpPr/>
          <p:nvPr/>
        </p:nvSpPr>
        <p:spPr>
          <a:xfrm>
            <a:off x="2608" y="3669862"/>
            <a:ext cx="4306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оценка опасностей и рисков в области ПБ, ОТ и Э с разработкой мер реагирования </a:t>
            </a:r>
            <a:endParaRPr lang="ru-RU" sz="1400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D1A2A4EF-49EE-49C7-A98C-04507FF134F5}"/>
              </a:ext>
            </a:extLst>
          </p:cNvPr>
          <p:cNvSpPr/>
          <p:nvPr/>
        </p:nvSpPr>
        <p:spPr>
          <a:xfrm>
            <a:off x="94977" y="5139141"/>
            <a:ext cx="42948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посещение объектов командой лидеров, включая руководителя и главного инженера Общества, осуществляется наблюдение за проведением работ и действиями работников в соответствии с требованиями ПБ, ОТ и ОС, обсуждение опасных/безопасных методов работ</a:t>
            </a:r>
            <a:endParaRPr lang="ru-RU" sz="1400" dirty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77A77B63-6165-4603-BEB6-03B8F4F52785}"/>
              </a:ext>
            </a:extLst>
          </p:cNvPr>
          <p:cNvSpPr/>
          <p:nvPr/>
        </p:nvSpPr>
        <p:spPr>
          <a:xfrm>
            <a:off x="7580972" y="1710920"/>
            <a:ext cx="44604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смотры-конкурсы, направленные на вовлечение работников Общества в активное обеспечение и улучшение условий, регулярные совещания по вопросам ПБ, ОТ и Э и с ключевыми подрядными организациями</a:t>
            </a:r>
            <a:endParaRPr lang="ru-RU" sz="1400" dirty="0"/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CF2706F3-9D38-48A9-BFCE-47E2EC2FF2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39489" y="4387789"/>
            <a:ext cx="550460" cy="550460"/>
          </a:xfrm>
          <a:prstGeom prst="rect">
            <a:avLst/>
          </a:prstGeom>
        </p:spPr>
      </p:pic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037FB4C2-52B6-440E-8AC8-14EF45EF2B76}"/>
              </a:ext>
            </a:extLst>
          </p:cNvPr>
          <p:cNvSpPr/>
          <p:nvPr/>
        </p:nvSpPr>
        <p:spPr>
          <a:xfrm>
            <a:off x="7509748" y="4967910"/>
            <a:ext cx="451849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пятиминутка безопасности перед началом смены и РПО;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видеофильм вводного инструктажа, наглядные материалы на экранах телевизоров;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предостерегающие защитные профили, ограждения раздвижные переносные со светоотражающими элементами.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3B55BB-3266-43B8-BE9A-FFDAA48116AB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861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C0B043-9718-4740-8690-1A6E7E2CE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2" t="18398" r="12096" b="12053"/>
          <a:stretch/>
        </p:blipFill>
        <p:spPr>
          <a:xfrm>
            <a:off x="4798992" y="1165710"/>
            <a:ext cx="7063984" cy="5133794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336C8E8-E7C1-4CFF-B7F3-1BEF35E6A2B0}"/>
              </a:ext>
            </a:extLst>
          </p:cNvPr>
          <p:cNvSpPr/>
          <p:nvPr/>
        </p:nvSpPr>
        <p:spPr>
          <a:xfrm>
            <a:off x="1062631" y="909512"/>
            <a:ext cx="6649365" cy="59419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DB1364F-773F-436D-9D43-F18C39C3F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0472"/>
              </p:ext>
            </p:extLst>
          </p:nvPr>
        </p:nvGraphicFramePr>
        <p:xfrm>
          <a:off x="146050" y="201240"/>
          <a:ext cx="5949950" cy="563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9FF733F0-4E55-4083-BC30-885EB485A5CE}"/>
              </a:ext>
            </a:extLst>
          </p:cNvPr>
          <p:cNvSpPr txBox="1"/>
          <p:nvPr/>
        </p:nvSpPr>
        <p:spPr>
          <a:xfrm>
            <a:off x="404884" y="803733"/>
            <a:ext cx="1138223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Согласно 116 ФЗ «О промышленной безопасности опасных производственных объектов»: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640CA58-210E-450D-AEDE-CF9829A9DB53}"/>
              </a:ext>
            </a:extLst>
          </p:cNvPr>
          <p:cNvSpPr txBox="1"/>
          <p:nvPr/>
        </p:nvSpPr>
        <p:spPr>
          <a:xfrm>
            <a:off x="530934" y="1840864"/>
            <a:ext cx="754566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Зарегистрировано 8 ОПО: 2 ОПО 1 класса, 3 ОПО 3 класса, 2 ОПО 4 класса;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FBDADF0-2477-42EB-82E7-0F671561A462}"/>
              </a:ext>
            </a:extLst>
          </p:cNvPr>
          <p:cNvSpPr txBox="1"/>
          <p:nvPr/>
        </p:nvSpPr>
        <p:spPr>
          <a:xfrm>
            <a:off x="504643" y="2227925"/>
            <a:ext cx="8243334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 marL="285750" indent="-285750" algn="l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Разработаны декларации промышленной безопасности на ОПО 1 класса;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3EE297-0C2E-438F-A443-7469A1EB732F}"/>
              </a:ext>
            </a:extLst>
          </p:cNvPr>
          <p:cNvSpPr txBox="1"/>
          <p:nvPr/>
        </p:nvSpPr>
        <p:spPr>
          <a:xfrm>
            <a:off x="504643" y="2574754"/>
            <a:ext cx="8163349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 marL="285750" indent="-285750" algn="l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Заключен договор страхования гражданской ответственности;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786CFE9-69F7-4D27-9C14-9B89B10E4901}"/>
              </a:ext>
            </a:extLst>
          </p:cNvPr>
          <p:cNvSpPr txBox="1"/>
          <p:nvPr/>
        </p:nvSpPr>
        <p:spPr>
          <a:xfrm>
            <a:off x="469493" y="3904683"/>
            <a:ext cx="7721284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Разработаны планы мероприятий по ликвидаций аварий;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5A4B591-A480-48CD-A0FD-2A1307D4DF82}"/>
              </a:ext>
            </a:extLst>
          </p:cNvPr>
          <p:cNvSpPr txBox="1"/>
          <p:nvPr/>
        </p:nvSpPr>
        <p:spPr>
          <a:xfrm>
            <a:off x="428722" y="5991727"/>
            <a:ext cx="5015110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 marL="285750" indent="-285750" algn="l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Разработан план ликвидации аварийных розливов нефти.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3191AD5-9275-47CA-82F1-2AFD985723C3}"/>
              </a:ext>
            </a:extLst>
          </p:cNvPr>
          <p:cNvSpPr txBox="1"/>
          <p:nvPr/>
        </p:nvSpPr>
        <p:spPr>
          <a:xfrm>
            <a:off x="499991" y="2967907"/>
            <a:ext cx="5431251" cy="30777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Создано нештатное аварийно спасательное формирование;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7D069D4-E7B0-4A24-A676-07959F5E09D4}"/>
              </a:ext>
            </a:extLst>
          </p:cNvPr>
          <p:cNvSpPr txBox="1"/>
          <p:nvPr/>
        </p:nvSpPr>
        <p:spPr>
          <a:xfrm>
            <a:off x="443124" y="5604282"/>
            <a:ext cx="7065182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В штате Общества создано аварийно спасательная служба – ГСО;</a:t>
            </a:r>
          </a:p>
        </p:txBody>
      </p:sp>
      <p:grpSp>
        <p:nvGrpSpPr>
          <p:cNvPr id="110" name="Group 206">
            <a:extLst>
              <a:ext uri="{FF2B5EF4-FFF2-40B4-BE49-F238E27FC236}">
                <a16:creationId xmlns:a16="http://schemas.microsoft.com/office/drawing/2014/main" id="{25AE53CE-32FD-415C-81B6-D737320BFDC4}"/>
              </a:ext>
            </a:extLst>
          </p:cNvPr>
          <p:cNvGrpSpPr/>
          <p:nvPr/>
        </p:nvGrpSpPr>
        <p:grpSpPr>
          <a:xfrm>
            <a:off x="203580" y="784616"/>
            <a:ext cx="402608" cy="384722"/>
            <a:chOff x="5651634" y="5313612"/>
            <a:chExt cx="252000" cy="252000"/>
          </a:xfrm>
        </p:grpSpPr>
        <p:sp>
          <p:nvSpPr>
            <p:cNvPr id="111" name="Oval 38">
              <a:extLst>
                <a:ext uri="{FF2B5EF4-FFF2-40B4-BE49-F238E27FC236}">
                  <a16:creationId xmlns:a16="http://schemas.microsoft.com/office/drawing/2014/main" id="{E89F0F4A-6922-43F6-94A5-48466B7FB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634" y="5313612"/>
              <a:ext cx="252000" cy="2520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  <a:headEnd/>
              <a:tailEnd/>
            </a:ln>
            <a:effectLst/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9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2" name="Freeform 39">
              <a:extLst>
                <a:ext uri="{FF2B5EF4-FFF2-40B4-BE49-F238E27FC236}">
                  <a16:creationId xmlns:a16="http://schemas.microsoft.com/office/drawing/2014/main" id="{E711CEB0-3995-44EB-BB63-CFB160BAA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447" y="5396821"/>
              <a:ext cx="153084" cy="92717"/>
            </a:xfrm>
            <a:custGeom>
              <a:avLst/>
              <a:gdLst>
                <a:gd name="T0" fmla="*/ 0 w 65"/>
                <a:gd name="T1" fmla="*/ 16 h 39"/>
                <a:gd name="T2" fmla="*/ 25 w 65"/>
                <a:gd name="T3" fmla="*/ 39 h 39"/>
                <a:gd name="T4" fmla="*/ 65 w 65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39">
                  <a:moveTo>
                    <a:pt x="0" y="16"/>
                  </a:moveTo>
                  <a:lnTo>
                    <a:pt x="25" y="39"/>
                  </a:lnTo>
                  <a:lnTo>
                    <a:pt x="65" y="0"/>
                  </a:lnTo>
                </a:path>
              </a:pathLst>
            </a:cu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  <a:headEnd/>
              <a:tailEnd/>
            </a:ln>
            <a:effectLst/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9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BEF9828C-2C94-4803-9E53-CA0FC31286F8}"/>
              </a:ext>
            </a:extLst>
          </p:cNvPr>
          <p:cNvSpPr/>
          <p:nvPr/>
        </p:nvSpPr>
        <p:spPr>
          <a:xfrm>
            <a:off x="492222" y="3381463"/>
            <a:ext cx="680908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kern="0" dirty="0">
                <a:solidFill>
                  <a:prstClr val="black"/>
                </a:solidFill>
                <a:cs typeface="Arial" panose="020B0604020202020204" pitchFamily="34" charset="0"/>
              </a:rPr>
              <a:t>Организован и осуществляется производственный контроль за соблюдением требований ПБ; 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31B1AD3-BD05-4707-A512-6F1A3E0795D0}"/>
              </a:ext>
            </a:extLst>
          </p:cNvPr>
          <p:cNvSpPr/>
          <p:nvPr/>
        </p:nvSpPr>
        <p:spPr>
          <a:xfrm>
            <a:off x="469493" y="4750444"/>
            <a:ext cx="6854541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kern="0" dirty="0">
                <a:solidFill>
                  <a:prstClr val="black"/>
                </a:solidFill>
                <a:cs typeface="Arial" panose="020B0604020202020204" pitchFamily="34" charset="0"/>
              </a:rPr>
              <a:t>Создана и функционирует СУПБ;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83A730-E40D-499F-8B16-8B36A7CF7C97}"/>
              </a:ext>
            </a:extLst>
          </p:cNvPr>
          <p:cNvSpPr txBox="1"/>
          <p:nvPr/>
        </p:nvSpPr>
        <p:spPr>
          <a:xfrm>
            <a:off x="443124" y="5203941"/>
            <a:ext cx="7721284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ЭПБ, КТС зданий, сооружений и технических устройств, эксплуатирующихся на ОПО;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D86BD3B-89B3-49B4-A2C2-D6DB4C38BACA}"/>
              </a:ext>
            </a:extLst>
          </p:cNvPr>
          <p:cNvSpPr/>
          <p:nvPr/>
        </p:nvSpPr>
        <p:spPr>
          <a:xfrm>
            <a:off x="469493" y="4315727"/>
            <a:ext cx="6959861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kern="0" dirty="0">
                <a:solidFill>
                  <a:prstClr val="black"/>
                </a:solidFill>
                <a:cs typeface="Arial" panose="020B0604020202020204" pitchFamily="34" charset="0"/>
              </a:rPr>
              <a:t>Проводится обучение и аттестация работников ОПО по вопросам ПБ;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C56AC3-0077-4F81-9767-7C68BDD6813A}"/>
              </a:ext>
            </a:extLst>
          </p:cNvPr>
          <p:cNvSpPr txBox="1"/>
          <p:nvPr/>
        </p:nvSpPr>
        <p:spPr>
          <a:xfrm>
            <a:off x="486058" y="1322963"/>
            <a:ext cx="8898849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 marL="285750" indent="-285750" algn="l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Деятельность осуществляется на основании лицензии на эксплуатацию </a:t>
            </a:r>
          </a:p>
          <a:p>
            <a:pPr algn="l">
              <a:buClr>
                <a:srgbClr val="C00000"/>
              </a:buClr>
            </a:pPr>
            <a:r>
              <a:rPr lang="ru-RU" dirty="0"/>
              <a:t>взрывопожароопасных и химически опасных производственных объектов;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E85987-E295-4286-B54E-B14F551FB092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7213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A4271FF-588C-47DE-B14C-BBD21AA4B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1355242"/>
              </p:ext>
            </p:extLst>
          </p:nvPr>
        </p:nvGraphicFramePr>
        <p:xfrm>
          <a:off x="146049" y="245874"/>
          <a:ext cx="6811869" cy="563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30D80F-A3D7-44A2-842B-2F236744F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49" y="924657"/>
            <a:ext cx="11565114" cy="5517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44B74-3FEC-4E24-B4E2-E156407D3D3D}"/>
              </a:ext>
            </a:extLst>
          </p:cNvPr>
          <p:cNvSpPr txBox="1"/>
          <p:nvPr/>
        </p:nvSpPr>
        <p:spPr>
          <a:xfrm>
            <a:off x="90444" y="6273225"/>
            <a:ext cx="6060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Укомплектовано материалами и оборудованием, согласно табелю оснащения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532BB1-E386-4206-9341-4B62080A015F}"/>
              </a:ext>
            </a:extLst>
          </p:cNvPr>
          <p:cNvSpPr txBox="1"/>
          <p:nvPr/>
        </p:nvSpPr>
        <p:spPr>
          <a:xfrm>
            <a:off x="5928606" y="6227058"/>
            <a:ext cx="606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 возможностью привлечения тяжелой спец техники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A0079C-CF14-43CD-A00D-2A4B5861EDFC}"/>
              </a:ext>
            </a:extLst>
          </p:cNvPr>
          <p:cNvSpPr txBox="1"/>
          <p:nvPr/>
        </p:nvSpPr>
        <p:spPr>
          <a:xfrm>
            <a:off x="10058400" y="5997068"/>
            <a:ext cx="1132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,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E89A0D-5A46-44C1-9E05-3401A8A5D99C}"/>
              </a:ext>
            </a:extLst>
          </p:cNvPr>
          <p:cNvSpPr/>
          <p:nvPr/>
        </p:nvSpPr>
        <p:spPr>
          <a:xfrm>
            <a:off x="5134232" y="5826211"/>
            <a:ext cx="407773" cy="222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03B0B7-EF42-4DE1-9106-9759126483D2}"/>
              </a:ext>
            </a:extLst>
          </p:cNvPr>
          <p:cNvSpPr/>
          <p:nvPr/>
        </p:nvSpPr>
        <p:spPr>
          <a:xfrm>
            <a:off x="2533135" y="6166345"/>
            <a:ext cx="1044146" cy="10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A2C4D0-658F-4692-B060-889997A161DD}"/>
              </a:ext>
            </a:extLst>
          </p:cNvPr>
          <p:cNvSpPr/>
          <p:nvPr/>
        </p:nvSpPr>
        <p:spPr>
          <a:xfrm>
            <a:off x="2533135" y="6022051"/>
            <a:ext cx="1260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64 человека</a:t>
            </a: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24D7DC-15F3-4B95-8B3A-2E5ABBCCE25F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3320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A4271FF-588C-47DE-B14C-BBD21AA4B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102424"/>
              </p:ext>
            </p:extLst>
          </p:nvPr>
        </p:nvGraphicFramePr>
        <p:xfrm>
          <a:off x="146050" y="245874"/>
          <a:ext cx="6787645" cy="566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256913-B2E0-4E71-8578-8EDC56A53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11912"/>
            <a:ext cx="11772396" cy="5730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6AC96E-D737-4DC8-9DA0-F293CC6EFC7B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38817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63">
            <a:extLst>
              <a:ext uri="{FF2B5EF4-FFF2-40B4-BE49-F238E27FC236}">
                <a16:creationId xmlns:a16="http://schemas.microsoft.com/office/drawing/2014/main" id="{CDB2EC50-B8BF-4097-A4F0-EC6126509BC6}"/>
              </a:ext>
            </a:extLst>
          </p:cNvPr>
          <p:cNvCxnSpPr>
            <a:cxnSpLocks/>
          </p:cNvCxnSpPr>
          <p:nvPr/>
        </p:nvCxnSpPr>
        <p:spPr>
          <a:xfrm flipH="1">
            <a:off x="6569400" y="1999451"/>
            <a:ext cx="5622600" cy="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47">
            <a:extLst>
              <a:ext uri="{FF2B5EF4-FFF2-40B4-BE49-F238E27FC236}">
                <a16:creationId xmlns:a16="http://schemas.microsoft.com/office/drawing/2014/main" id="{8E33ADDB-8BB9-4644-B7E5-A6ED69A097ED}"/>
              </a:ext>
            </a:extLst>
          </p:cNvPr>
          <p:cNvCxnSpPr>
            <a:cxnSpLocks/>
          </p:cNvCxnSpPr>
          <p:nvPr/>
        </p:nvCxnSpPr>
        <p:spPr>
          <a:xfrm flipV="1">
            <a:off x="3321372" y="1547330"/>
            <a:ext cx="1833685" cy="1140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15">
            <a:extLst>
              <a:ext uri="{FF2B5EF4-FFF2-40B4-BE49-F238E27FC236}">
                <a16:creationId xmlns:a16="http://schemas.microsoft.com/office/drawing/2014/main" id="{F7AB78D7-8673-44A6-9273-814A93CFB75D}"/>
              </a:ext>
            </a:extLst>
          </p:cNvPr>
          <p:cNvSpPr/>
          <p:nvPr/>
        </p:nvSpPr>
        <p:spPr>
          <a:xfrm>
            <a:off x="-974230" y="1371073"/>
            <a:ext cx="4560826" cy="4701998"/>
          </a:xfrm>
          <a:prstGeom prst="arc">
            <a:avLst>
              <a:gd name="adj1" fmla="val 16983382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A924F77-0B09-47FA-A0FF-7D06C2E2197B}"/>
              </a:ext>
            </a:extLst>
          </p:cNvPr>
          <p:cNvGrpSpPr/>
          <p:nvPr/>
        </p:nvGrpSpPr>
        <p:grpSpPr>
          <a:xfrm>
            <a:off x="228575" y="333317"/>
            <a:ext cx="5504977" cy="568969"/>
            <a:chOff x="0" y="6192"/>
            <a:chExt cx="3923234" cy="449280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C595D724-412C-42CA-AEAE-5832F006463E}"/>
                </a:ext>
              </a:extLst>
            </p:cNvPr>
            <p:cNvSpPr/>
            <p:nvPr/>
          </p:nvSpPr>
          <p:spPr>
            <a:xfrm>
              <a:off x="0" y="6192"/>
              <a:ext cx="3923234" cy="449280"/>
            </a:xfrm>
            <a:prstGeom prst="roundRect">
              <a:avLst/>
            </a:prstGeom>
            <a:solidFill>
              <a:srgbClr val="C00000"/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Прямоугольник: скругленные углы 4">
              <a:extLst>
                <a:ext uri="{FF2B5EF4-FFF2-40B4-BE49-F238E27FC236}">
                  <a16:creationId xmlns:a16="http://schemas.microsoft.com/office/drawing/2014/main" id="{3BA00A4F-EB94-4255-BC69-A4DA68375422}"/>
                </a:ext>
              </a:extLst>
            </p:cNvPr>
            <p:cNvSpPr txBox="1"/>
            <p:nvPr/>
          </p:nvSpPr>
          <p:spPr>
            <a:xfrm>
              <a:off x="21932" y="28124"/>
              <a:ext cx="3879370" cy="405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ru-RU" sz="1900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Охрана труда </a:t>
              </a:r>
            </a:p>
          </p:txBody>
        </p:sp>
      </p:grpSp>
      <p:cxnSp>
        <p:nvCxnSpPr>
          <p:cNvPr id="38" name="Straight Connector 47">
            <a:extLst>
              <a:ext uri="{FF2B5EF4-FFF2-40B4-BE49-F238E27FC236}">
                <a16:creationId xmlns:a16="http://schemas.microsoft.com/office/drawing/2014/main" id="{79163DB1-FA9E-45DC-B64A-6C2482E698B4}"/>
              </a:ext>
            </a:extLst>
          </p:cNvPr>
          <p:cNvCxnSpPr>
            <a:cxnSpLocks/>
          </p:cNvCxnSpPr>
          <p:nvPr/>
        </p:nvCxnSpPr>
        <p:spPr>
          <a:xfrm>
            <a:off x="3698615" y="2385653"/>
            <a:ext cx="123435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8">
            <a:extLst>
              <a:ext uri="{FF2B5EF4-FFF2-40B4-BE49-F238E27FC236}">
                <a16:creationId xmlns:a16="http://schemas.microsoft.com/office/drawing/2014/main" id="{DEDB690E-1D08-462A-9705-6CB0332D90DF}"/>
              </a:ext>
            </a:extLst>
          </p:cNvPr>
          <p:cNvSpPr/>
          <p:nvPr/>
        </p:nvSpPr>
        <p:spPr>
          <a:xfrm>
            <a:off x="5726898" y="1292189"/>
            <a:ext cx="712428" cy="6594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2" name="직선 연결선 63">
            <a:extLst>
              <a:ext uri="{FF2B5EF4-FFF2-40B4-BE49-F238E27FC236}">
                <a16:creationId xmlns:a16="http://schemas.microsoft.com/office/drawing/2014/main" id="{74F5253C-BEA7-4291-BE07-2BC0F538B433}"/>
              </a:ext>
            </a:extLst>
          </p:cNvPr>
          <p:cNvCxnSpPr>
            <a:cxnSpLocks/>
          </p:cNvCxnSpPr>
          <p:nvPr/>
        </p:nvCxnSpPr>
        <p:spPr>
          <a:xfrm flipH="1">
            <a:off x="6569400" y="2852406"/>
            <a:ext cx="5622600" cy="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직선 연결선 63">
            <a:extLst>
              <a:ext uri="{FF2B5EF4-FFF2-40B4-BE49-F238E27FC236}">
                <a16:creationId xmlns:a16="http://schemas.microsoft.com/office/drawing/2014/main" id="{B7B77410-93B9-4D85-898F-18AE0B48ACA6}"/>
              </a:ext>
            </a:extLst>
          </p:cNvPr>
          <p:cNvCxnSpPr>
            <a:cxnSpLocks/>
          </p:cNvCxnSpPr>
          <p:nvPr/>
        </p:nvCxnSpPr>
        <p:spPr>
          <a:xfrm flipH="1">
            <a:off x="6536896" y="4469218"/>
            <a:ext cx="5622600" cy="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직선 연결선 63">
            <a:extLst>
              <a:ext uri="{FF2B5EF4-FFF2-40B4-BE49-F238E27FC236}">
                <a16:creationId xmlns:a16="http://schemas.microsoft.com/office/drawing/2014/main" id="{4563B1F0-148C-4EA5-BA94-DEA87923F197}"/>
              </a:ext>
            </a:extLst>
          </p:cNvPr>
          <p:cNvCxnSpPr>
            <a:cxnSpLocks/>
          </p:cNvCxnSpPr>
          <p:nvPr/>
        </p:nvCxnSpPr>
        <p:spPr>
          <a:xfrm flipH="1">
            <a:off x="6569399" y="3574607"/>
            <a:ext cx="5622600" cy="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7">
            <a:extLst>
              <a:ext uri="{FF2B5EF4-FFF2-40B4-BE49-F238E27FC236}">
                <a16:creationId xmlns:a16="http://schemas.microsoft.com/office/drawing/2014/main" id="{59028E1B-088E-4BB9-B061-3F276423BC64}"/>
              </a:ext>
            </a:extLst>
          </p:cNvPr>
          <p:cNvCxnSpPr>
            <a:cxnSpLocks/>
          </p:cNvCxnSpPr>
          <p:nvPr/>
        </p:nvCxnSpPr>
        <p:spPr>
          <a:xfrm>
            <a:off x="3829688" y="4253386"/>
            <a:ext cx="102891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47">
            <a:extLst>
              <a:ext uri="{FF2B5EF4-FFF2-40B4-BE49-F238E27FC236}">
                <a16:creationId xmlns:a16="http://schemas.microsoft.com/office/drawing/2014/main" id="{C9A9665A-32C2-40A4-988D-F6FF0E915634}"/>
              </a:ext>
            </a:extLst>
          </p:cNvPr>
          <p:cNvCxnSpPr>
            <a:cxnSpLocks/>
          </p:cNvCxnSpPr>
          <p:nvPr/>
        </p:nvCxnSpPr>
        <p:spPr>
          <a:xfrm>
            <a:off x="3916038" y="3429000"/>
            <a:ext cx="68106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D0CF3BE-735F-4BCF-9AB5-852A6E93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771" y="1371073"/>
            <a:ext cx="476790" cy="47679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13721744-8A96-46BC-91F4-D04C26268265}"/>
              </a:ext>
            </a:extLst>
          </p:cNvPr>
          <p:cNvSpPr/>
          <p:nvPr/>
        </p:nvSpPr>
        <p:spPr>
          <a:xfrm>
            <a:off x="6546938" y="1371073"/>
            <a:ext cx="5645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Проведение  предварительных и периодических медицинских осмотров</a:t>
            </a:r>
            <a:endParaRPr lang="ru-RU" sz="1600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6033D67-2ED3-4769-80B4-AB75E7E4E6BA}"/>
              </a:ext>
            </a:extLst>
          </p:cNvPr>
          <p:cNvSpPr/>
          <p:nvPr/>
        </p:nvSpPr>
        <p:spPr>
          <a:xfrm>
            <a:off x="6574047" y="2191534"/>
            <a:ext cx="5463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Проведение  СОУТ и оценка профессиональных рисков, инструментальные замеры вредных факторов  </a:t>
            </a:r>
            <a:endParaRPr lang="ru-RU" sz="1600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AD074581-08A4-40D6-BC66-3DCA44D5DA67}"/>
              </a:ext>
            </a:extLst>
          </p:cNvPr>
          <p:cNvSpPr/>
          <p:nvPr/>
        </p:nvSpPr>
        <p:spPr>
          <a:xfrm>
            <a:off x="6616369" y="3104144"/>
            <a:ext cx="5463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Обеспечение работников СИЗ и СИЗОД, согласно норм</a:t>
            </a:r>
            <a:endParaRPr lang="ru-RU" sz="160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C1C7181F-394E-43B3-9C7B-AA85BF448AE4}"/>
              </a:ext>
            </a:extLst>
          </p:cNvPr>
          <p:cNvSpPr/>
          <p:nvPr/>
        </p:nvSpPr>
        <p:spPr>
          <a:xfrm>
            <a:off x="6563951" y="3644303"/>
            <a:ext cx="5463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Проведение инструктажей, обучение безопасным методам работ, первой помощи, работе в СИЗ проведение стажировок, практического обучения</a:t>
            </a:r>
            <a:endParaRPr lang="ru-RU" sz="16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578BD25A-2BD3-4348-9223-A7CB2E124EEE}"/>
              </a:ext>
            </a:extLst>
          </p:cNvPr>
          <p:cNvSpPr/>
          <p:nvPr/>
        </p:nvSpPr>
        <p:spPr>
          <a:xfrm>
            <a:off x="6616369" y="4608592"/>
            <a:ext cx="5463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Разработка методических материалов: инструкций, регламентов, положений по ОТ</a:t>
            </a:r>
            <a:endParaRPr lang="ru-RU" sz="1600" dirty="0"/>
          </a:p>
        </p:txBody>
      </p:sp>
      <p:graphicFrame>
        <p:nvGraphicFramePr>
          <p:cNvPr id="74" name="Схема 73">
            <a:extLst>
              <a:ext uri="{FF2B5EF4-FFF2-40B4-BE49-F238E27FC236}">
                <a16:creationId xmlns:a16="http://schemas.microsoft.com/office/drawing/2014/main" id="{39757440-6952-4113-8A74-F190A7411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024379"/>
              </p:ext>
            </p:extLst>
          </p:nvPr>
        </p:nvGraphicFramePr>
        <p:xfrm>
          <a:off x="3112607" y="6298070"/>
          <a:ext cx="6682577" cy="42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7" name="직선 연결선 63">
            <a:extLst>
              <a:ext uri="{FF2B5EF4-FFF2-40B4-BE49-F238E27FC236}">
                <a16:creationId xmlns:a16="http://schemas.microsoft.com/office/drawing/2014/main" id="{26F27287-8C46-43C6-9461-7A9E0204F6D6}"/>
              </a:ext>
            </a:extLst>
          </p:cNvPr>
          <p:cNvCxnSpPr>
            <a:cxnSpLocks/>
          </p:cNvCxnSpPr>
          <p:nvPr/>
        </p:nvCxnSpPr>
        <p:spPr>
          <a:xfrm flipH="1">
            <a:off x="6569400" y="5218321"/>
            <a:ext cx="5622600" cy="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5" name="Oval 18">
            <a:extLst>
              <a:ext uri="{FF2B5EF4-FFF2-40B4-BE49-F238E27FC236}">
                <a16:creationId xmlns:a16="http://schemas.microsoft.com/office/drawing/2014/main" id="{8F8A9653-8AAA-422B-B131-C2AC46BE367A}"/>
              </a:ext>
            </a:extLst>
          </p:cNvPr>
          <p:cNvSpPr/>
          <p:nvPr/>
        </p:nvSpPr>
        <p:spPr>
          <a:xfrm>
            <a:off x="5733553" y="2095967"/>
            <a:ext cx="712428" cy="6594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6" name="Oval 18">
            <a:extLst>
              <a:ext uri="{FF2B5EF4-FFF2-40B4-BE49-F238E27FC236}">
                <a16:creationId xmlns:a16="http://schemas.microsoft.com/office/drawing/2014/main" id="{C2CB7549-4D30-4106-8933-DD02A080CDCF}"/>
              </a:ext>
            </a:extLst>
          </p:cNvPr>
          <p:cNvSpPr/>
          <p:nvPr/>
        </p:nvSpPr>
        <p:spPr>
          <a:xfrm>
            <a:off x="5724425" y="2999411"/>
            <a:ext cx="712428" cy="6594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7" name="Oval 18">
            <a:extLst>
              <a:ext uri="{FF2B5EF4-FFF2-40B4-BE49-F238E27FC236}">
                <a16:creationId xmlns:a16="http://schemas.microsoft.com/office/drawing/2014/main" id="{F21E0E1D-747D-4BC4-8617-BBCF754E5AB5}"/>
              </a:ext>
            </a:extLst>
          </p:cNvPr>
          <p:cNvSpPr/>
          <p:nvPr/>
        </p:nvSpPr>
        <p:spPr>
          <a:xfrm>
            <a:off x="5739786" y="3899275"/>
            <a:ext cx="712428" cy="6594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8" name="Oval 18">
            <a:extLst>
              <a:ext uri="{FF2B5EF4-FFF2-40B4-BE49-F238E27FC236}">
                <a16:creationId xmlns:a16="http://schemas.microsoft.com/office/drawing/2014/main" id="{92BC92B9-AEBD-4D61-8750-309F89FB7232}"/>
              </a:ext>
            </a:extLst>
          </p:cNvPr>
          <p:cNvSpPr/>
          <p:nvPr/>
        </p:nvSpPr>
        <p:spPr>
          <a:xfrm>
            <a:off x="5741468" y="4764336"/>
            <a:ext cx="712428" cy="6594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1" name="Straight Connector 47">
            <a:extLst>
              <a:ext uri="{FF2B5EF4-FFF2-40B4-BE49-F238E27FC236}">
                <a16:creationId xmlns:a16="http://schemas.microsoft.com/office/drawing/2014/main" id="{B52689D7-BE31-4366-8C23-D4F92D88E6B6}"/>
              </a:ext>
            </a:extLst>
          </p:cNvPr>
          <p:cNvCxnSpPr>
            <a:cxnSpLocks/>
          </p:cNvCxnSpPr>
          <p:nvPr/>
        </p:nvCxnSpPr>
        <p:spPr>
          <a:xfrm>
            <a:off x="3358083" y="5215495"/>
            <a:ext cx="179697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C33B3A0-BA1D-4DDF-B189-9AC27E823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986" y="2158454"/>
            <a:ext cx="412578" cy="45439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9D4AFA4D-1EB6-4A41-B6D0-F2E47B833216}"/>
              </a:ext>
            </a:extLst>
          </p:cNvPr>
          <p:cNvSpPr txBox="1"/>
          <p:nvPr/>
        </p:nvSpPr>
        <p:spPr>
          <a:xfrm>
            <a:off x="6616369" y="726231"/>
            <a:ext cx="5113777" cy="400110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Основные мероприятия по охране труда </a:t>
            </a: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FEB3A74-24A8-4A7C-91B5-A3BF0D8EA7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216" y="3060728"/>
            <a:ext cx="484931" cy="48493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907051E-C84E-40EF-9957-6A2DE66FC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6884" y="4013981"/>
            <a:ext cx="445767" cy="44576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1FE9DDA-1E03-454F-BDE6-60543C1EA0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5216" y="4847258"/>
            <a:ext cx="493572" cy="493572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8BBE7B9-E9DE-4410-A699-615F55A2876B}"/>
              </a:ext>
            </a:extLst>
          </p:cNvPr>
          <p:cNvSpPr/>
          <p:nvPr/>
        </p:nvSpPr>
        <p:spPr>
          <a:xfrm>
            <a:off x="6616369" y="5468562"/>
            <a:ext cx="5463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Реализация мероприятий по культуре безопасности и пропаганде </a:t>
            </a:r>
            <a:endParaRPr lang="ru-RU" sz="1600" dirty="0"/>
          </a:p>
        </p:txBody>
      </p:sp>
      <p:cxnSp>
        <p:nvCxnSpPr>
          <p:cNvPr id="37" name="직선 연결선 63">
            <a:extLst>
              <a:ext uri="{FF2B5EF4-FFF2-40B4-BE49-F238E27FC236}">
                <a16:creationId xmlns:a16="http://schemas.microsoft.com/office/drawing/2014/main" id="{C158A1CA-9308-45D2-B420-A1E8ADF95AAE}"/>
              </a:ext>
            </a:extLst>
          </p:cNvPr>
          <p:cNvCxnSpPr>
            <a:cxnSpLocks/>
          </p:cNvCxnSpPr>
          <p:nvPr/>
        </p:nvCxnSpPr>
        <p:spPr>
          <a:xfrm flipH="1">
            <a:off x="6546938" y="6053337"/>
            <a:ext cx="5622600" cy="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Oval 18">
            <a:extLst>
              <a:ext uri="{FF2B5EF4-FFF2-40B4-BE49-F238E27FC236}">
                <a16:creationId xmlns:a16="http://schemas.microsoft.com/office/drawing/2014/main" id="{6760EF4E-99E1-4E36-8B71-B572785FD054}"/>
              </a:ext>
            </a:extLst>
          </p:cNvPr>
          <p:cNvSpPr/>
          <p:nvPr/>
        </p:nvSpPr>
        <p:spPr>
          <a:xfrm>
            <a:off x="5724425" y="5516288"/>
            <a:ext cx="712428" cy="6594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ABAC61-FFE2-4733-B95F-DD2F24D69D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7986" y="5632992"/>
            <a:ext cx="384619" cy="3846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BCF6586-91A9-43A5-9D28-66A08CBD3E7A}"/>
              </a:ext>
            </a:extLst>
          </p:cNvPr>
          <p:cNvSpPr txBox="1"/>
          <p:nvPr/>
        </p:nvSpPr>
        <p:spPr>
          <a:xfrm>
            <a:off x="11436350" y="6431692"/>
            <a:ext cx="59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7D349F-E336-421B-B9BC-DA282E308D0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659" t="39429" r="61854" b="28606"/>
          <a:stretch/>
        </p:blipFill>
        <p:spPr>
          <a:xfrm>
            <a:off x="228575" y="2332412"/>
            <a:ext cx="2839427" cy="27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58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52FC998-D3BF-4D50-B0B6-F5EA80505E41}"/>
              </a:ext>
            </a:extLst>
          </p:cNvPr>
          <p:cNvGrpSpPr/>
          <p:nvPr/>
        </p:nvGrpSpPr>
        <p:grpSpPr>
          <a:xfrm>
            <a:off x="145428" y="185979"/>
            <a:ext cx="6757989" cy="542880"/>
            <a:chOff x="0" y="387"/>
            <a:chExt cx="6414743" cy="542880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6BDA6F04-AE62-4654-A482-0D0EEFE2C56B}"/>
                </a:ext>
              </a:extLst>
            </p:cNvPr>
            <p:cNvSpPr/>
            <p:nvPr/>
          </p:nvSpPr>
          <p:spPr>
            <a:xfrm>
              <a:off x="0" y="387"/>
              <a:ext cx="6414743" cy="542880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рямоугольник: скругленные углы 4">
              <a:extLst>
                <a:ext uri="{FF2B5EF4-FFF2-40B4-BE49-F238E27FC236}">
                  <a16:creationId xmlns:a16="http://schemas.microsoft.com/office/drawing/2014/main" id="{9A49208D-7773-4446-96BA-C956684D0F85}"/>
                </a:ext>
              </a:extLst>
            </p:cNvPr>
            <p:cNvSpPr txBox="1"/>
            <p:nvPr/>
          </p:nvSpPr>
          <p:spPr>
            <a:xfrm>
              <a:off x="26501" y="26888"/>
              <a:ext cx="6361741" cy="4898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b="1" kern="1200" dirty="0"/>
                <a:t>Программа мероприятий по пропаганде безопасного труда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0C159F-765E-45F1-AB1D-CC883E1D5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2" t="22869" r="2549" b="9404"/>
          <a:stretch/>
        </p:blipFill>
        <p:spPr>
          <a:xfrm>
            <a:off x="393617" y="1074341"/>
            <a:ext cx="11124190" cy="551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031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1270</Words>
  <Application>Microsoft Office PowerPoint</Application>
  <PresentationFormat>Широкоэкранный</PresentationFormat>
  <Paragraphs>142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맑은 고딕</vt:lpstr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Якубив Диана Тарасовна</dc:creator>
  <cp:lastModifiedBy>GlBuh</cp:lastModifiedBy>
  <cp:revision>83</cp:revision>
  <cp:lastPrinted>2024-09-26T08:34:45Z</cp:lastPrinted>
  <dcterms:created xsi:type="dcterms:W3CDTF">2024-09-25T10:49:17Z</dcterms:created>
  <dcterms:modified xsi:type="dcterms:W3CDTF">2024-09-27T11:59:13Z</dcterms:modified>
</cp:coreProperties>
</file>