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5.xml" ContentType="application/vnd.openxmlformats-officedocument.presentationml.notesSlide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notesSlides/notesSlide6.xml" ContentType="application/vnd.openxmlformats-officedocument.presentationml.notesSlide+xml"/>
  <Override PartName="/ppt/charts/chart8.xml" ContentType="application/vnd.openxmlformats-officedocument.drawingml.chart+xml"/>
  <Override PartName="/ppt/notesSlides/notesSlide7.xml" ContentType="application/vnd.openxmlformats-officedocument.presentationml.notesSlide+xml"/>
  <Override PartName="/ppt/charts/chart9.xml" ContentType="application/vnd.openxmlformats-officedocument.drawingml.chart+xml"/>
  <Override PartName="/ppt/notesSlides/notesSlide8.xml" ContentType="application/vnd.openxmlformats-officedocument.presentationml.notesSlide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notesSlides/notesSlide9.xml" ContentType="application/vnd.openxmlformats-officedocument.presentationml.notesSlide+xml"/>
  <Override PartName="/ppt/charts/chart12.xml" ContentType="application/vnd.openxmlformats-officedocument.drawingml.chart+xml"/>
  <Override PartName="/ppt/theme/themeOverride1.xml" ContentType="application/vnd.openxmlformats-officedocument.themeOverride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theme/themeOverride2.xml" ContentType="application/vnd.openxmlformats-officedocument.themeOverride+xml"/>
  <Override PartName="/ppt/notesSlides/notesSlide10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charts/chart15.xml" ContentType="application/vnd.openxmlformats-officedocument.drawingml.chart+xml"/>
  <Override PartName="/ppt/drawings/drawing1.xml" ContentType="application/vnd.openxmlformats-officedocument.drawingml.chartshapes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16.xml" ContentType="application/vnd.openxmlformats-officedocument.drawingml.chart+xml"/>
  <Override PartName="/ppt/notesSlides/notesSlide13.xml" ContentType="application/vnd.openxmlformats-officedocument.presentationml.notesSlide+xml"/>
  <Override PartName="/ppt/charts/chart17.xml" ContentType="application/vnd.openxmlformats-officedocument.drawingml.chart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443" r:id="rId1"/>
  </p:sldMasterIdLst>
  <p:notesMasterIdLst>
    <p:notesMasterId r:id="rId19"/>
  </p:notesMasterIdLst>
  <p:handoutMasterIdLst>
    <p:handoutMasterId r:id="rId20"/>
  </p:handoutMasterIdLst>
  <p:sldIdLst>
    <p:sldId id="318" r:id="rId2"/>
    <p:sldId id="517" r:id="rId3"/>
    <p:sldId id="553" r:id="rId4"/>
    <p:sldId id="497" r:id="rId5"/>
    <p:sldId id="499" r:id="rId6"/>
    <p:sldId id="535" r:id="rId7"/>
    <p:sldId id="533" r:id="rId8"/>
    <p:sldId id="532" r:id="rId9"/>
    <p:sldId id="518" r:id="rId10"/>
    <p:sldId id="549" r:id="rId11"/>
    <p:sldId id="519" r:id="rId12"/>
    <p:sldId id="545" r:id="rId13"/>
    <p:sldId id="528" r:id="rId14"/>
    <p:sldId id="543" r:id="rId15"/>
    <p:sldId id="554" r:id="rId16"/>
    <p:sldId id="551" r:id="rId17"/>
    <p:sldId id="484" r:id="rId18"/>
  </p:sldIdLst>
  <p:sldSz cx="9144000" cy="6858000" type="screen4x3"/>
  <p:notesSz cx="9942513" cy="6761163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912658F0-EC6C-4183-A143-7EA9A8EE4936}">
          <p14:sldIdLst>
            <p14:sldId id="318"/>
          </p14:sldIdLst>
        </p14:section>
        <p14:section name="Ситуация на рынке труда в сельской местности" id="{2DCF412C-3C14-491D-8A90-A95C5F7386E9}">
          <p14:sldIdLst>
            <p14:sldId id="517"/>
            <p14:sldId id="553"/>
            <p14:sldId id="497"/>
            <p14:sldId id="499"/>
            <p14:sldId id="535"/>
            <p14:sldId id="533"/>
            <p14:sldId id="532"/>
            <p14:sldId id="518"/>
          </p14:sldIdLst>
        </p14:section>
        <p14:section name="План по селу" id="{3CAAC2F9-8BBE-444D-BDB0-DE7F76265FDD}">
          <p14:sldIdLst>
            <p14:sldId id="549"/>
            <p14:sldId id="519"/>
            <p14:sldId id="545"/>
            <p14:sldId id="528"/>
            <p14:sldId id="543"/>
            <p14:sldId id="554"/>
            <p14:sldId id="551"/>
            <p14:sldId id="48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30">
          <p15:clr>
            <a:srgbClr val="A4A3A4"/>
          </p15:clr>
        </p15:guide>
        <p15:guide id="2" pos="313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9933FF"/>
    <a:srgbClr val="009999"/>
    <a:srgbClr val="CC66FF"/>
    <a:srgbClr val="FF9966"/>
    <a:srgbClr val="99FF99"/>
    <a:srgbClr val="33CCCC"/>
    <a:srgbClr val="FF6600"/>
    <a:srgbClr val="CC6600"/>
    <a:srgbClr val="00823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306799F8-075E-4A3A-A7F6-7FBC6576F1A4}" styleName="Стиль из темы 2 - акцент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EB344D84-9AFB-497E-A393-DC336BA19D2E}" styleName="Средний стиль 3 - акцент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D03447BB-5D67-496B-8E87-E561075AD55C}" styleName="Темный стиль 1 - акцент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38B1855-1B75-4FBE-930C-398BA8C253C6}" styleName="Стиль из темы 2 - акцент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912C8C85-51F0-491E-9774-3900AFEF0FD7}" styleName="Светлый стиль 2 - акцент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2A488322-F2BA-4B5B-9748-0D474271808F}" styleName="Средний стиль 3 - 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4C1A8A3-306A-4EB7-A6B1-4F7E0EB9C5D6}" styleName="Средний стиль 3 - акцент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1FECB4D8-DB02-4DC6-A0A2-4F2EBAE1DC90}" styleName="Средний стиль 1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327F97BB-C833-4FB7-BDE5-3F7075034690}" styleName="Стиль из темы 2 - акцент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E3FDE45-AF77-4B5C-9715-49D594BDF05E}" styleName="Светлый стиль 1 -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C083E6E3-FA7D-4D7B-A595-EF9225AFEA82}" styleName="Светлый стиль 1 -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EB9631B5-78F2-41C9-869B-9F39066F8104}" styleName="Средний стиль 3 - 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Средний стиль 3 - 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E171933-4619-4E11-9A3F-F7608DF75F80}" styleName="Средний стиль 1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524" autoAdjust="0"/>
    <p:restoredTop sz="80866" autoAdjust="0"/>
  </p:normalViewPr>
  <p:slideViewPr>
    <p:cSldViewPr>
      <p:cViewPr varScale="1">
        <p:scale>
          <a:sx n="94" d="100"/>
          <a:sy n="94" d="100"/>
        </p:scale>
        <p:origin x="1266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21" d="100"/>
          <a:sy n="121" d="100"/>
        </p:scale>
        <p:origin x="-1338" y="-90"/>
      </p:cViewPr>
      <p:guideLst>
        <p:guide orient="horz" pos="2130"/>
        <p:guide pos="313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oleObject" Target="file:///D:\&#1053;&#1053;\&#1044;&#1086;&#1082;&#1083;&#1072;&#1076;&#1099;%20&#1080;%20&#1055;&#1088;&#1077;&#1079;&#1077;&#1085;&#1090;&#1072;&#1094;&#1080;&#1080;\&#1052;&#1042;&#1050;%20&#1087;&#1086;%20&#1082;&#1072;&#1076;&#1088;%20&#1087;&#1086;&#1083;&#1080;&#1090;&#1080;&#1082;&#1077;%2019.11.2014%20&#1056;&#1072;&#1079;&#1074;%20&#1092;&#1086;&#1088;&#1084;%20&#1079;&#1072;&#1085;-&#1090;&#1080;%20&#1089;&#1077;&#1083;&#1100;&#1089;&#1082;%20&#1085;&#1072;&#1089;\&#1050;&#1085;&#1080;&#1075;&#1072;1.xlsx" TargetMode="External"/><Relationship Id="rId1" Type="http://schemas.openxmlformats.org/officeDocument/2006/relationships/themeOverride" Target="../theme/themeOverride1.xm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4.xml.rels><?xml version="1.0" encoding="UTF-8" standalone="yes"?>
<Relationships xmlns="http://schemas.openxmlformats.org/package/2006/relationships"><Relationship Id="rId2" Type="http://schemas.openxmlformats.org/officeDocument/2006/relationships/oleObject" Target="file:///D:\&#1053;&#1053;\&#1044;&#1086;&#1082;&#1083;&#1072;&#1076;&#1099;%20&#1080;%20&#1055;&#1088;&#1077;&#1079;&#1077;&#1085;&#1090;&#1072;&#1094;&#1080;&#1080;\&#1052;&#1042;&#1050;%20&#1087;&#1086;%20&#1082;&#1072;&#1076;&#1088;%20&#1087;&#1086;&#1083;&#1080;&#1090;&#1080;&#1082;&#1077;%2019.11.2014%20&#1056;&#1072;&#1079;&#1074;%20&#1092;&#1086;&#1088;&#1084;%20&#1079;&#1072;&#1085;-&#1090;&#1080;%20&#1089;&#1077;&#1083;&#1100;&#1089;&#1082;%20&#1085;&#1072;&#1089;\&#1050;&#1085;&#1080;&#1075;&#1072;1.xlsx" TargetMode="External"/><Relationship Id="rId1" Type="http://schemas.openxmlformats.org/officeDocument/2006/relationships/themeOverride" Target="../theme/themeOverride2.xml"/></Relationships>
</file>

<file path=ppt/charts/_rels/chart1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3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4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5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1"/>
  <c:style val="2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Всего</c:v>
                </c:pt>
              </c:strCache>
            </c:strRef>
          </c:tx>
          <c:spPr>
            <a:solidFill>
              <a:srgbClr val="00B050"/>
            </a:solidFill>
          </c:spPr>
          <c:dPt>
            <c:idx val="1"/>
            <c:bubble3D val="0"/>
            <c:spPr>
              <a:solidFill>
                <a:srgbClr val="0070C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4B06-4DA3-91F7-5C9CFE3DEA89}"/>
              </c:ext>
            </c:extLst>
          </c:dPt>
          <c:dLbls>
            <c:dLbl>
              <c:idx val="0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4B06-4DA3-91F7-5C9CFE3DEA89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2.7219964497644421E-2"/>
                  <c:y val="7.8479357426774088E-2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ru-RU" dirty="0" smtClean="0"/>
                      <a:t>187,1 тыс. чел. </a:t>
                    </a:r>
                  </a:p>
                  <a:p>
                    <a:pPr>
                      <a:defRPr/>
                    </a:pPr>
                    <a:r>
                      <a:rPr lang="ru-RU" dirty="0" smtClean="0"/>
                      <a:t>22</a:t>
                    </a:r>
                    <a:r>
                      <a:rPr lang="ru-RU" dirty="0"/>
                      <a:t>%</a:t>
                    </a:r>
                  </a:p>
                </c:rich>
              </c:tx>
              <c:spPr>
                <a:noFill/>
                <a:ln>
                  <a:noFill/>
                </a:ln>
              </c:spPr>
              <c:showLegendKey val="0"/>
              <c:showVal val="1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4B06-4DA3-91F7-5C9CFE3DEA89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</c:spPr>
            <c:showLegendKey val="0"/>
            <c:showVal val="1"/>
            <c:showCatName val="0"/>
            <c:showSerName val="0"/>
            <c:showPercent val="1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Численность населения Республики Коми</c:v>
                </c:pt>
                <c:pt idx="1">
                  <c:v>Сельское население</c:v>
                </c:pt>
              </c:strCache>
            </c:strRef>
          </c:cat>
          <c:val>
            <c:numRef>
              <c:f>Лист1!$B$2:$B$3</c:f>
              <c:numCache>
                <c:formatCode>0.00</c:formatCode>
                <c:ptCount val="2"/>
                <c:pt idx="0">
                  <c:v>663.4</c:v>
                </c:pt>
                <c:pt idx="1">
                  <c:v>187.1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4B06-4DA3-91F7-5C9CFE3DEA8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legend>
      <c:legendPos val="r"/>
      <c:layout>
        <c:manualLayout>
          <c:xMode val="edge"/>
          <c:yMode val="edge"/>
          <c:x val="0.54291199189147132"/>
          <c:y val="0.21929097302826714"/>
          <c:w val="0.32300166127521118"/>
          <c:h val="0.3427197930007202"/>
        </c:manualLayout>
      </c:layout>
      <c:overlay val="0"/>
    </c:legend>
    <c:plotVisOnly val="1"/>
    <c:dispBlanksAs val="gap"/>
    <c:showDLblsOverMax val="1"/>
  </c:chart>
  <c:spPr>
    <a:noFill/>
  </c:spPr>
  <c:txPr>
    <a:bodyPr/>
    <a:lstStyle/>
    <a:p>
      <a:pPr>
        <a:defRPr sz="1942">
          <a:latin typeface="Calibri" panose="020F0502020204030204" pitchFamily="34" charset="0"/>
        </a:defRPr>
      </a:pPr>
      <a:endParaRPr lang="ru-RU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cat>
            <c:strRef>
              <c:f>Лист1!$A$2:$A$9</c:f>
              <c:strCache>
                <c:ptCount val="8"/>
                <c:pt idx="0">
                  <c:v>Сыктывкар</c:v>
                </c:pt>
                <c:pt idx="1">
                  <c:v>Ухта</c:v>
                </c:pt>
                <c:pt idx="2">
                  <c:v>Усинск</c:v>
                </c:pt>
                <c:pt idx="3">
                  <c:v>Воркута</c:v>
                </c:pt>
                <c:pt idx="4">
                  <c:v>Сосногорск</c:v>
                </c:pt>
                <c:pt idx="5">
                  <c:v>Печора</c:v>
                </c:pt>
                <c:pt idx="6">
                  <c:v>Инта</c:v>
                </c:pt>
                <c:pt idx="7">
                  <c:v>Вуктыл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19293</c:v>
                </c:pt>
                <c:pt idx="1">
                  <c:v>13117</c:v>
                </c:pt>
                <c:pt idx="2">
                  <c:v>5480</c:v>
                </c:pt>
                <c:pt idx="3">
                  <c:v>5396</c:v>
                </c:pt>
                <c:pt idx="4">
                  <c:v>4885</c:v>
                </c:pt>
                <c:pt idx="5">
                  <c:v>2655</c:v>
                </c:pt>
                <c:pt idx="6">
                  <c:v>2153</c:v>
                </c:pt>
                <c:pt idx="7">
                  <c:v>956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544-4FE6-BC7F-9D8560A5603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79454944"/>
        <c:axId val="479455336"/>
      </c:barChart>
      <c:catAx>
        <c:axId val="47945494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479455336"/>
        <c:crosses val="autoZero"/>
        <c:auto val="1"/>
        <c:lblAlgn val="ctr"/>
        <c:lblOffset val="100"/>
        <c:noMultiLvlLbl val="0"/>
      </c:catAx>
      <c:valAx>
        <c:axId val="47945533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479454944"/>
        <c:crosses val="autoZero"/>
        <c:crossBetween val="between"/>
      </c:valAx>
    </c:plotArea>
    <c:plotVisOnly val="1"/>
    <c:dispBlanksAs val="gap"/>
    <c:showDLblsOverMax val="0"/>
  </c:chart>
  <c:spPr>
    <a:solidFill>
      <a:schemeClr val="bg1"/>
    </a:solidFill>
  </c:spPr>
  <c:txPr>
    <a:bodyPr/>
    <a:lstStyle/>
    <a:p>
      <a:pPr>
        <a:defRPr sz="1800">
          <a:latin typeface="+mj-lt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cat>
            <c:strRef>
              <c:f>Лист1!$A$2:$A$13</c:f>
              <c:strCache>
                <c:ptCount val="12"/>
                <c:pt idx="0">
                  <c:v>Койгородский</c:v>
                </c:pt>
                <c:pt idx="1">
                  <c:v>Сысольский</c:v>
                </c:pt>
                <c:pt idx="2">
                  <c:v>Корткеросский</c:v>
                </c:pt>
                <c:pt idx="3">
                  <c:v>Ижемский</c:v>
                </c:pt>
                <c:pt idx="4">
                  <c:v>Удорский</c:v>
                </c:pt>
                <c:pt idx="5">
                  <c:v>Троицко-Печорский</c:v>
                </c:pt>
                <c:pt idx="6">
                  <c:v>Усть-Цилемский</c:v>
                </c:pt>
                <c:pt idx="7">
                  <c:v>Княжпогостский</c:v>
                </c:pt>
                <c:pt idx="8">
                  <c:v>Прилузский</c:v>
                </c:pt>
                <c:pt idx="9">
                  <c:v>Усть-Вымский</c:v>
                </c:pt>
                <c:pt idx="10">
                  <c:v>Сыктывдинский</c:v>
                </c:pt>
                <c:pt idx="11">
                  <c:v>Усть-Куломский</c:v>
                </c:pt>
              </c:strCache>
            </c:strRef>
          </c:cat>
          <c:val>
            <c:numRef>
              <c:f>Лист1!$B$2:$B$13</c:f>
              <c:numCache>
                <c:formatCode>General</c:formatCode>
                <c:ptCount val="12"/>
                <c:pt idx="0">
                  <c:v>824</c:v>
                </c:pt>
                <c:pt idx="1">
                  <c:v>832</c:v>
                </c:pt>
                <c:pt idx="2">
                  <c:v>863</c:v>
                </c:pt>
                <c:pt idx="3">
                  <c:v>974</c:v>
                </c:pt>
                <c:pt idx="4">
                  <c:v>1170</c:v>
                </c:pt>
                <c:pt idx="5">
                  <c:v>1207</c:v>
                </c:pt>
                <c:pt idx="6">
                  <c:v>1210</c:v>
                </c:pt>
                <c:pt idx="7">
                  <c:v>1436</c:v>
                </c:pt>
                <c:pt idx="8">
                  <c:v>1482</c:v>
                </c:pt>
                <c:pt idx="9">
                  <c:v>1711</c:v>
                </c:pt>
                <c:pt idx="10">
                  <c:v>1754</c:v>
                </c:pt>
                <c:pt idx="11">
                  <c:v>2299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3FF-4261-ACC6-3A623E177DE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79456120"/>
        <c:axId val="479456512"/>
      </c:barChart>
      <c:catAx>
        <c:axId val="47945612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479456512"/>
        <c:crosses val="autoZero"/>
        <c:auto val="1"/>
        <c:lblAlgn val="ctr"/>
        <c:lblOffset val="100"/>
        <c:noMultiLvlLbl val="0"/>
      </c:catAx>
      <c:valAx>
        <c:axId val="47945651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479456120"/>
        <c:crosses val="autoZero"/>
        <c:crossBetween val="between"/>
      </c:valAx>
    </c:plotArea>
    <c:plotVisOnly val="1"/>
    <c:dispBlanksAs val="gap"/>
    <c:showDLblsOverMax val="0"/>
  </c:chart>
  <c:spPr>
    <a:solidFill>
      <a:schemeClr val="bg1"/>
    </a:solidFill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Лист6!$E$66</c:f>
              <c:strCache>
                <c:ptCount val="1"/>
                <c:pt idx="0">
                  <c:v>ПРОЧЕЕ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1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Лист6!$F$66</c:f>
              <c:numCache>
                <c:formatCode>General</c:formatCode>
                <c:ptCount val="1"/>
                <c:pt idx="0">
                  <c:v>367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2EA-4B5C-ADEF-64CC64A36FB4}"/>
            </c:ext>
          </c:extLst>
        </c:ser>
        <c:ser>
          <c:idx val="1"/>
          <c:order val="1"/>
          <c:tx>
            <c:strRef>
              <c:f>Лист6!$E$67</c:f>
              <c:strCache>
                <c:ptCount val="1"/>
                <c:pt idx="0">
                  <c:v>ОПЕРАЦИИ С НЕДВИЖИМЫМ ИМУЩЕСТВОМ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1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Лист6!$F$67</c:f>
              <c:numCache>
                <c:formatCode>General</c:formatCode>
                <c:ptCount val="1"/>
                <c:pt idx="0">
                  <c:v>123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32EA-4B5C-ADEF-64CC64A36FB4}"/>
            </c:ext>
          </c:extLst>
        </c:ser>
        <c:ser>
          <c:idx val="2"/>
          <c:order val="2"/>
          <c:tx>
            <c:strRef>
              <c:f>Лист6!$E$68</c:f>
              <c:strCache>
                <c:ptCount val="1"/>
                <c:pt idx="0">
                  <c:v>ЗДРАВООХРАНЕНИЕ И ПРЕДОСТАВЛЕНИЕ СОЦ. УСЛУГ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1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Лист6!$F$68</c:f>
              <c:numCache>
                <c:formatCode>General</c:formatCode>
                <c:ptCount val="1"/>
                <c:pt idx="0">
                  <c:v>160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32EA-4B5C-ADEF-64CC64A36FB4}"/>
            </c:ext>
          </c:extLst>
        </c:ser>
        <c:ser>
          <c:idx val="3"/>
          <c:order val="3"/>
          <c:tx>
            <c:strRef>
              <c:f>Лист6!$E$69</c:f>
              <c:strCache>
                <c:ptCount val="1"/>
                <c:pt idx="0">
                  <c:v>ОБРАЗОВАНИЕ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1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Лист6!$F$69</c:f>
              <c:numCache>
                <c:formatCode>General</c:formatCode>
                <c:ptCount val="1"/>
                <c:pt idx="0">
                  <c:v>175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32EA-4B5C-ADEF-64CC64A36FB4}"/>
            </c:ext>
          </c:extLst>
        </c:ser>
        <c:ser>
          <c:idx val="4"/>
          <c:order val="4"/>
          <c:tx>
            <c:strRef>
              <c:f>Лист6!$E$70</c:f>
              <c:strCache>
                <c:ptCount val="1"/>
                <c:pt idx="0">
                  <c:v>СЕЛЬСКОЕ ХОЗЯЙСТВО, ОХОТА И ЛЕСНОЕ ХОЗЯЙСТВО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1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Лист6!$F$70</c:f>
              <c:numCache>
                <c:formatCode>General</c:formatCode>
                <c:ptCount val="1"/>
                <c:pt idx="0">
                  <c:v>209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32EA-4B5C-ADEF-64CC64A36FB4}"/>
            </c:ext>
          </c:extLst>
        </c:ser>
        <c:ser>
          <c:idx val="5"/>
          <c:order val="5"/>
          <c:tx>
            <c:strRef>
              <c:f>Лист6!$E$71</c:f>
              <c:strCache>
                <c:ptCount val="1"/>
                <c:pt idx="0">
                  <c:v>ГОС. УПРАВЛЕНИЕ И ОБЕСПЕЧЕНИЕ ВОЕННОЙ БЕЗОПАСНОСТИ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1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Лист6!$F$71</c:f>
              <c:numCache>
                <c:formatCode>General</c:formatCode>
                <c:ptCount val="1"/>
                <c:pt idx="0">
                  <c:v>272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32EA-4B5C-ADEF-64CC64A36FB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79457296"/>
        <c:axId val="479755968"/>
      </c:barChart>
      <c:catAx>
        <c:axId val="479457296"/>
        <c:scaling>
          <c:orientation val="minMax"/>
        </c:scaling>
        <c:delete val="1"/>
        <c:axPos val="b"/>
        <c:majorTickMark val="out"/>
        <c:minorTickMark val="none"/>
        <c:tickLblPos val="nextTo"/>
        <c:crossAx val="479755968"/>
        <c:crosses val="autoZero"/>
        <c:auto val="1"/>
        <c:lblAlgn val="ctr"/>
        <c:lblOffset val="100"/>
        <c:noMultiLvlLbl val="0"/>
      </c:catAx>
      <c:valAx>
        <c:axId val="479755968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extTo"/>
        <c:crossAx val="479457296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0981537458700527E-2"/>
          <c:y val="6.7135728305320566E-2"/>
          <c:w val="0.82040685615606213"/>
          <c:h val="0.7653065003359415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города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Lbls>
            <c:dLbl>
              <c:idx val="0"/>
              <c:layout>
                <c:manualLayout>
                  <c:x val="-8.6048004849403562E-3"/>
                  <c:y val="-3.7525381340607544E-3"/>
                </c:manualLayout>
              </c:layout>
              <c:tx>
                <c:rich>
                  <a:bodyPr/>
                  <a:lstStyle/>
                  <a:p>
                    <a:r>
                      <a:rPr lang="ru-RU" sz="18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Служащие 40%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3447-4847-AE89-A8E05360F00C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Лист1!$B$1</c:f>
              <c:strCache>
                <c:ptCount val="1"/>
                <c:pt idx="0">
                  <c:v>число участников общественных работ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513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3447-4847-AE89-A8E05360F00C}"/>
            </c:ext>
          </c:extLst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районы</c:v>
                </c:pt>
              </c:strCache>
            </c:strRef>
          </c:tx>
          <c:spPr>
            <a:solidFill>
              <a:srgbClr val="33CCCC"/>
            </a:solidFill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pPr>
                      <a:defRPr sz="200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18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Рабочие</a:t>
                    </a:r>
                    <a:r>
                      <a:rPr lang="ru-RU" sz="2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 </a:t>
                    </a:r>
                  </a:p>
                  <a:p>
                    <a:pPr>
                      <a:defRPr sz="200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2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60%</a:t>
                    </a:r>
                    <a:endParaRPr lang="en-US" sz="2000" dirty="0"/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3447-4847-AE89-A8E05360F00C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Лист1!$B$1</c:f>
              <c:strCache>
                <c:ptCount val="1"/>
                <c:pt idx="0">
                  <c:v>число участников общественных работ</c:v>
                </c:pt>
              </c:strCache>
            </c:strRef>
          </c:cat>
          <c:val>
            <c:numRef>
              <c:f>Лист1!$B$3</c:f>
              <c:numCache>
                <c:formatCode>General</c:formatCode>
                <c:ptCount val="1"/>
                <c:pt idx="0">
                  <c:v>793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3447-4847-AE89-A8E05360F00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79756752"/>
        <c:axId val="479757144"/>
      </c:barChart>
      <c:catAx>
        <c:axId val="479756752"/>
        <c:scaling>
          <c:orientation val="minMax"/>
        </c:scaling>
        <c:delete val="1"/>
        <c:axPos val="l"/>
        <c:numFmt formatCode="General" sourceLinked="0"/>
        <c:majorTickMark val="out"/>
        <c:minorTickMark val="none"/>
        <c:tickLblPos val="nextTo"/>
        <c:crossAx val="479757144"/>
        <c:crosses val="autoZero"/>
        <c:auto val="1"/>
        <c:lblAlgn val="ctr"/>
        <c:lblOffset val="100"/>
        <c:noMultiLvlLbl val="0"/>
      </c:catAx>
      <c:valAx>
        <c:axId val="479757144"/>
        <c:scaling>
          <c:orientation val="minMax"/>
        </c:scaling>
        <c:delete val="1"/>
        <c:axPos val="b"/>
        <c:numFmt formatCode="0%" sourceLinked="1"/>
        <c:majorTickMark val="out"/>
        <c:minorTickMark val="none"/>
        <c:tickLblPos val="nextTo"/>
        <c:crossAx val="479756752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noFill/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5.0809055118110215E-2"/>
          <c:y val="5.3815616797900263E-2"/>
          <c:w val="0.55949300087489062"/>
          <c:h val="0.93248833479148441"/>
        </c:manualLayout>
      </c:layout>
      <c:doughnutChart>
        <c:varyColors val="1"/>
        <c:ser>
          <c:idx val="0"/>
          <c:order val="0"/>
          <c:tx>
            <c:strRef>
              <c:f>Лист5!$C$19</c:f>
              <c:strCache>
                <c:ptCount val="1"/>
                <c:pt idx="0">
                  <c:v>Итог</c:v>
                </c:pt>
              </c:strCache>
            </c:strRef>
          </c:tx>
          <c:dPt>
            <c:idx val="0"/>
            <c:bubble3D val="0"/>
            <c:spPr>
              <a:solidFill>
                <a:srgbClr val="00B0F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833D-484B-93FA-EF99052296C7}"/>
              </c:ext>
            </c:extLst>
          </c:dPt>
          <c:dPt>
            <c:idx val="1"/>
            <c:bubble3D val="0"/>
            <c:spPr>
              <a:solidFill>
                <a:srgbClr val="CC66FF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833D-484B-93FA-EF99052296C7}"/>
              </c:ext>
            </c:extLst>
          </c:dPt>
          <c:dPt>
            <c:idx val="2"/>
            <c:bubble3D val="0"/>
            <c:spPr>
              <a:solidFill>
                <a:srgbClr val="92D05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833D-484B-93FA-EF99052296C7}"/>
              </c:ext>
            </c:extLst>
          </c:dPt>
          <c:dPt>
            <c:idx val="3"/>
            <c:bubble3D val="0"/>
            <c:spPr>
              <a:solidFill>
                <a:srgbClr val="FF9966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833D-484B-93FA-EF99052296C7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Лист5!$B$20:$B$23</c:f>
              <c:strCache>
                <c:ptCount val="4"/>
                <c:pt idx="0">
                  <c:v>Государственная собственность</c:v>
                </c:pt>
                <c:pt idx="1">
                  <c:v>Муниципальная собственность</c:v>
                </c:pt>
                <c:pt idx="2">
                  <c:v>Частная собственность</c:v>
                </c:pt>
                <c:pt idx="3">
                  <c:v>Иная </c:v>
                </c:pt>
              </c:strCache>
            </c:strRef>
          </c:cat>
          <c:val>
            <c:numRef>
              <c:f>Лист5!$C$20:$C$23</c:f>
              <c:numCache>
                <c:formatCode>General</c:formatCode>
                <c:ptCount val="4"/>
                <c:pt idx="0">
                  <c:v>320</c:v>
                </c:pt>
                <c:pt idx="1">
                  <c:v>404</c:v>
                </c:pt>
                <c:pt idx="2">
                  <c:v>487</c:v>
                </c:pt>
                <c:pt idx="3">
                  <c:v>95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833D-484B-93FA-EF99052296C7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</c:plotArea>
    <c:legend>
      <c:legendPos val="t"/>
      <c:layout>
        <c:manualLayout>
          <c:xMode val="edge"/>
          <c:yMode val="edge"/>
          <c:x val="0.58962642169728785"/>
          <c:y val="0.12962962962962962"/>
          <c:w val="0.39574715660542426"/>
          <c:h val="0.75771216097987748"/>
        </c:manualLayout>
      </c:layout>
      <c:overlay val="0"/>
      <c:txPr>
        <a:bodyPr/>
        <a:lstStyle/>
        <a:p>
          <a:pPr>
            <a:defRPr sz="14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4.5171395686621874E-2"/>
          <c:w val="0.80021916756723988"/>
          <c:h val="0.7653065003359415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горожане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Лист1!$B$1</c:f>
              <c:strCache>
                <c:ptCount val="1"/>
                <c:pt idx="0">
                  <c:v>число участников общественных работ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956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B3B-41B9-9865-D58D85F3D2DA}"/>
            </c:ext>
          </c:extLst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сельские жители</c:v>
                </c:pt>
              </c:strCache>
            </c:strRef>
          </c:tx>
          <c:spPr>
            <a:solidFill>
              <a:srgbClr val="00C459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Лист1!$B$1</c:f>
              <c:strCache>
                <c:ptCount val="1"/>
                <c:pt idx="0">
                  <c:v>число участников общественных работ</c:v>
                </c:pt>
              </c:strCache>
            </c:strRef>
          </c:cat>
          <c:val>
            <c:numRef>
              <c:f>Лист1!$B$3</c:f>
              <c:numCache>
                <c:formatCode>General</c:formatCode>
                <c:ptCount val="1"/>
                <c:pt idx="0">
                  <c:v>3703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DB3B-41B9-9865-D58D85F3D2D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81470840"/>
        <c:axId val="481471232"/>
      </c:barChart>
      <c:catAx>
        <c:axId val="48147084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481471232"/>
        <c:crosses val="autoZero"/>
        <c:auto val="1"/>
        <c:lblAlgn val="ctr"/>
        <c:lblOffset val="100"/>
        <c:noMultiLvlLbl val="0"/>
      </c:catAx>
      <c:valAx>
        <c:axId val="481471232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extTo"/>
        <c:crossAx val="48147084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0006009433295293"/>
          <c:y val="0.27361336864160674"/>
          <c:w val="0.39673319126157702"/>
          <c:h val="0.32593500675793896"/>
        </c:manualLayout>
      </c:layout>
      <c:overlay val="0"/>
    </c:legend>
    <c:plotVisOnly val="1"/>
    <c:dispBlanksAs val="gap"/>
    <c:showDLblsOverMax val="0"/>
  </c:chart>
  <c:spPr>
    <a:noFill/>
  </c:spPr>
  <c:txPr>
    <a:bodyPr/>
    <a:lstStyle/>
    <a:p>
      <a:pPr>
        <a:defRPr sz="1800">
          <a:latin typeface="+mj-lt"/>
        </a:defRPr>
      </a:pPr>
      <a:endParaRPr lang="ru-RU"/>
    </a:p>
  </c:txPr>
  <c:externalData r:id="rId1">
    <c:autoUpdate val="0"/>
  </c:externalData>
  <c:userShapes r:id="rId2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800"/>
            </a:pPr>
            <a:r>
              <a:rPr lang="ru-RU" sz="1800"/>
              <a:t>Состав граждан, приступивших к общественным работам в 2016 г.</a:t>
            </a:r>
          </a:p>
        </c:rich>
      </c:tx>
      <c:layout>
        <c:manualLayout>
          <c:xMode val="edge"/>
          <c:yMode val="edge"/>
          <c:x val="0.1560119388444019"/>
          <c:y val="2.3004690300111583E-2"/>
        </c:manualLayout>
      </c:layout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dLbl>
              <c:idx val="2"/>
              <c:layout>
                <c:manualLayout>
                  <c:x val="-9.9489220707899822E-17"/>
                  <c:y val="3.834115050018596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DE48-473A-AB3F-3F84B2EAB5BA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лица предпенсионного возраста</c:v>
                </c:pt>
                <c:pt idx="1">
                  <c:v>граждане, ранее не работавшие</c:v>
                </c:pt>
                <c:pt idx="2">
                  <c:v>Родители, воспитывающие несовершеннолетних детей</c:v>
                </c:pt>
                <c:pt idx="3">
                  <c:v>молодежь в возрасте 16-29 лет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253</c:v>
                </c:pt>
                <c:pt idx="1">
                  <c:v>305</c:v>
                </c:pt>
                <c:pt idx="2">
                  <c:v>1300</c:v>
                </c:pt>
                <c:pt idx="3">
                  <c:v>1122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DE48-473A-AB3F-3F84B2EAB5B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81472408"/>
        <c:axId val="481472016"/>
      </c:barChart>
      <c:valAx>
        <c:axId val="481472016"/>
        <c:scaling>
          <c:orientation val="minMax"/>
        </c:scaling>
        <c:delete val="1"/>
        <c:axPos val="b"/>
        <c:majorGridlines/>
        <c:numFmt formatCode="General" sourceLinked="1"/>
        <c:majorTickMark val="out"/>
        <c:minorTickMark val="none"/>
        <c:tickLblPos val="nextTo"/>
        <c:crossAx val="481472408"/>
        <c:crosses val="autoZero"/>
        <c:crossBetween val="between"/>
      </c:valAx>
      <c:catAx>
        <c:axId val="481472408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481472016"/>
        <c:crosses val="autoZero"/>
        <c:auto val="1"/>
        <c:lblAlgn val="ctr"/>
        <c:lblOffset val="100"/>
        <c:noMultiLvlLbl val="0"/>
      </c:catAx>
    </c:plotArea>
    <c:plotVisOnly val="1"/>
    <c:dispBlanksAs val="gap"/>
    <c:showDLblsOverMax val="0"/>
  </c:chart>
  <c:txPr>
    <a:bodyPr/>
    <a:lstStyle/>
    <a:p>
      <a:pPr>
        <a:defRPr sz="1800">
          <a:latin typeface="+mj-lt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4.3109232919437593E-2"/>
          <c:w val="0.65229464553689764"/>
          <c:h val="0.8592360705441334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Расходы</c:v>
                </c:pt>
              </c:strCache>
            </c:strRef>
          </c:tx>
          <c:dPt>
            <c:idx val="0"/>
            <c:bubble3D val="0"/>
            <c:spPr>
              <a:solidFill>
                <a:srgbClr val="00B05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905D-4213-91C8-0E023F219283}"/>
              </c:ext>
            </c:extLst>
          </c:dPt>
          <c:dPt>
            <c:idx val="1"/>
            <c:bubble3D val="0"/>
            <c:spPr>
              <a:solidFill>
                <a:srgbClr val="00B0F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905D-4213-91C8-0E023F219283}"/>
              </c:ext>
            </c:extLst>
          </c:dPt>
          <c:dPt>
            <c:idx val="2"/>
            <c:bubble3D val="0"/>
            <c:spPr>
              <a:solidFill>
                <a:srgbClr val="0070C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905D-4213-91C8-0E023F219283}"/>
              </c:ext>
            </c:extLst>
          </c:dPt>
          <c:dLbls>
            <c:dLbl>
              <c:idx val="0"/>
              <c:layout>
                <c:manualLayout>
                  <c:x val="-0.16624947655388722"/>
                  <c:y val="-0.29088057874721335"/>
                </c:manualLayout>
              </c:layout>
              <c:tx>
                <c:rich>
                  <a:bodyPr/>
                  <a:lstStyle/>
                  <a:p>
                    <a:r>
                      <a:rPr lang="ru-RU" sz="2000" b="1" dirty="0" smtClean="0">
                        <a:latin typeface="+mj-lt"/>
                        <a:cs typeface="Times New Roman" panose="02020603050405020304" pitchFamily="18" charset="0"/>
                      </a:rPr>
                      <a:t>3,7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905D-4213-91C8-0E023F219283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0.14124477622144549"/>
                  <c:y val="5.3983258294356774E-2"/>
                </c:manualLayout>
              </c:layout>
              <c:tx>
                <c:rich>
                  <a:bodyPr/>
                  <a:lstStyle/>
                  <a:p>
                    <a:r>
                      <a:rPr lang="en-US" sz="2000" b="1" dirty="0" smtClean="0">
                        <a:latin typeface="+mj-lt"/>
                      </a:rPr>
                      <a:t>2</a:t>
                    </a:r>
                    <a:r>
                      <a:rPr lang="ru-RU" sz="2000" b="1" dirty="0" smtClean="0">
                        <a:latin typeface="+mj-lt"/>
                      </a:rPr>
                      <a:t>,0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905D-4213-91C8-0E023F219283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1">
                    <a:latin typeface="+mj-lt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Республиканский бюджет</c:v>
                </c:pt>
                <c:pt idx="1">
                  <c:v>Местные бюджеты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3.7</c:v>
                </c:pt>
                <c:pt idx="1">
                  <c:v>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905D-4213-91C8-0E023F21928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4742443621904633"/>
          <c:y val="0.25916923209249154"/>
          <c:w val="0.3491752680037315"/>
          <c:h val="0.68051585315976049"/>
        </c:manualLayout>
      </c:layout>
      <c:overlay val="0"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>
          <a:latin typeface="+mj-lt"/>
        </a:defRPr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По РК</c:v>
                </c:pt>
              </c:strCache>
            </c:strRef>
          </c:tx>
          <c:spPr>
            <a:ln w="57150">
              <a:solidFill>
                <a:srgbClr val="00B0F0"/>
              </a:solidFill>
            </a:ln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Лист1!$A$2:$A$9</c:f>
              <c:numCache>
                <c:formatCode>General</c:formatCode>
                <c:ptCount val="8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</c:numCache>
            </c:numRef>
          </c:cat>
          <c:val>
            <c:numRef>
              <c:f>Лист1!$B$2:$B$9</c:f>
              <c:numCache>
                <c:formatCode>0.0%</c:formatCode>
                <c:ptCount val="8"/>
                <c:pt idx="0">
                  <c:v>2.5000000000000001E-2</c:v>
                </c:pt>
                <c:pt idx="1">
                  <c:v>2.1999999999999999E-2</c:v>
                </c:pt>
                <c:pt idx="2">
                  <c:v>1.7000000000000001E-2</c:v>
                </c:pt>
                <c:pt idx="3">
                  <c:v>1.4E-2</c:v>
                </c:pt>
                <c:pt idx="4">
                  <c:v>1.0999999999999999E-2</c:v>
                </c:pt>
                <c:pt idx="5">
                  <c:v>1.6E-2</c:v>
                </c:pt>
                <c:pt idx="6">
                  <c:v>1.7000000000000001E-2</c:v>
                </c:pt>
                <c:pt idx="7">
                  <c:v>1.7000000000000001E-2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02C9-4364-A191-EC0E52C83432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в сельских р-нах</c:v>
                </c:pt>
              </c:strCache>
            </c:strRef>
          </c:tx>
          <c:spPr>
            <a:ln w="57150">
              <a:solidFill>
                <a:srgbClr val="00B050"/>
              </a:solidFill>
            </a:ln>
          </c:spPr>
          <c:marker>
            <c:symbol val="none"/>
          </c:marker>
          <c:dLbls>
            <c:numFmt formatCode="0.0%" sourceLinked="0"/>
            <c:spPr>
              <a:noFill/>
              <a:ln>
                <a:noFill/>
              </a:ln>
              <a:effectLst/>
            </c:sp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Лист1!$A$2:$A$9</c:f>
              <c:numCache>
                <c:formatCode>General</c:formatCode>
                <c:ptCount val="8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</c:numCache>
            </c:numRef>
          </c:cat>
          <c:val>
            <c:numRef>
              <c:f>Лист1!$C$2:$C$9</c:f>
              <c:numCache>
                <c:formatCode>0.0%</c:formatCode>
                <c:ptCount val="8"/>
                <c:pt idx="0">
                  <c:v>5.8000000000000003E-2</c:v>
                </c:pt>
                <c:pt idx="1">
                  <c:v>5.0999999999999997E-2</c:v>
                </c:pt>
                <c:pt idx="2">
                  <c:v>4.3999999999999997E-2</c:v>
                </c:pt>
                <c:pt idx="3">
                  <c:v>3.9E-2</c:v>
                </c:pt>
                <c:pt idx="4">
                  <c:v>2.5000000000000001E-2</c:v>
                </c:pt>
                <c:pt idx="5">
                  <c:v>2.9000000000000001E-2</c:v>
                </c:pt>
                <c:pt idx="6">
                  <c:v>0.03</c:v>
                </c:pt>
                <c:pt idx="7">
                  <c:v>0.03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02C9-4364-A191-EC0E52C8343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89360456"/>
        <c:axId val="189073688"/>
      </c:lineChart>
      <c:catAx>
        <c:axId val="1893604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89073688"/>
        <c:crosses val="autoZero"/>
        <c:auto val="1"/>
        <c:lblAlgn val="ctr"/>
        <c:lblOffset val="100"/>
        <c:noMultiLvlLbl val="0"/>
      </c:catAx>
      <c:valAx>
        <c:axId val="189073688"/>
        <c:scaling>
          <c:orientation val="minMax"/>
        </c:scaling>
        <c:delete val="1"/>
        <c:axPos val="l"/>
        <c:majorGridlines/>
        <c:numFmt formatCode="0.0%" sourceLinked="1"/>
        <c:majorTickMark val="out"/>
        <c:minorTickMark val="none"/>
        <c:tickLblPos val="nextTo"/>
        <c:crossAx val="18936045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>
          <a:latin typeface="Calibri" panose="020F0502020204030204" pitchFamily="34" charset="0"/>
        </a:defRPr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1"/>
    <c:plotArea>
      <c:layout>
        <c:manualLayout>
          <c:layoutTarget val="inner"/>
          <c:xMode val="edge"/>
          <c:yMode val="edge"/>
          <c:x val="8.1451444835450137E-2"/>
          <c:y val="2.4668483015776024E-2"/>
          <c:w val="0.59116710912717807"/>
          <c:h val="0.80171374056081313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в городах</c:v>
                </c:pt>
              </c:strCache>
            </c:strRef>
          </c:tx>
          <c:explosion val="6"/>
          <c:dPt>
            <c:idx val="0"/>
            <c:bubble3D val="0"/>
            <c:spPr>
              <a:solidFill>
                <a:schemeClr val="accent3">
                  <a:lumMod val="60000"/>
                  <a:lumOff val="40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2A7B-4626-813B-F39D4E2D2C2E}"/>
              </c:ext>
            </c:extLst>
          </c:dPt>
          <c:dPt>
            <c:idx val="1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2A7B-4626-813B-F39D4E2D2C2E}"/>
              </c:ext>
            </c:extLst>
          </c:dPt>
          <c:dLbls>
            <c:dLbl>
              <c:idx val="0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2A7B-4626-813B-F39D4E2D2C2E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0.14009202527047865"/>
                  <c:y val="6.1859663162426394E-2"/>
                </c:manualLayout>
              </c:layout>
              <c:tx>
                <c:rich>
                  <a:bodyPr/>
                  <a:lstStyle/>
                  <a:p>
                    <a:r>
                      <a:rPr lang="ru-RU" sz="1800" b="1" dirty="0" smtClean="0">
                        <a:latin typeface="Calibri" panose="020F0502020204030204" pitchFamily="34" charset="0"/>
                        <a:cs typeface="Times New Roman" panose="02020603050405020304" pitchFamily="18" charset="0"/>
                      </a:rPr>
                      <a:t>Районы </a:t>
                    </a:r>
                    <a:br>
                      <a:rPr lang="ru-RU" sz="1800" b="1" dirty="0" smtClean="0">
                        <a:latin typeface="Calibri" panose="020F0502020204030204" pitchFamily="34" charset="0"/>
                        <a:cs typeface="Times New Roman" panose="02020603050405020304" pitchFamily="18" charset="0"/>
                      </a:rPr>
                    </a:br>
                    <a:r>
                      <a:rPr lang="ru-RU" sz="1800" b="1" dirty="0" smtClean="0">
                        <a:latin typeface="Calibri" panose="020F0502020204030204" pitchFamily="34" charset="0"/>
                        <a:cs typeface="Times New Roman" panose="02020603050405020304" pitchFamily="18" charset="0"/>
                      </a:rPr>
                      <a:t>3,5 тыс. чел. </a:t>
                    </a:r>
                    <a:r>
                      <a:rPr lang="ru-RU" sz="1800" b="1" i="0" u="none" strike="noStrike" baseline="0" dirty="0" smtClean="0">
                        <a:effectLst/>
                        <a:latin typeface="Calibri" panose="020F0502020204030204" pitchFamily="34" charset="0"/>
                      </a:rPr>
                      <a:t>42,9% </a:t>
                    </a:r>
                    <a:endParaRPr lang="ru-RU" sz="1800" dirty="0"/>
                  </a:p>
                </c:rich>
              </c:tx>
              <c:showLegendKey val="0"/>
              <c:showVal val="1"/>
              <c:showCatName val="1"/>
              <c:showSerName val="1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2A7B-4626-813B-F39D4E2D2C2E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latin typeface="Calibri" panose="020F050202020403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1"/>
            <c:showPercent val="0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Лист1!$B$1:$C$1</c:f>
              <c:strCache>
                <c:ptCount val="2"/>
                <c:pt idx="0">
                  <c:v>в городах</c:v>
                </c:pt>
                <c:pt idx="1">
                  <c:v>в районах</c:v>
                </c:pt>
              </c:strCache>
            </c:strRef>
          </c:cat>
          <c:val>
            <c:numRef>
              <c:f>Лист1!$B$2:$C$2</c:f>
              <c:numCache>
                <c:formatCode>General</c:formatCode>
                <c:ptCount val="2"/>
                <c:pt idx="0">
                  <c:v>4599</c:v>
                </c:pt>
                <c:pt idx="1">
                  <c:v>3461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2A7B-4626-813B-F39D4E2D2C2E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в районах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Лист1!$B$1:$C$1</c:f>
              <c:strCache>
                <c:ptCount val="2"/>
                <c:pt idx="0">
                  <c:v>в городах</c:v>
                </c:pt>
                <c:pt idx="1">
                  <c:v>в районах</c:v>
                </c:pt>
              </c:strCache>
            </c:strRef>
          </c:cat>
          <c:val>
            <c:numRef>
              <c:f>Лист1!$B$3:$C$3</c:f>
              <c:numCache>
                <c:formatCode>General</c:formatCode>
                <c:ptCount val="2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2A7B-4626-813B-F39D4E2D2C2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0"/>
    <c:plotArea>
      <c:layout>
        <c:manualLayout>
          <c:layoutTarget val="inner"/>
          <c:xMode val="edge"/>
          <c:yMode val="edge"/>
          <c:x val="2.0192200866570378E-2"/>
          <c:y val="7.2487885961388901E-2"/>
          <c:w val="0.68647524012483463"/>
          <c:h val="0.88432417765547422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в городах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0.25012372362666779"/>
                  <c:y val="-0.2197832719441429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6324-4143-BA16-D03C48E447A5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8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Лист1!$B$1</c:f>
              <c:strCache>
                <c:ptCount val="1"/>
                <c:pt idx="0">
                  <c:v>число обратившихся</c:v>
                </c:pt>
              </c:strCache>
            </c:strRef>
          </c:cat>
          <c:val>
            <c:numRef>
              <c:f>Лист1!$B$2</c:f>
              <c:numCache>
                <c:formatCode>0.0</c:formatCode>
                <c:ptCount val="1"/>
                <c:pt idx="0">
                  <c:v>85.4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6324-4143-BA16-D03C48E447A5}"/>
            </c:ext>
          </c:extLst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в районах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0.25012372362666779"/>
                  <c:y val="7.05477169203421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6324-4143-BA16-D03C48E447A5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8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Лист1!$B$1</c:f>
              <c:strCache>
                <c:ptCount val="1"/>
                <c:pt idx="0">
                  <c:v>число обратившихся</c:v>
                </c:pt>
              </c:strCache>
            </c:strRef>
          </c:cat>
          <c:val>
            <c:numRef>
              <c:f>Лист1!$B$3</c:f>
              <c:numCache>
                <c:formatCode>0.0</c:formatCode>
                <c:ptCount val="1"/>
                <c:pt idx="0">
                  <c:v>46.3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6324-4143-BA16-D03C48E447A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88965096"/>
        <c:axId val="189129848"/>
      </c:barChart>
      <c:catAx>
        <c:axId val="188965096"/>
        <c:scaling>
          <c:orientation val="minMax"/>
        </c:scaling>
        <c:delete val="1"/>
        <c:axPos val="b"/>
        <c:numFmt formatCode="General" sourceLinked="0"/>
        <c:majorTickMark val="out"/>
        <c:minorTickMark val="none"/>
        <c:tickLblPos val="nextTo"/>
        <c:crossAx val="189129848"/>
        <c:crosses val="autoZero"/>
        <c:auto val="1"/>
        <c:lblAlgn val="ctr"/>
        <c:lblOffset val="100"/>
        <c:noMultiLvlLbl val="0"/>
      </c:catAx>
      <c:valAx>
        <c:axId val="189129848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extTo"/>
        <c:crossAx val="18896509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1367272323277211"/>
          <c:y val="0.83008212762684497"/>
          <c:w val="0.33501984627970627"/>
          <c:h val="0.11586063087007427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1"/>
              <c:layout>
                <c:manualLayout>
                  <c:x val="-5.3677610700260336E-2"/>
                  <c:y val="0.1346670436872614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9BBF-4B80-9ED4-4B43663CD5A4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8.1358512500221386E-2"/>
                  <c:y val="0.1673135997326581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9BBF-4B80-9ED4-4B43663CD5A4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9.713091460047113E-2"/>
                  <c:y val="-8.97780291248409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9BBF-4B80-9ED4-4B43663CD5A4}"/>
                </c:ex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2.3004690300111583E-2"/>
                  <c:y val="-0.1265054046759122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9BBF-4B80-9ED4-4B43663CD5A4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Лист1!$A$2:$A$6</c:f>
              <c:strCache>
                <c:ptCount val="5"/>
                <c:pt idx="0">
                  <c:v>имеющие среднее профессиональное образование</c:v>
                </c:pt>
                <c:pt idx="1">
                  <c:v>имеющие основное общее образование</c:v>
                </c:pt>
                <c:pt idx="2">
                  <c:v>имеющие среднее общее образование</c:v>
                </c:pt>
                <c:pt idx="3">
                  <c:v>имеющие высшее образование</c:v>
                </c:pt>
                <c:pt idx="4">
                  <c:v>не имеющие основного общего образования</c:v>
                </c:pt>
              </c:strCache>
            </c:strRef>
          </c:cat>
          <c:val>
            <c:numRef>
              <c:f>Лист1!$B$2:$B$6</c:f>
              <c:numCache>
                <c:formatCode>#,##0</c:formatCode>
                <c:ptCount val="5"/>
                <c:pt idx="0">
                  <c:v>3325</c:v>
                </c:pt>
                <c:pt idx="1">
                  <c:v>1687</c:v>
                </c:pt>
                <c:pt idx="2">
                  <c:v>1611</c:v>
                </c:pt>
                <c:pt idx="3">
                  <c:v>1287</c:v>
                </c:pt>
                <c:pt idx="4">
                  <c:v>150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9BBF-4B80-9ED4-4B43663CD5A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57729032522956392"/>
          <c:y val="2.554111023996504E-2"/>
          <c:w val="0.40599977619233929"/>
          <c:h val="0.94483696001439532"/>
        </c:manualLayout>
      </c:layout>
      <c:overlay val="0"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30-49 лет</c:v>
                </c:pt>
                <c:pt idx="1">
                  <c:v>50 лет и старше</c:v>
                </c:pt>
                <c:pt idx="2">
                  <c:v>25-29 лет</c:v>
                </c:pt>
                <c:pt idx="3">
                  <c:v>20-24 лет</c:v>
                </c:pt>
                <c:pt idx="4">
                  <c:v>16-19 лет</c:v>
                </c:pt>
              </c:strCache>
            </c:strRef>
          </c:cat>
          <c:val>
            <c:numRef>
              <c:f>Лист1!$B$2:$B$6</c:f>
              <c:numCache>
                <c:formatCode>#,##0</c:formatCode>
                <c:ptCount val="5"/>
                <c:pt idx="0">
                  <c:v>2178</c:v>
                </c:pt>
                <c:pt idx="1">
                  <c:v>481</c:v>
                </c:pt>
                <c:pt idx="2">
                  <c:v>385</c:v>
                </c:pt>
                <c:pt idx="3">
                  <c:v>281</c:v>
                </c:pt>
                <c:pt idx="4">
                  <c:v>136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90A-467B-AA1A-DF70BEFA4B5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79142128"/>
        <c:axId val="187611648"/>
      </c:barChart>
      <c:catAx>
        <c:axId val="479142128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187611648"/>
        <c:crosses val="autoZero"/>
        <c:auto val="1"/>
        <c:lblAlgn val="ctr"/>
        <c:lblOffset val="100"/>
        <c:noMultiLvlLbl val="0"/>
      </c:catAx>
      <c:valAx>
        <c:axId val="187611648"/>
        <c:scaling>
          <c:orientation val="minMax"/>
        </c:scaling>
        <c:delete val="1"/>
        <c:axPos val="b"/>
        <c:numFmt formatCode="#,##0" sourceLinked="1"/>
        <c:majorTickMark val="out"/>
        <c:minorTickMark val="none"/>
        <c:tickLblPos val="nextTo"/>
        <c:crossAx val="47914212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0"/>
              <c:layout>
                <c:manualLayout>
                  <c:x val="1.9445606469077267E-2"/>
                  <c:y val="1.72881774474331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DEE2-4812-8B44-9D44F463A58F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7.2604093167567977E-3"/>
                  <c:y val="-0.1502189033141784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DEE2-4812-8B44-9D44F463A58F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1.4818801582894649E-2"/>
                  <c:y val="-5.51917399300382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DEE2-4812-8B44-9D44F463A58F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4.081922602127748E-2"/>
                  <c:y val="-6.2739095081394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DEE2-4812-8B44-9D44F463A58F}"/>
                </c:ex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3.1364866807385319E-3"/>
                  <c:y val="-2.90092936701538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DEE2-4812-8B44-9D44F463A58F}"/>
                </c:ext>
                <c:ext xmlns:c15="http://schemas.microsoft.com/office/drawing/2012/chart" uri="{CE6537A1-D6FC-4f65-9D91-7224C49458BB}"/>
              </c:extLst>
            </c:dLbl>
            <c:dLbl>
              <c:idx val="8"/>
              <c:layout>
                <c:manualLayout>
                  <c:x val="3.3144925880631837E-2"/>
                  <c:y val="-3.00922136179826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DEE2-4812-8B44-9D44F463A58F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Лист1!$A$2:$A$10</c:f>
              <c:strCache>
                <c:ptCount val="9"/>
                <c:pt idx="0">
                  <c:v>Госуправление</c:v>
                </c:pt>
                <c:pt idx="1">
                  <c:v>Сельское хозяйство</c:v>
                </c:pt>
                <c:pt idx="2">
                  <c:v>Оптовая и розничная торговля</c:v>
                </c:pt>
                <c:pt idx="3">
                  <c:v>Образование</c:v>
                </c:pt>
                <c:pt idx="4">
                  <c:v>Строительство</c:v>
                </c:pt>
                <c:pt idx="5">
                  <c:v>Здравоохранение</c:v>
                </c:pt>
                <c:pt idx="6">
                  <c:v>Транспорт</c:v>
                </c:pt>
                <c:pt idx="7">
                  <c:v>Обрабатывающие производства</c:v>
                </c:pt>
                <c:pt idx="8">
                  <c:v>Прочее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688</c:v>
                </c:pt>
                <c:pt idx="1">
                  <c:v>451</c:v>
                </c:pt>
                <c:pt idx="2">
                  <c:v>372</c:v>
                </c:pt>
                <c:pt idx="3">
                  <c:v>321</c:v>
                </c:pt>
                <c:pt idx="4">
                  <c:v>203</c:v>
                </c:pt>
                <c:pt idx="5">
                  <c:v>189</c:v>
                </c:pt>
                <c:pt idx="6">
                  <c:v>178</c:v>
                </c:pt>
                <c:pt idx="7">
                  <c:v>166</c:v>
                </c:pt>
                <c:pt idx="8">
                  <c:v>921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DEE2-4812-8B44-9D44F463A58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2214355677289879"/>
          <c:y val="2.3425178587995175E-2"/>
          <c:w val="0.36907257446778341"/>
          <c:h val="0.90550116511954071"/>
        </c:manualLayout>
      </c:layout>
      <c:overlay val="0"/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4333638854942041E-2"/>
          <c:y val="3.7991582914948974E-2"/>
          <c:w val="0.90900316631485389"/>
          <c:h val="0.6732081323741179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безработных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Лист1!$A$2:$A$13</c:f>
              <c:strCache>
                <c:ptCount val="12"/>
                <c:pt idx="0">
                  <c:v>Ижемский</c:v>
                </c:pt>
                <c:pt idx="1">
                  <c:v>Княжпогостский</c:v>
                </c:pt>
                <c:pt idx="2">
                  <c:v>Койгородский</c:v>
                </c:pt>
                <c:pt idx="3">
                  <c:v>Корткеросский</c:v>
                </c:pt>
                <c:pt idx="4">
                  <c:v>Прилузский</c:v>
                </c:pt>
                <c:pt idx="5">
                  <c:v>Сыктывдинский</c:v>
                </c:pt>
                <c:pt idx="6">
                  <c:v>Сысольский</c:v>
                </c:pt>
                <c:pt idx="7">
                  <c:v>Тр-Печорский</c:v>
                </c:pt>
                <c:pt idx="8">
                  <c:v>Удорский</c:v>
                </c:pt>
                <c:pt idx="9">
                  <c:v>Усть-Вымский</c:v>
                </c:pt>
                <c:pt idx="10">
                  <c:v>Усть-Куломский</c:v>
                </c:pt>
                <c:pt idx="11">
                  <c:v>Усть-Цилемский</c:v>
                </c:pt>
              </c:strCache>
            </c:strRef>
          </c:cat>
          <c:val>
            <c:numRef>
              <c:f>Лист1!$B$2:$B$13</c:f>
              <c:numCache>
                <c:formatCode>General</c:formatCode>
                <c:ptCount val="12"/>
                <c:pt idx="0">
                  <c:v>343</c:v>
                </c:pt>
                <c:pt idx="1">
                  <c:v>347</c:v>
                </c:pt>
                <c:pt idx="2">
                  <c:v>125</c:v>
                </c:pt>
                <c:pt idx="3">
                  <c:v>229</c:v>
                </c:pt>
                <c:pt idx="4">
                  <c:v>424</c:v>
                </c:pt>
                <c:pt idx="5">
                  <c:v>340</c:v>
                </c:pt>
                <c:pt idx="6">
                  <c:v>306</c:v>
                </c:pt>
                <c:pt idx="7">
                  <c:v>282</c:v>
                </c:pt>
                <c:pt idx="8">
                  <c:v>334</c:v>
                </c:pt>
                <c:pt idx="9">
                  <c:v>255</c:v>
                </c:pt>
                <c:pt idx="10">
                  <c:v>280</c:v>
                </c:pt>
                <c:pt idx="11">
                  <c:v>196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768-41E3-89F2-C90F8F9ECB41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вакансий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Лист1!$A$2:$A$13</c:f>
              <c:strCache>
                <c:ptCount val="12"/>
                <c:pt idx="0">
                  <c:v>Ижемский</c:v>
                </c:pt>
                <c:pt idx="1">
                  <c:v>Княжпогостский</c:v>
                </c:pt>
                <c:pt idx="2">
                  <c:v>Койгородский</c:v>
                </c:pt>
                <c:pt idx="3">
                  <c:v>Корткеросский</c:v>
                </c:pt>
                <c:pt idx="4">
                  <c:v>Прилузский</c:v>
                </c:pt>
                <c:pt idx="5">
                  <c:v>Сыктывдинский</c:v>
                </c:pt>
                <c:pt idx="6">
                  <c:v>Сысольский</c:v>
                </c:pt>
                <c:pt idx="7">
                  <c:v>Тр-Печорский</c:v>
                </c:pt>
                <c:pt idx="8">
                  <c:v>Удорский</c:v>
                </c:pt>
                <c:pt idx="9">
                  <c:v>Усть-Вымский</c:v>
                </c:pt>
                <c:pt idx="10">
                  <c:v>Усть-Куломский</c:v>
                </c:pt>
                <c:pt idx="11">
                  <c:v>Усть-Цилемский</c:v>
                </c:pt>
              </c:strCache>
            </c:strRef>
          </c:cat>
          <c:val>
            <c:numRef>
              <c:f>Лист1!$C$2:$C$13</c:f>
              <c:numCache>
                <c:formatCode>General</c:formatCode>
                <c:ptCount val="12"/>
                <c:pt idx="0">
                  <c:v>75</c:v>
                </c:pt>
                <c:pt idx="1">
                  <c:v>149</c:v>
                </c:pt>
                <c:pt idx="2">
                  <c:v>95</c:v>
                </c:pt>
                <c:pt idx="3">
                  <c:v>140</c:v>
                </c:pt>
                <c:pt idx="4">
                  <c:v>88</c:v>
                </c:pt>
                <c:pt idx="5">
                  <c:v>491</c:v>
                </c:pt>
                <c:pt idx="6">
                  <c:v>120</c:v>
                </c:pt>
                <c:pt idx="7">
                  <c:v>117</c:v>
                </c:pt>
                <c:pt idx="8">
                  <c:v>168</c:v>
                </c:pt>
                <c:pt idx="9">
                  <c:v>323</c:v>
                </c:pt>
                <c:pt idx="10">
                  <c:v>120</c:v>
                </c:pt>
                <c:pt idx="11">
                  <c:v>71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6768-41E3-89F2-C90F8F9ECB4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79191176"/>
        <c:axId val="479191568"/>
      </c:barChart>
      <c:catAx>
        <c:axId val="47919117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479191568"/>
        <c:crosses val="autoZero"/>
        <c:auto val="1"/>
        <c:lblAlgn val="ctr"/>
        <c:lblOffset val="100"/>
        <c:noMultiLvlLbl val="0"/>
      </c:catAx>
      <c:valAx>
        <c:axId val="479191568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47919117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6581467799874092"/>
          <c:y val="5.8583727767249558E-2"/>
          <c:w val="0.18421402251601673"/>
          <c:h val="0.13191120072569854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Лист1!$A$2:$A$21</c:f>
              <c:strCache>
                <c:ptCount val="20"/>
                <c:pt idx="0">
                  <c:v>Ухта</c:v>
                </c:pt>
                <c:pt idx="1">
                  <c:v>Усинск</c:v>
                </c:pt>
                <c:pt idx="2">
                  <c:v>Сыктывкар</c:v>
                </c:pt>
                <c:pt idx="3">
                  <c:v>Сосногорск</c:v>
                </c:pt>
                <c:pt idx="4">
                  <c:v>Усть-Вымский</c:v>
                </c:pt>
                <c:pt idx="5">
                  <c:v>Воркута</c:v>
                </c:pt>
                <c:pt idx="6">
                  <c:v>Инта</c:v>
                </c:pt>
                <c:pt idx="7">
                  <c:v>Вуктыл</c:v>
                </c:pt>
                <c:pt idx="8">
                  <c:v>Удорский</c:v>
                </c:pt>
                <c:pt idx="9">
                  <c:v>Корткеросский</c:v>
                </c:pt>
                <c:pt idx="10">
                  <c:v>Печора</c:v>
                </c:pt>
                <c:pt idx="11">
                  <c:v>Княжпогостский</c:v>
                </c:pt>
                <c:pt idx="12">
                  <c:v>Сыктывдинский</c:v>
                </c:pt>
                <c:pt idx="13">
                  <c:v>Усть-Куломский</c:v>
                </c:pt>
                <c:pt idx="14">
                  <c:v>Койгородский</c:v>
                </c:pt>
                <c:pt idx="15">
                  <c:v>Сысольский</c:v>
                </c:pt>
                <c:pt idx="16">
                  <c:v>Тр.-Печорский</c:v>
                </c:pt>
                <c:pt idx="17">
                  <c:v>Прилузский</c:v>
                </c:pt>
                <c:pt idx="18">
                  <c:v>Ижемский</c:v>
                </c:pt>
                <c:pt idx="19">
                  <c:v>Усть-Цилемский</c:v>
                </c:pt>
              </c:strCache>
            </c:strRef>
          </c:cat>
          <c:val>
            <c:numRef>
              <c:f>Лист1!$B$2:$B$21</c:f>
              <c:numCache>
                <c:formatCode>0.0</c:formatCode>
                <c:ptCount val="20"/>
                <c:pt idx="0">
                  <c:v>0.19099378881987578</c:v>
                </c:pt>
                <c:pt idx="1">
                  <c:v>0.40034662045060659</c:v>
                </c:pt>
                <c:pt idx="2">
                  <c:v>0.51143043762246898</c:v>
                </c:pt>
                <c:pt idx="3">
                  <c:v>1.0475206611570247</c:v>
                </c:pt>
                <c:pt idx="4">
                  <c:v>1.2200956937799043</c:v>
                </c:pt>
                <c:pt idx="5">
                  <c:v>1.396551724137931</c:v>
                </c:pt>
                <c:pt idx="6">
                  <c:v>1.4641350210970465</c:v>
                </c:pt>
                <c:pt idx="7">
                  <c:v>1.6666666666666667</c:v>
                </c:pt>
                <c:pt idx="8">
                  <c:v>1.9532163742690059</c:v>
                </c:pt>
                <c:pt idx="9">
                  <c:v>1.9572649572649572</c:v>
                </c:pt>
                <c:pt idx="10">
                  <c:v>2.0428571428571427</c:v>
                </c:pt>
                <c:pt idx="11">
                  <c:v>2.2980132450331126</c:v>
                </c:pt>
                <c:pt idx="12">
                  <c:v>2.7642276422764227</c:v>
                </c:pt>
                <c:pt idx="13">
                  <c:v>2.8</c:v>
                </c:pt>
                <c:pt idx="14">
                  <c:v>3.125</c:v>
                </c:pt>
                <c:pt idx="15">
                  <c:v>3.2210526315789472</c:v>
                </c:pt>
                <c:pt idx="16">
                  <c:v>3.2413793103448274</c:v>
                </c:pt>
                <c:pt idx="17">
                  <c:v>4</c:v>
                </c:pt>
                <c:pt idx="18">
                  <c:v>4.1829268292682924</c:v>
                </c:pt>
                <c:pt idx="19">
                  <c:v>4.4545454545454541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669D-4A89-9E61-0EACB4571A9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79453768"/>
        <c:axId val="479454160"/>
      </c:lineChart>
      <c:catAx>
        <c:axId val="47945376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479454160"/>
        <c:crosses val="autoZero"/>
        <c:auto val="1"/>
        <c:lblAlgn val="ctr"/>
        <c:lblOffset val="100"/>
        <c:noMultiLvlLbl val="0"/>
      </c:catAx>
      <c:valAx>
        <c:axId val="479454160"/>
        <c:scaling>
          <c:orientation val="minMax"/>
        </c:scaling>
        <c:delete val="1"/>
        <c:axPos val="l"/>
        <c:numFmt formatCode="0.0" sourceLinked="1"/>
        <c:majorTickMark val="out"/>
        <c:minorTickMark val="none"/>
        <c:tickLblPos val="nextTo"/>
        <c:crossAx val="47945376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iagrams/_rels/data3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6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26F3B25-5CC2-4A9D-8694-2191294EA2F3}" type="doc">
      <dgm:prSet loTypeId="urn:microsoft.com/office/officeart/2005/8/layout/vProcess5" loCatId="process" qsTypeId="urn:microsoft.com/office/officeart/2005/8/quickstyle/simple3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9B9CD2FA-D4B9-43A0-B087-5A67891EEE9D}">
      <dgm:prSet phldrT="[Текст]" custT="1"/>
      <dgm:spPr/>
      <dgm:t>
        <a:bodyPr/>
        <a:lstStyle/>
        <a:p>
          <a:r>
            <a:rPr lang="ru-RU" sz="2000" b="1" smtClean="0">
              <a:latin typeface="+mj-lt"/>
              <a:cs typeface="Times New Roman" panose="02020603050405020304" pitchFamily="18" charset="0"/>
            </a:rPr>
            <a:t>Поручение врио Главы РК от 15.01.2016 г. о разработке НПА, направленных на обеспечение занятости на селе</a:t>
          </a:r>
          <a:endParaRPr lang="ru-RU" sz="2000" b="1" dirty="0">
            <a:latin typeface="+mj-lt"/>
            <a:cs typeface="Times New Roman" panose="02020603050405020304" pitchFamily="18" charset="0"/>
          </a:endParaRPr>
        </a:p>
      </dgm:t>
    </dgm:pt>
    <dgm:pt modelId="{7E335AC6-3696-4EB1-8D91-0DD892EC4C5E}" type="parTrans" cxnId="{911FDA69-460D-437A-8B04-5A02661B2954}">
      <dgm:prSet/>
      <dgm:spPr/>
      <dgm:t>
        <a:bodyPr/>
        <a:lstStyle/>
        <a:p>
          <a:endParaRPr lang="ru-RU" sz="2000" b="1">
            <a:latin typeface="+mj-lt"/>
            <a:cs typeface="Times New Roman" panose="02020603050405020304" pitchFamily="18" charset="0"/>
          </a:endParaRPr>
        </a:p>
      </dgm:t>
    </dgm:pt>
    <dgm:pt modelId="{73826304-B36C-4A51-8664-775F72D70FBB}" type="sibTrans" cxnId="{911FDA69-460D-437A-8B04-5A02661B2954}">
      <dgm:prSet custT="1"/>
      <dgm:spPr/>
      <dgm:t>
        <a:bodyPr/>
        <a:lstStyle/>
        <a:p>
          <a:endParaRPr lang="ru-RU" sz="4000" b="1">
            <a:latin typeface="+mj-lt"/>
            <a:cs typeface="Times New Roman" panose="02020603050405020304" pitchFamily="18" charset="0"/>
          </a:endParaRPr>
        </a:p>
      </dgm:t>
    </dgm:pt>
    <dgm:pt modelId="{19144752-4C8C-4ED6-9F5A-3D692B7F7EF6}">
      <dgm:prSet phldrT="[Текст]" custT="1"/>
      <dgm:spPr/>
      <dgm:t>
        <a:bodyPr/>
        <a:lstStyle/>
        <a:p>
          <a:r>
            <a:rPr lang="ru-RU" sz="2000" b="1" smtClean="0">
              <a:latin typeface="+mj-lt"/>
              <a:cs typeface="Times New Roman" panose="02020603050405020304" pitchFamily="18" charset="0"/>
            </a:rPr>
            <a:t>Указ Главы РК № 56 от 19 апреля 2016 г. «О мерах по обеспечению занятости населения в сельской местности»</a:t>
          </a:r>
          <a:endParaRPr lang="ru-RU" sz="2000" b="1" dirty="0">
            <a:latin typeface="+mj-lt"/>
            <a:cs typeface="Times New Roman" panose="02020603050405020304" pitchFamily="18" charset="0"/>
          </a:endParaRPr>
        </a:p>
      </dgm:t>
    </dgm:pt>
    <dgm:pt modelId="{F0ADCEC9-DD80-4BA0-B942-56EB50CD8039}" type="parTrans" cxnId="{8788DA23-8CF3-4E72-A923-4413218A50C4}">
      <dgm:prSet/>
      <dgm:spPr/>
      <dgm:t>
        <a:bodyPr/>
        <a:lstStyle/>
        <a:p>
          <a:endParaRPr lang="ru-RU" sz="2000" b="1">
            <a:latin typeface="+mj-lt"/>
            <a:cs typeface="Times New Roman" panose="02020603050405020304" pitchFamily="18" charset="0"/>
          </a:endParaRPr>
        </a:p>
      </dgm:t>
    </dgm:pt>
    <dgm:pt modelId="{183B75C1-6EDB-4DF4-9490-DBBD4EC4CB0A}" type="sibTrans" cxnId="{8788DA23-8CF3-4E72-A923-4413218A50C4}">
      <dgm:prSet custT="1"/>
      <dgm:spPr/>
      <dgm:t>
        <a:bodyPr/>
        <a:lstStyle/>
        <a:p>
          <a:endParaRPr lang="ru-RU" sz="4000" b="1">
            <a:latin typeface="+mj-lt"/>
            <a:cs typeface="Times New Roman" panose="02020603050405020304" pitchFamily="18" charset="0"/>
          </a:endParaRPr>
        </a:p>
      </dgm:t>
    </dgm:pt>
    <dgm:pt modelId="{AEE7EE93-4E1E-43A5-AEFD-A15FE2410ACA}">
      <dgm:prSet phldrT="[Текст]" custT="1"/>
      <dgm:spPr/>
      <dgm:t>
        <a:bodyPr/>
        <a:lstStyle/>
        <a:p>
          <a:r>
            <a:rPr lang="ru-RU" sz="2000" b="1" dirty="0" smtClean="0">
              <a:latin typeface="+mj-lt"/>
              <a:cs typeface="Times New Roman" panose="02020603050405020304" pitchFamily="18" charset="0"/>
            </a:rPr>
            <a:t>План мероприятий по повышению уровня занятости населения в сельской местности Республики Коми (Распоряжение Правительства РК от 1.06.2016 №312-р)</a:t>
          </a:r>
          <a:endParaRPr lang="ru-RU" sz="2000" b="1" dirty="0">
            <a:latin typeface="+mj-lt"/>
            <a:cs typeface="Times New Roman" panose="02020603050405020304" pitchFamily="18" charset="0"/>
          </a:endParaRPr>
        </a:p>
      </dgm:t>
    </dgm:pt>
    <dgm:pt modelId="{8151BBBD-F416-406A-88DB-0B415D5280EB}" type="parTrans" cxnId="{5D4E1015-F499-4260-B4DD-62153BA3F4F4}">
      <dgm:prSet/>
      <dgm:spPr/>
      <dgm:t>
        <a:bodyPr/>
        <a:lstStyle/>
        <a:p>
          <a:endParaRPr lang="ru-RU" sz="2000" b="1">
            <a:latin typeface="+mj-lt"/>
            <a:cs typeface="Times New Roman" panose="02020603050405020304" pitchFamily="18" charset="0"/>
          </a:endParaRPr>
        </a:p>
      </dgm:t>
    </dgm:pt>
    <dgm:pt modelId="{0B697DB7-FB27-4A0D-B649-9476117CC428}" type="sibTrans" cxnId="{5D4E1015-F499-4260-B4DD-62153BA3F4F4}">
      <dgm:prSet/>
      <dgm:spPr/>
      <dgm:t>
        <a:bodyPr/>
        <a:lstStyle/>
        <a:p>
          <a:endParaRPr lang="ru-RU" sz="2000" b="1">
            <a:latin typeface="+mj-lt"/>
            <a:cs typeface="Times New Roman" panose="02020603050405020304" pitchFamily="18" charset="0"/>
          </a:endParaRPr>
        </a:p>
      </dgm:t>
    </dgm:pt>
    <dgm:pt modelId="{50620ADC-2F64-4066-9F39-3DFAB90BCD9C}" type="pres">
      <dgm:prSet presAssocID="{226F3B25-5CC2-4A9D-8694-2191294EA2F3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E127B40-3746-47A7-A686-889B8469BFB1}" type="pres">
      <dgm:prSet presAssocID="{226F3B25-5CC2-4A9D-8694-2191294EA2F3}" presName="dummyMaxCanvas" presStyleCnt="0">
        <dgm:presLayoutVars/>
      </dgm:prSet>
      <dgm:spPr/>
      <dgm:t>
        <a:bodyPr/>
        <a:lstStyle/>
        <a:p>
          <a:endParaRPr lang="ru-RU"/>
        </a:p>
      </dgm:t>
    </dgm:pt>
    <dgm:pt modelId="{5B271217-CE2E-45E0-86E4-EC0FF570EB76}" type="pres">
      <dgm:prSet presAssocID="{226F3B25-5CC2-4A9D-8694-2191294EA2F3}" presName="ThreeNodes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5250F79-E879-425D-AAA7-2C9084470431}" type="pres">
      <dgm:prSet presAssocID="{226F3B25-5CC2-4A9D-8694-2191294EA2F3}" presName="ThreeNodes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3599165-9529-4D4A-9C44-ABF7CD3F0534}" type="pres">
      <dgm:prSet presAssocID="{226F3B25-5CC2-4A9D-8694-2191294EA2F3}" presName="ThreeNodes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74268CB-F3A8-4BB8-8BAC-417B11887B27}" type="pres">
      <dgm:prSet presAssocID="{226F3B25-5CC2-4A9D-8694-2191294EA2F3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D6EFC73-EDC2-422A-AD87-DD47C138B375}" type="pres">
      <dgm:prSet presAssocID="{226F3B25-5CC2-4A9D-8694-2191294EA2F3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205119A-2E2C-4F0F-A065-A045FA999F04}" type="pres">
      <dgm:prSet presAssocID="{226F3B25-5CC2-4A9D-8694-2191294EA2F3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1EC40CC-49D8-49F7-9DC9-1F0A986078DC}" type="pres">
      <dgm:prSet presAssocID="{226F3B25-5CC2-4A9D-8694-2191294EA2F3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A7DC1DC-FF1A-4556-9E6E-7925848EAD02}" type="pres">
      <dgm:prSet presAssocID="{226F3B25-5CC2-4A9D-8694-2191294EA2F3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632D1E1-CE76-4014-A843-9A0779378CF6}" type="presOf" srcId="{19144752-4C8C-4ED6-9F5A-3D692B7F7EF6}" destId="{D5250F79-E879-425D-AAA7-2C9084470431}" srcOrd="0" destOrd="0" presId="urn:microsoft.com/office/officeart/2005/8/layout/vProcess5"/>
    <dgm:cxn modelId="{911FDA69-460D-437A-8B04-5A02661B2954}" srcId="{226F3B25-5CC2-4A9D-8694-2191294EA2F3}" destId="{9B9CD2FA-D4B9-43A0-B087-5A67891EEE9D}" srcOrd="0" destOrd="0" parTransId="{7E335AC6-3696-4EB1-8D91-0DD892EC4C5E}" sibTransId="{73826304-B36C-4A51-8664-775F72D70FBB}"/>
    <dgm:cxn modelId="{8788DA23-8CF3-4E72-A923-4413218A50C4}" srcId="{226F3B25-5CC2-4A9D-8694-2191294EA2F3}" destId="{19144752-4C8C-4ED6-9F5A-3D692B7F7EF6}" srcOrd="1" destOrd="0" parTransId="{F0ADCEC9-DD80-4BA0-B942-56EB50CD8039}" sibTransId="{183B75C1-6EDB-4DF4-9490-DBBD4EC4CB0A}"/>
    <dgm:cxn modelId="{77C43D00-D3A2-459E-8BD6-04BD6AE2287B}" type="presOf" srcId="{183B75C1-6EDB-4DF4-9490-DBBD4EC4CB0A}" destId="{1D6EFC73-EDC2-422A-AD87-DD47C138B375}" srcOrd="0" destOrd="0" presId="urn:microsoft.com/office/officeart/2005/8/layout/vProcess5"/>
    <dgm:cxn modelId="{A23C2EB1-47B6-441F-B889-F29ECBA41928}" type="presOf" srcId="{73826304-B36C-4A51-8664-775F72D70FBB}" destId="{874268CB-F3A8-4BB8-8BAC-417B11887B27}" srcOrd="0" destOrd="0" presId="urn:microsoft.com/office/officeart/2005/8/layout/vProcess5"/>
    <dgm:cxn modelId="{5D4E1015-F499-4260-B4DD-62153BA3F4F4}" srcId="{226F3B25-5CC2-4A9D-8694-2191294EA2F3}" destId="{AEE7EE93-4E1E-43A5-AEFD-A15FE2410ACA}" srcOrd="2" destOrd="0" parTransId="{8151BBBD-F416-406A-88DB-0B415D5280EB}" sibTransId="{0B697DB7-FB27-4A0D-B649-9476117CC428}"/>
    <dgm:cxn modelId="{D54C5BEC-B055-4D5C-9937-886B91B9B0B9}" type="presOf" srcId="{9B9CD2FA-D4B9-43A0-B087-5A67891EEE9D}" destId="{5B271217-CE2E-45E0-86E4-EC0FF570EB76}" srcOrd="0" destOrd="0" presId="urn:microsoft.com/office/officeart/2005/8/layout/vProcess5"/>
    <dgm:cxn modelId="{0EA27B81-B846-4B2A-8F0D-CD022003C96C}" type="presOf" srcId="{AEE7EE93-4E1E-43A5-AEFD-A15FE2410ACA}" destId="{C3599165-9529-4D4A-9C44-ABF7CD3F0534}" srcOrd="0" destOrd="0" presId="urn:microsoft.com/office/officeart/2005/8/layout/vProcess5"/>
    <dgm:cxn modelId="{3DD2B7DD-A62F-4151-8800-9213C8D64764}" type="presOf" srcId="{226F3B25-5CC2-4A9D-8694-2191294EA2F3}" destId="{50620ADC-2F64-4066-9F39-3DFAB90BCD9C}" srcOrd="0" destOrd="0" presId="urn:microsoft.com/office/officeart/2005/8/layout/vProcess5"/>
    <dgm:cxn modelId="{C8D7F8C6-69F6-494A-98CD-09D06303F530}" type="presOf" srcId="{9B9CD2FA-D4B9-43A0-B087-5A67891EEE9D}" destId="{3205119A-2E2C-4F0F-A065-A045FA999F04}" srcOrd="1" destOrd="0" presId="urn:microsoft.com/office/officeart/2005/8/layout/vProcess5"/>
    <dgm:cxn modelId="{80EBA23A-2CE2-4F9F-A242-01157F5BC600}" type="presOf" srcId="{AEE7EE93-4E1E-43A5-AEFD-A15FE2410ACA}" destId="{2A7DC1DC-FF1A-4556-9E6E-7925848EAD02}" srcOrd="1" destOrd="0" presId="urn:microsoft.com/office/officeart/2005/8/layout/vProcess5"/>
    <dgm:cxn modelId="{A78F14C7-E63F-4A2B-B56F-9A713E2D2CB3}" type="presOf" srcId="{19144752-4C8C-4ED6-9F5A-3D692B7F7EF6}" destId="{C1EC40CC-49D8-49F7-9DC9-1F0A986078DC}" srcOrd="1" destOrd="0" presId="urn:microsoft.com/office/officeart/2005/8/layout/vProcess5"/>
    <dgm:cxn modelId="{F1F02ED3-5AE3-445A-B0B3-7CD3CF9F2524}" type="presParOf" srcId="{50620ADC-2F64-4066-9F39-3DFAB90BCD9C}" destId="{FE127B40-3746-47A7-A686-889B8469BFB1}" srcOrd="0" destOrd="0" presId="urn:microsoft.com/office/officeart/2005/8/layout/vProcess5"/>
    <dgm:cxn modelId="{27AD27B7-4786-46D3-A92E-C34BB89C373D}" type="presParOf" srcId="{50620ADC-2F64-4066-9F39-3DFAB90BCD9C}" destId="{5B271217-CE2E-45E0-86E4-EC0FF570EB76}" srcOrd="1" destOrd="0" presId="urn:microsoft.com/office/officeart/2005/8/layout/vProcess5"/>
    <dgm:cxn modelId="{857B8324-2E6D-4F40-9036-ACD25D8F489A}" type="presParOf" srcId="{50620ADC-2F64-4066-9F39-3DFAB90BCD9C}" destId="{D5250F79-E879-425D-AAA7-2C9084470431}" srcOrd="2" destOrd="0" presId="urn:microsoft.com/office/officeart/2005/8/layout/vProcess5"/>
    <dgm:cxn modelId="{E80DF4E2-279A-4603-8D85-605889FA4A22}" type="presParOf" srcId="{50620ADC-2F64-4066-9F39-3DFAB90BCD9C}" destId="{C3599165-9529-4D4A-9C44-ABF7CD3F0534}" srcOrd="3" destOrd="0" presId="urn:microsoft.com/office/officeart/2005/8/layout/vProcess5"/>
    <dgm:cxn modelId="{D195DBE1-4514-42B8-BA13-68DA93A66F75}" type="presParOf" srcId="{50620ADC-2F64-4066-9F39-3DFAB90BCD9C}" destId="{874268CB-F3A8-4BB8-8BAC-417B11887B27}" srcOrd="4" destOrd="0" presId="urn:microsoft.com/office/officeart/2005/8/layout/vProcess5"/>
    <dgm:cxn modelId="{E472F781-5B16-4F16-95EF-E711DC1CC51C}" type="presParOf" srcId="{50620ADC-2F64-4066-9F39-3DFAB90BCD9C}" destId="{1D6EFC73-EDC2-422A-AD87-DD47C138B375}" srcOrd="5" destOrd="0" presId="urn:microsoft.com/office/officeart/2005/8/layout/vProcess5"/>
    <dgm:cxn modelId="{89C6690A-F6CC-419C-AE3E-59AA9A19BE2D}" type="presParOf" srcId="{50620ADC-2F64-4066-9F39-3DFAB90BCD9C}" destId="{3205119A-2E2C-4F0F-A065-A045FA999F04}" srcOrd="6" destOrd="0" presId="urn:microsoft.com/office/officeart/2005/8/layout/vProcess5"/>
    <dgm:cxn modelId="{FD7BA5E1-AE2B-4EDE-99B4-45E22223FEFC}" type="presParOf" srcId="{50620ADC-2F64-4066-9F39-3DFAB90BCD9C}" destId="{C1EC40CC-49D8-49F7-9DC9-1F0A986078DC}" srcOrd="7" destOrd="0" presId="urn:microsoft.com/office/officeart/2005/8/layout/vProcess5"/>
    <dgm:cxn modelId="{E03A88AD-A343-4715-A1B9-38821664C5E3}" type="presParOf" srcId="{50620ADC-2F64-4066-9F39-3DFAB90BCD9C}" destId="{2A7DC1DC-FF1A-4556-9E6E-7925848EAD02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2807879-2788-4516-A7EE-7F1342959A7C}" type="doc">
      <dgm:prSet loTypeId="urn:microsoft.com/office/officeart/2011/layout/TabList" loCatId="list" qsTypeId="urn:microsoft.com/office/officeart/2005/8/quickstyle/simple1" qsCatId="simple" csTypeId="urn:microsoft.com/office/officeart/2005/8/colors/colorful1#6" csCatId="colorful" phldr="1"/>
      <dgm:spPr/>
      <dgm:t>
        <a:bodyPr/>
        <a:lstStyle/>
        <a:p>
          <a:endParaRPr lang="ru-RU"/>
        </a:p>
      </dgm:t>
    </dgm:pt>
    <dgm:pt modelId="{BE82AB41-18F5-4ECE-8CB4-56C60886B112}">
      <dgm:prSet phldrT="[Текст]"/>
      <dgm:spPr/>
      <dgm:t>
        <a:bodyPr/>
        <a:lstStyle/>
        <a:p>
          <a:r>
            <a:rPr lang="ru-RU" b="1" dirty="0" smtClean="0">
              <a:latin typeface="+mj-lt"/>
              <a:cs typeface="Times New Roman" panose="02020603050405020304" pitchFamily="18" charset="0"/>
            </a:rPr>
            <a:t>Средний период участия (месяцев)</a:t>
          </a:r>
          <a:endParaRPr lang="ru-RU" b="1" dirty="0">
            <a:latin typeface="+mj-lt"/>
            <a:cs typeface="Times New Roman" panose="02020603050405020304" pitchFamily="18" charset="0"/>
          </a:endParaRPr>
        </a:p>
      </dgm:t>
    </dgm:pt>
    <dgm:pt modelId="{46A1DAA2-40DB-45E9-A568-886B0D41697C}" type="parTrans" cxnId="{A675E109-D426-451F-B418-52EEE038033E}">
      <dgm:prSet/>
      <dgm:spPr/>
      <dgm:t>
        <a:bodyPr/>
        <a:lstStyle/>
        <a:p>
          <a:endParaRPr lang="ru-RU">
            <a:latin typeface="+mj-lt"/>
          </a:endParaRPr>
        </a:p>
      </dgm:t>
    </dgm:pt>
    <dgm:pt modelId="{FF34B0AB-C229-4B9B-ACA4-1530C6BE0350}" type="sibTrans" cxnId="{A675E109-D426-451F-B418-52EEE038033E}">
      <dgm:prSet/>
      <dgm:spPr/>
      <dgm:t>
        <a:bodyPr/>
        <a:lstStyle/>
        <a:p>
          <a:endParaRPr lang="ru-RU">
            <a:latin typeface="+mj-lt"/>
          </a:endParaRPr>
        </a:p>
      </dgm:t>
    </dgm:pt>
    <dgm:pt modelId="{DCA7D6DA-D424-4AFD-B729-315FB090431D}">
      <dgm:prSet phldrT="[Текст]"/>
      <dgm:spPr/>
      <dgm:t>
        <a:bodyPr/>
        <a:lstStyle/>
        <a:p>
          <a:r>
            <a:rPr lang="ru-RU" b="1" dirty="0" smtClean="0">
              <a:latin typeface="+mj-lt"/>
              <a:cs typeface="Times New Roman" panose="02020603050405020304" pitchFamily="18" charset="0"/>
            </a:rPr>
            <a:t>Средний размер зарплаты (тыс. руб.)</a:t>
          </a:r>
          <a:endParaRPr lang="ru-RU" dirty="0">
            <a:latin typeface="+mj-lt"/>
            <a:cs typeface="Times New Roman" panose="02020603050405020304" pitchFamily="18" charset="0"/>
          </a:endParaRPr>
        </a:p>
      </dgm:t>
    </dgm:pt>
    <dgm:pt modelId="{E529A387-CFF6-4696-B431-A3945B0BB7A0}" type="parTrans" cxnId="{1DE30266-790B-48BB-A904-5A1FD5D51A7C}">
      <dgm:prSet/>
      <dgm:spPr/>
      <dgm:t>
        <a:bodyPr/>
        <a:lstStyle/>
        <a:p>
          <a:endParaRPr lang="ru-RU">
            <a:latin typeface="+mj-lt"/>
          </a:endParaRPr>
        </a:p>
      </dgm:t>
    </dgm:pt>
    <dgm:pt modelId="{85019C0A-F0D3-4875-9166-143BC055086A}" type="sibTrans" cxnId="{1DE30266-790B-48BB-A904-5A1FD5D51A7C}">
      <dgm:prSet/>
      <dgm:spPr/>
      <dgm:t>
        <a:bodyPr/>
        <a:lstStyle/>
        <a:p>
          <a:endParaRPr lang="ru-RU">
            <a:latin typeface="+mj-lt"/>
          </a:endParaRPr>
        </a:p>
      </dgm:t>
    </dgm:pt>
    <dgm:pt modelId="{9CB80F25-DC50-4C24-ADDB-01F23E25B23D}">
      <dgm:prSet phldrT="[Текст]"/>
      <dgm:spPr>
        <a:solidFill>
          <a:srgbClr val="C00000"/>
        </a:solidFill>
      </dgm:spPr>
      <dgm:t>
        <a:bodyPr/>
        <a:lstStyle/>
        <a:p>
          <a:r>
            <a:rPr lang="ru-RU" dirty="0" smtClean="0">
              <a:latin typeface="+mj-lt"/>
              <a:cs typeface="Times New Roman" panose="02020603050405020304" pitchFamily="18" charset="0"/>
            </a:rPr>
            <a:t>1,9</a:t>
          </a:r>
          <a:endParaRPr lang="ru-RU" dirty="0">
            <a:latin typeface="+mj-lt"/>
            <a:cs typeface="Times New Roman" panose="02020603050405020304" pitchFamily="18" charset="0"/>
          </a:endParaRPr>
        </a:p>
      </dgm:t>
    </dgm:pt>
    <dgm:pt modelId="{AE6124C9-AF28-4832-BD56-EFE64FFA2F20}" type="parTrans" cxnId="{D089CA64-92A6-410D-B49E-F2EF3E993D6B}">
      <dgm:prSet/>
      <dgm:spPr/>
      <dgm:t>
        <a:bodyPr/>
        <a:lstStyle/>
        <a:p>
          <a:endParaRPr lang="ru-RU">
            <a:latin typeface="+mj-lt"/>
          </a:endParaRPr>
        </a:p>
      </dgm:t>
    </dgm:pt>
    <dgm:pt modelId="{58DB2C3A-B939-470C-B304-4D9109498A5A}" type="sibTrans" cxnId="{D089CA64-92A6-410D-B49E-F2EF3E993D6B}">
      <dgm:prSet/>
      <dgm:spPr/>
      <dgm:t>
        <a:bodyPr/>
        <a:lstStyle/>
        <a:p>
          <a:endParaRPr lang="ru-RU">
            <a:latin typeface="+mj-lt"/>
          </a:endParaRPr>
        </a:p>
      </dgm:t>
    </dgm:pt>
    <dgm:pt modelId="{B5E6C68F-5DB6-4EAE-A3C7-11FF8EE0212D}">
      <dgm:prSet phldrT="[Текст]"/>
      <dgm:spPr/>
      <dgm:t>
        <a:bodyPr/>
        <a:lstStyle/>
        <a:p>
          <a:r>
            <a:rPr lang="ru-RU" b="1" dirty="0" smtClean="0">
              <a:latin typeface="+mj-lt"/>
              <a:cs typeface="Times New Roman" panose="02020603050405020304" pitchFamily="18" charset="0"/>
            </a:rPr>
            <a:t>Средний размер матподдержки (тыс. руб.)</a:t>
          </a:r>
          <a:endParaRPr lang="ru-RU" dirty="0">
            <a:latin typeface="+mj-lt"/>
            <a:cs typeface="Times New Roman" panose="02020603050405020304" pitchFamily="18" charset="0"/>
          </a:endParaRPr>
        </a:p>
      </dgm:t>
    </dgm:pt>
    <dgm:pt modelId="{80134D6A-1B04-4A93-85A0-CB93D13412F5}" type="parTrans" cxnId="{CB7393E2-3345-4A61-90CA-CB7A3830B152}">
      <dgm:prSet/>
      <dgm:spPr/>
      <dgm:t>
        <a:bodyPr/>
        <a:lstStyle/>
        <a:p>
          <a:endParaRPr lang="ru-RU">
            <a:latin typeface="+mj-lt"/>
          </a:endParaRPr>
        </a:p>
      </dgm:t>
    </dgm:pt>
    <dgm:pt modelId="{DB314750-C54C-44AF-A9C2-087146217D15}" type="sibTrans" cxnId="{CB7393E2-3345-4A61-90CA-CB7A3830B152}">
      <dgm:prSet/>
      <dgm:spPr/>
      <dgm:t>
        <a:bodyPr/>
        <a:lstStyle/>
        <a:p>
          <a:endParaRPr lang="ru-RU">
            <a:latin typeface="+mj-lt"/>
          </a:endParaRPr>
        </a:p>
      </dgm:t>
    </dgm:pt>
    <dgm:pt modelId="{6A05D9C6-B7DB-4B05-B8AE-DE96A1A805A7}">
      <dgm:prSet phldrT="[Текст]"/>
      <dgm:spPr>
        <a:solidFill>
          <a:srgbClr val="00B050"/>
        </a:solidFill>
      </dgm:spPr>
      <dgm:t>
        <a:bodyPr/>
        <a:lstStyle/>
        <a:p>
          <a:r>
            <a:rPr lang="ru-RU" dirty="0" smtClean="0">
              <a:latin typeface="+mj-lt"/>
              <a:cs typeface="Times New Roman" panose="02020603050405020304" pitchFamily="18" charset="0"/>
            </a:rPr>
            <a:t>1,2</a:t>
          </a:r>
          <a:endParaRPr lang="ru-RU" dirty="0">
            <a:latin typeface="+mj-lt"/>
            <a:cs typeface="Times New Roman" panose="02020603050405020304" pitchFamily="18" charset="0"/>
          </a:endParaRPr>
        </a:p>
      </dgm:t>
    </dgm:pt>
    <dgm:pt modelId="{C393C61F-CA77-432B-8141-9055A70646F3}" type="parTrans" cxnId="{FB199C8E-C5F5-406B-BC09-909AA30FBB23}">
      <dgm:prSet/>
      <dgm:spPr/>
      <dgm:t>
        <a:bodyPr/>
        <a:lstStyle/>
        <a:p>
          <a:endParaRPr lang="ru-RU">
            <a:latin typeface="+mj-lt"/>
          </a:endParaRPr>
        </a:p>
      </dgm:t>
    </dgm:pt>
    <dgm:pt modelId="{9678364B-A0BF-41F1-A3C7-B33B8EC2C974}" type="sibTrans" cxnId="{FB199C8E-C5F5-406B-BC09-909AA30FBB23}">
      <dgm:prSet/>
      <dgm:spPr/>
      <dgm:t>
        <a:bodyPr/>
        <a:lstStyle/>
        <a:p>
          <a:endParaRPr lang="ru-RU">
            <a:latin typeface="+mj-lt"/>
          </a:endParaRPr>
        </a:p>
      </dgm:t>
    </dgm:pt>
    <dgm:pt modelId="{7DC8DC87-3A20-4510-B683-0CAD74137A7E}">
      <dgm:prSet phldrT="[Текст]"/>
      <dgm:spPr>
        <a:solidFill>
          <a:srgbClr val="002060"/>
        </a:solidFill>
      </dgm:spPr>
      <dgm:t>
        <a:bodyPr/>
        <a:lstStyle/>
        <a:p>
          <a:r>
            <a:rPr lang="ru-RU" dirty="0" smtClean="0">
              <a:latin typeface="+mj-lt"/>
              <a:cs typeface="Times New Roman" panose="02020603050405020304" pitchFamily="18" charset="0"/>
            </a:rPr>
            <a:t>9,5</a:t>
          </a:r>
          <a:endParaRPr lang="ru-RU" dirty="0">
            <a:latin typeface="+mj-lt"/>
            <a:cs typeface="Times New Roman" panose="02020603050405020304" pitchFamily="18" charset="0"/>
          </a:endParaRPr>
        </a:p>
      </dgm:t>
    </dgm:pt>
    <dgm:pt modelId="{8525AF30-732D-4D26-95EC-C4C3E0AE7BA8}" type="parTrans" cxnId="{CD4ECCB0-DA69-477E-87D4-7EBA51B44ADB}">
      <dgm:prSet/>
      <dgm:spPr/>
      <dgm:t>
        <a:bodyPr/>
        <a:lstStyle/>
        <a:p>
          <a:endParaRPr lang="ru-RU">
            <a:latin typeface="+mj-lt"/>
          </a:endParaRPr>
        </a:p>
      </dgm:t>
    </dgm:pt>
    <dgm:pt modelId="{9B2E8B65-B7CD-4E3A-91D5-386AE4F57073}" type="sibTrans" cxnId="{CD4ECCB0-DA69-477E-87D4-7EBA51B44ADB}">
      <dgm:prSet/>
      <dgm:spPr/>
      <dgm:t>
        <a:bodyPr/>
        <a:lstStyle/>
        <a:p>
          <a:endParaRPr lang="ru-RU">
            <a:latin typeface="+mj-lt"/>
          </a:endParaRPr>
        </a:p>
      </dgm:t>
    </dgm:pt>
    <dgm:pt modelId="{09275AC7-DA97-4D4D-83C4-4F4329956463}" type="pres">
      <dgm:prSet presAssocID="{B2807879-2788-4516-A7EE-7F1342959A7C}" presName="Name0" presStyleCnt="0">
        <dgm:presLayoutVars>
          <dgm:chMax/>
          <dgm:chPref val="3"/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6EFBD8E1-C0E1-43DB-AC57-51A84227A7ED}" type="pres">
      <dgm:prSet presAssocID="{6A05D9C6-B7DB-4B05-B8AE-DE96A1A805A7}" presName="composite" presStyleCnt="0"/>
      <dgm:spPr/>
    </dgm:pt>
    <dgm:pt modelId="{75D96505-8DEA-4354-8569-CD2DE46C42AB}" type="pres">
      <dgm:prSet presAssocID="{6A05D9C6-B7DB-4B05-B8AE-DE96A1A805A7}" presName="FirstChild" presStyleLbl="revTx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384BCE6-6A78-4B73-928D-1735777CB0CE}" type="pres">
      <dgm:prSet presAssocID="{6A05D9C6-B7DB-4B05-B8AE-DE96A1A805A7}" presName="Parent" presStyleLbl="alignNode1" presStyleIdx="0" presStyleCnt="3">
        <dgm:presLayoutVars>
          <dgm:chMax val="3"/>
          <dgm:chPref val="3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85DA4BE-D29E-4897-BB99-2565E9E4E867}" type="pres">
      <dgm:prSet presAssocID="{6A05D9C6-B7DB-4B05-B8AE-DE96A1A805A7}" presName="Accent" presStyleLbl="parChTrans1D1" presStyleIdx="0" presStyleCnt="3"/>
      <dgm:spPr/>
    </dgm:pt>
    <dgm:pt modelId="{D75FA26A-0DF0-4CF1-824D-2D32C20FF374}" type="pres">
      <dgm:prSet presAssocID="{9678364B-A0BF-41F1-A3C7-B33B8EC2C974}" presName="sibTrans" presStyleCnt="0"/>
      <dgm:spPr/>
    </dgm:pt>
    <dgm:pt modelId="{88402A2E-DDEF-4DB4-BC19-BD5F0CF9EED6}" type="pres">
      <dgm:prSet presAssocID="{7DC8DC87-3A20-4510-B683-0CAD74137A7E}" presName="composite" presStyleCnt="0"/>
      <dgm:spPr/>
    </dgm:pt>
    <dgm:pt modelId="{7BCBF9B4-DBDB-4859-9E17-CD155CE28952}" type="pres">
      <dgm:prSet presAssocID="{7DC8DC87-3A20-4510-B683-0CAD74137A7E}" presName="FirstChild" presStyleLbl="revTx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F28A962-4A2F-4EAB-A12C-DED05CB91B32}" type="pres">
      <dgm:prSet presAssocID="{7DC8DC87-3A20-4510-B683-0CAD74137A7E}" presName="Parent" presStyleLbl="alignNode1" presStyleIdx="1" presStyleCnt="3">
        <dgm:presLayoutVars>
          <dgm:chMax val="3"/>
          <dgm:chPref val="3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F9540F2-5604-4689-940D-B69E056FFA0A}" type="pres">
      <dgm:prSet presAssocID="{7DC8DC87-3A20-4510-B683-0CAD74137A7E}" presName="Accent" presStyleLbl="parChTrans1D1" presStyleIdx="1" presStyleCnt="3"/>
      <dgm:spPr/>
    </dgm:pt>
    <dgm:pt modelId="{956E691A-1CD1-4925-A138-924797697B9B}" type="pres">
      <dgm:prSet presAssocID="{9B2E8B65-B7CD-4E3A-91D5-386AE4F57073}" presName="sibTrans" presStyleCnt="0"/>
      <dgm:spPr/>
    </dgm:pt>
    <dgm:pt modelId="{0E80807F-C65E-4A54-ACE4-AB4E6AEF5ED1}" type="pres">
      <dgm:prSet presAssocID="{9CB80F25-DC50-4C24-ADDB-01F23E25B23D}" presName="composite" presStyleCnt="0"/>
      <dgm:spPr/>
    </dgm:pt>
    <dgm:pt modelId="{011615F7-375F-47A5-9205-A93098EAF311}" type="pres">
      <dgm:prSet presAssocID="{9CB80F25-DC50-4C24-ADDB-01F23E25B23D}" presName="FirstChild" presStyleLbl="revTx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E11257F-8B13-49BB-9E57-514A06350D68}" type="pres">
      <dgm:prSet presAssocID="{9CB80F25-DC50-4C24-ADDB-01F23E25B23D}" presName="Parent" presStyleLbl="alignNode1" presStyleIdx="2" presStyleCnt="3">
        <dgm:presLayoutVars>
          <dgm:chMax val="3"/>
          <dgm:chPref val="3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BDCCA46-EFA6-4503-B3EA-CA2F34F1B475}" type="pres">
      <dgm:prSet presAssocID="{9CB80F25-DC50-4C24-ADDB-01F23E25B23D}" presName="Accent" presStyleLbl="parChTrans1D1" presStyleIdx="2" presStyleCnt="3"/>
      <dgm:spPr/>
    </dgm:pt>
  </dgm:ptLst>
  <dgm:cxnLst>
    <dgm:cxn modelId="{1DE30266-790B-48BB-A904-5A1FD5D51A7C}" srcId="{7DC8DC87-3A20-4510-B683-0CAD74137A7E}" destId="{DCA7D6DA-D424-4AFD-B729-315FB090431D}" srcOrd="0" destOrd="0" parTransId="{E529A387-CFF6-4696-B431-A3945B0BB7A0}" sibTransId="{85019C0A-F0D3-4875-9166-143BC055086A}"/>
    <dgm:cxn modelId="{6B50951B-B1CD-4AAD-BEDE-DEB0E75FE05E}" type="presOf" srcId="{BE82AB41-18F5-4ECE-8CB4-56C60886B112}" destId="{75D96505-8DEA-4354-8569-CD2DE46C42AB}" srcOrd="0" destOrd="0" presId="urn:microsoft.com/office/officeart/2011/layout/TabList"/>
    <dgm:cxn modelId="{CB7393E2-3345-4A61-90CA-CB7A3830B152}" srcId="{9CB80F25-DC50-4C24-ADDB-01F23E25B23D}" destId="{B5E6C68F-5DB6-4EAE-A3C7-11FF8EE0212D}" srcOrd="0" destOrd="0" parTransId="{80134D6A-1B04-4A93-85A0-CB93D13412F5}" sibTransId="{DB314750-C54C-44AF-A9C2-087146217D15}"/>
    <dgm:cxn modelId="{B411ED3B-BCA0-4682-BE8F-AEB25E1FCACB}" type="presOf" srcId="{6A05D9C6-B7DB-4B05-B8AE-DE96A1A805A7}" destId="{3384BCE6-6A78-4B73-928D-1735777CB0CE}" srcOrd="0" destOrd="0" presId="urn:microsoft.com/office/officeart/2011/layout/TabList"/>
    <dgm:cxn modelId="{40B61D7A-506B-46A9-981D-495E23B9455B}" type="presOf" srcId="{B2807879-2788-4516-A7EE-7F1342959A7C}" destId="{09275AC7-DA97-4D4D-83C4-4F4329956463}" srcOrd="0" destOrd="0" presId="urn:microsoft.com/office/officeart/2011/layout/TabList"/>
    <dgm:cxn modelId="{FB199C8E-C5F5-406B-BC09-909AA30FBB23}" srcId="{B2807879-2788-4516-A7EE-7F1342959A7C}" destId="{6A05D9C6-B7DB-4B05-B8AE-DE96A1A805A7}" srcOrd="0" destOrd="0" parTransId="{C393C61F-CA77-432B-8141-9055A70646F3}" sibTransId="{9678364B-A0BF-41F1-A3C7-B33B8EC2C974}"/>
    <dgm:cxn modelId="{CD4ECCB0-DA69-477E-87D4-7EBA51B44ADB}" srcId="{B2807879-2788-4516-A7EE-7F1342959A7C}" destId="{7DC8DC87-3A20-4510-B683-0CAD74137A7E}" srcOrd="1" destOrd="0" parTransId="{8525AF30-732D-4D26-95EC-C4C3E0AE7BA8}" sibTransId="{9B2E8B65-B7CD-4E3A-91D5-386AE4F57073}"/>
    <dgm:cxn modelId="{A675E109-D426-451F-B418-52EEE038033E}" srcId="{6A05D9C6-B7DB-4B05-B8AE-DE96A1A805A7}" destId="{BE82AB41-18F5-4ECE-8CB4-56C60886B112}" srcOrd="0" destOrd="0" parTransId="{46A1DAA2-40DB-45E9-A568-886B0D41697C}" sibTransId="{FF34B0AB-C229-4B9B-ACA4-1530C6BE0350}"/>
    <dgm:cxn modelId="{1E6849AF-DF61-4B08-9353-3DA1EEB4FCF5}" type="presOf" srcId="{9CB80F25-DC50-4C24-ADDB-01F23E25B23D}" destId="{3E11257F-8B13-49BB-9E57-514A06350D68}" srcOrd="0" destOrd="0" presId="urn:microsoft.com/office/officeart/2011/layout/TabList"/>
    <dgm:cxn modelId="{90E8EDAF-2F28-4648-9E70-A6B3D745C774}" type="presOf" srcId="{7DC8DC87-3A20-4510-B683-0CAD74137A7E}" destId="{0F28A962-4A2F-4EAB-A12C-DED05CB91B32}" srcOrd="0" destOrd="0" presId="urn:microsoft.com/office/officeart/2011/layout/TabList"/>
    <dgm:cxn modelId="{DBC7030E-0229-48FB-AE49-EE879D1170E2}" type="presOf" srcId="{B5E6C68F-5DB6-4EAE-A3C7-11FF8EE0212D}" destId="{011615F7-375F-47A5-9205-A93098EAF311}" srcOrd="0" destOrd="0" presId="urn:microsoft.com/office/officeart/2011/layout/TabList"/>
    <dgm:cxn modelId="{D089CA64-92A6-410D-B49E-F2EF3E993D6B}" srcId="{B2807879-2788-4516-A7EE-7F1342959A7C}" destId="{9CB80F25-DC50-4C24-ADDB-01F23E25B23D}" srcOrd="2" destOrd="0" parTransId="{AE6124C9-AF28-4832-BD56-EFE64FFA2F20}" sibTransId="{58DB2C3A-B939-470C-B304-4D9109498A5A}"/>
    <dgm:cxn modelId="{D3E8C06F-E21E-4F7A-A43F-B6A6B7932021}" type="presOf" srcId="{DCA7D6DA-D424-4AFD-B729-315FB090431D}" destId="{7BCBF9B4-DBDB-4859-9E17-CD155CE28952}" srcOrd="0" destOrd="0" presId="urn:microsoft.com/office/officeart/2011/layout/TabList"/>
    <dgm:cxn modelId="{3C4A1EEC-0B48-4A84-A6FF-F0D324169BD5}" type="presParOf" srcId="{09275AC7-DA97-4D4D-83C4-4F4329956463}" destId="{6EFBD8E1-C0E1-43DB-AC57-51A84227A7ED}" srcOrd="0" destOrd="0" presId="urn:microsoft.com/office/officeart/2011/layout/TabList"/>
    <dgm:cxn modelId="{E2DB602F-394F-4640-9848-4E3A73524976}" type="presParOf" srcId="{6EFBD8E1-C0E1-43DB-AC57-51A84227A7ED}" destId="{75D96505-8DEA-4354-8569-CD2DE46C42AB}" srcOrd="0" destOrd="0" presId="urn:microsoft.com/office/officeart/2011/layout/TabList"/>
    <dgm:cxn modelId="{3BD88055-EAE3-4553-98C2-528EF7A89A92}" type="presParOf" srcId="{6EFBD8E1-C0E1-43DB-AC57-51A84227A7ED}" destId="{3384BCE6-6A78-4B73-928D-1735777CB0CE}" srcOrd="1" destOrd="0" presId="urn:microsoft.com/office/officeart/2011/layout/TabList"/>
    <dgm:cxn modelId="{01BB7F95-A8B4-4781-B598-0261E40D0C62}" type="presParOf" srcId="{6EFBD8E1-C0E1-43DB-AC57-51A84227A7ED}" destId="{A85DA4BE-D29E-4897-BB99-2565E9E4E867}" srcOrd="2" destOrd="0" presId="urn:microsoft.com/office/officeart/2011/layout/TabList"/>
    <dgm:cxn modelId="{9472A84B-D96A-4F57-BC58-4F066F7E0DF0}" type="presParOf" srcId="{09275AC7-DA97-4D4D-83C4-4F4329956463}" destId="{D75FA26A-0DF0-4CF1-824D-2D32C20FF374}" srcOrd="1" destOrd="0" presId="urn:microsoft.com/office/officeart/2011/layout/TabList"/>
    <dgm:cxn modelId="{2F1E90BF-554C-4F72-813F-1D16A7D1DE3F}" type="presParOf" srcId="{09275AC7-DA97-4D4D-83C4-4F4329956463}" destId="{88402A2E-DDEF-4DB4-BC19-BD5F0CF9EED6}" srcOrd="2" destOrd="0" presId="urn:microsoft.com/office/officeart/2011/layout/TabList"/>
    <dgm:cxn modelId="{99373042-5EAE-475E-BB4A-26E2C31B67DC}" type="presParOf" srcId="{88402A2E-DDEF-4DB4-BC19-BD5F0CF9EED6}" destId="{7BCBF9B4-DBDB-4859-9E17-CD155CE28952}" srcOrd="0" destOrd="0" presId="urn:microsoft.com/office/officeart/2011/layout/TabList"/>
    <dgm:cxn modelId="{778266C1-EC8D-4F78-BE8C-99FD20FED2F9}" type="presParOf" srcId="{88402A2E-DDEF-4DB4-BC19-BD5F0CF9EED6}" destId="{0F28A962-4A2F-4EAB-A12C-DED05CB91B32}" srcOrd="1" destOrd="0" presId="urn:microsoft.com/office/officeart/2011/layout/TabList"/>
    <dgm:cxn modelId="{ABBDFC38-0B81-4737-B90E-98074C50F56D}" type="presParOf" srcId="{88402A2E-DDEF-4DB4-BC19-BD5F0CF9EED6}" destId="{7F9540F2-5604-4689-940D-B69E056FFA0A}" srcOrd="2" destOrd="0" presId="urn:microsoft.com/office/officeart/2011/layout/TabList"/>
    <dgm:cxn modelId="{1EB399FE-D9A6-4A4D-A161-91B9DC119EA8}" type="presParOf" srcId="{09275AC7-DA97-4D4D-83C4-4F4329956463}" destId="{956E691A-1CD1-4925-A138-924797697B9B}" srcOrd="3" destOrd="0" presId="urn:microsoft.com/office/officeart/2011/layout/TabList"/>
    <dgm:cxn modelId="{7AD3C049-6653-4477-A7BF-54F7A10F36F6}" type="presParOf" srcId="{09275AC7-DA97-4D4D-83C4-4F4329956463}" destId="{0E80807F-C65E-4A54-ACE4-AB4E6AEF5ED1}" srcOrd="4" destOrd="0" presId="urn:microsoft.com/office/officeart/2011/layout/TabList"/>
    <dgm:cxn modelId="{45162BF5-24E3-4843-8F9C-9AB6DDC85274}" type="presParOf" srcId="{0E80807F-C65E-4A54-ACE4-AB4E6AEF5ED1}" destId="{011615F7-375F-47A5-9205-A93098EAF311}" srcOrd="0" destOrd="0" presId="urn:microsoft.com/office/officeart/2011/layout/TabList"/>
    <dgm:cxn modelId="{16796BED-42A7-4F90-98B9-0902C942DC73}" type="presParOf" srcId="{0E80807F-C65E-4A54-ACE4-AB4E6AEF5ED1}" destId="{3E11257F-8B13-49BB-9E57-514A06350D68}" srcOrd="1" destOrd="0" presId="urn:microsoft.com/office/officeart/2011/layout/TabList"/>
    <dgm:cxn modelId="{70228725-B621-4287-A5DC-2D5949E78C57}" type="presParOf" srcId="{0E80807F-C65E-4A54-ACE4-AB4E6AEF5ED1}" destId="{4BDCCA46-EFA6-4503-B3EA-CA2F34F1B475}" srcOrd="2" destOrd="0" presId="urn:microsoft.com/office/officeart/2011/layout/TabList"/>
  </dgm:cxnLst>
  <dgm:bg>
    <a:solidFill>
      <a:schemeClr val="bg1"/>
    </a:solidFill>
  </dgm:bg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70F6AFF-8F99-4AFF-861E-6CF697FB7FFB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BCB070D-38FE-4E74-8526-83C6164026BF}">
      <dgm:prSet/>
      <dgm:spPr/>
      <dgm:t>
        <a:bodyPr/>
        <a:lstStyle/>
        <a:p>
          <a:pPr rtl="0"/>
          <a:r>
            <a:rPr lang="ru-RU" b="1" dirty="0" smtClean="0"/>
            <a:t>Повышение уровня занятости сельского населения до 63%</a:t>
          </a:r>
          <a:endParaRPr lang="ru-RU" dirty="0"/>
        </a:p>
      </dgm:t>
    </dgm:pt>
    <dgm:pt modelId="{7FEF1491-B5D1-4010-BF22-63A315A17B5F}" type="parTrans" cxnId="{45E0B5B2-C4FB-461E-934F-57C5E3E30694}">
      <dgm:prSet/>
      <dgm:spPr/>
      <dgm:t>
        <a:bodyPr/>
        <a:lstStyle/>
        <a:p>
          <a:endParaRPr lang="ru-RU"/>
        </a:p>
      </dgm:t>
    </dgm:pt>
    <dgm:pt modelId="{8F7F86A0-EB80-4738-8BC1-8D06CE332324}" type="sibTrans" cxnId="{45E0B5B2-C4FB-461E-934F-57C5E3E30694}">
      <dgm:prSet/>
      <dgm:spPr/>
      <dgm:t>
        <a:bodyPr/>
        <a:lstStyle/>
        <a:p>
          <a:endParaRPr lang="ru-RU"/>
        </a:p>
      </dgm:t>
    </dgm:pt>
    <dgm:pt modelId="{0FC0C8B1-5567-4018-A5D9-3783C3694A3B}" type="pres">
      <dgm:prSet presAssocID="{570F6AFF-8F99-4AFF-861E-6CF697FB7FFB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AB16DD2-3475-4CF9-870E-D1DAA3472CA1}" type="pres">
      <dgm:prSet presAssocID="{EBCB070D-38FE-4E74-8526-83C6164026BF}" presName="composite" presStyleCnt="0"/>
      <dgm:spPr/>
    </dgm:pt>
    <dgm:pt modelId="{AF855BB0-1780-419E-98CD-E461300E8842}" type="pres">
      <dgm:prSet presAssocID="{EBCB070D-38FE-4E74-8526-83C6164026BF}" presName="imgShp" presStyleLbl="fgImgPlace1" presStyleIdx="0" presStyleCnt="1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6000" r="-26000"/>
          </a:stretch>
        </a:blipFill>
      </dgm:spPr>
    </dgm:pt>
    <dgm:pt modelId="{2F0E0FB7-1A5D-4A4F-91C0-27A021F17C10}" type="pres">
      <dgm:prSet presAssocID="{EBCB070D-38FE-4E74-8526-83C6164026BF}" presName="txShp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EE10693-E15F-45BA-A3CE-038AB4927FC1}" type="presOf" srcId="{570F6AFF-8F99-4AFF-861E-6CF697FB7FFB}" destId="{0FC0C8B1-5567-4018-A5D9-3783C3694A3B}" srcOrd="0" destOrd="0" presId="urn:microsoft.com/office/officeart/2005/8/layout/vList3"/>
    <dgm:cxn modelId="{EDA46FAB-9CCA-4C73-B212-3F3C2D95EBD1}" type="presOf" srcId="{EBCB070D-38FE-4E74-8526-83C6164026BF}" destId="{2F0E0FB7-1A5D-4A4F-91C0-27A021F17C10}" srcOrd="0" destOrd="0" presId="urn:microsoft.com/office/officeart/2005/8/layout/vList3"/>
    <dgm:cxn modelId="{45E0B5B2-C4FB-461E-934F-57C5E3E30694}" srcId="{570F6AFF-8F99-4AFF-861E-6CF697FB7FFB}" destId="{EBCB070D-38FE-4E74-8526-83C6164026BF}" srcOrd="0" destOrd="0" parTransId="{7FEF1491-B5D1-4010-BF22-63A315A17B5F}" sibTransId="{8F7F86A0-EB80-4738-8BC1-8D06CE332324}"/>
    <dgm:cxn modelId="{C546BF97-86D3-47D4-8A1D-6049B0D11563}" type="presParOf" srcId="{0FC0C8B1-5567-4018-A5D9-3783C3694A3B}" destId="{FAB16DD2-3475-4CF9-870E-D1DAA3472CA1}" srcOrd="0" destOrd="0" presId="urn:microsoft.com/office/officeart/2005/8/layout/vList3"/>
    <dgm:cxn modelId="{86C37240-7841-4F47-B225-107308C0282E}" type="presParOf" srcId="{FAB16DD2-3475-4CF9-870E-D1DAA3472CA1}" destId="{AF855BB0-1780-419E-98CD-E461300E8842}" srcOrd="0" destOrd="0" presId="urn:microsoft.com/office/officeart/2005/8/layout/vList3"/>
    <dgm:cxn modelId="{9868864A-674D-4ADD-ADD7-53BC757B16B8}" type="presParOf" srcId="{FAB16DD2-3475-4CF9-870E-D1DAA3472CA1}" destId="{2F0E0FB7-1A5D-4A4F-91C0-27A021F17C10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1/layout/TabList">
  <dgm:title val="Список вкладок"/>
  <dgm:desc val="Служит для отображения непоследовательных или сгруппированных блоков данных. Рекомендуется использовать для списков с текстом уровня 1 небольшого объема. Первый текст уровня 2 отображается рядом с текстом уровня 1, а остальной текст уровня 2 — под текстом уровня 1."/>
  <dgm:catLst>
    <dgm:cat type="list" pri="4500"/>
    <dgm:cat type="officeonline" pri="11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30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0" srcId="0" destId="10" srcOrd="0" destOrd="0"/>
        <dgm:cxn modelId="41" srcId="10" destId="11" srcOrd="0" destOrd="0"/>
        <dgm:cxn modelId="42" srcId="10" destId="12" srcOrd="0" destOrd="0"/>
        <dgm:cxn modelId="50" srcId="0" destId="20" srcOrd="1" destOrd="0"/>
        <dgm:cxn modelId="51" srcId="20" destId="21" srcOrd="1" destOrd="0"/>
        <dgm:cxn modelId="52" srcId="20" destId="22" srcOrd="1" destOrd="0"/>
        <dgm:cxn modelId="60" srcId="0" destId="30" srcOrd="2" destOrd="0"/>
        <dgm:cxn modelId="61" srcId="30" destId="31" srcOrd="2" destOrd="0"/>
        <dgm:cxn modelId="62" srcId="30" destId="32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/>
      <dgm:chPref val="3"/>
      <dgm:dir/>
      <dgm:animOne val="branch"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w" for="ch" forName="Child" refType="w"/>
      <dgm:constr type="h" for="ch" forName="Child" refType="h" fact="0.6667"/>
      <dgm:constr type="primFontSz" for="des" forName="Parent" op="equ" val="65"/>
      <dgm:constr type="primFontSz" for="des" forName="Child" op="equ" val="65"/>
      <dgm:constr type="primFontSz" for="des" forName="FirstChild" op="equ" val="65"/>
      <dgm:constr type="primFontSz" for="des" forName="Child" refType="primFontSz" refFor="des" refForName="Parent" op="lte"/>
      <dgm:constr type="primFontSz" for="des" forName="FirstChild" refType="primFontSz" refFor="des" refForName="Parent" op="lte"/>
      <dgm:constr type="primFontSz" for="des" forName="Child" refType="primFontSz" refFor="des" refForName="FirstChild" op="lte"/>
      <dgm:constr type="w" for="ch" forName="composite" refType="w"/>
      <dgm:constr type="h" for="ch" forName="composite" refType="h" fact="0.3333"/>
      <dgm:constr type="sp" refType="h" refFor="ch" refForName="composite" op="equ" fact="0.05"/>
      <dgm:constr type="h" for="ch" forName="sibTrans" refType="h" refFor="ch" refForName="composite" op="equ" fact="0.05"/>
      <dgm:constr type="w" for="ch" forName="sibTrans" refType="h" refFor="ch" refForName="sibTrans" op="equ"/>
    </dgm:constrLst>
    <dgm:forEach name="nodesForEach" axis="ch" ptType="node">
      <dgm:layoutNode name="composite">
        <dgm:alg type="composite"/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onstrLst>
              <dgm:constr type="l" for="ch" forName="Accent" refType="w" fact="0"/>
              <dgm:constr type="b" for="ch" forName="Accent" refType="h"/>
              <dgm:constr type="w" for="ch" forName="Accent" refType="w"/>
              <dgm:constr type="h" for="ch" forName="Accent" refType="h" fact="0"/>
              <dgm:constr type="l" for="ch" forName="FirstChild" refType="w" fact="0.26"/>
              <dgm:constr type="t" for="ch" forName="FirstChild" refType="h" fact="0"/>
              <dgm:constr type="w" for="ch" forName="FirstChild" refType="w" fact="0.74"/>
              <dgm:constr type="h" for="ch" forName="FirstChild" refType="h"/>
              <dgm:constr type="l" for="ch" forName="Parent" refType="w" fact="0"/>
              <dgm:constr type="t" for="ch" forName="Parent" refType="h" fact="0"/>
              <dgm:constr type="w" for="ch" forName="Parent" refType="w" fact="0.26"/>
              <dgm:constr type="h" for="ch" forName="Parent" refType="h"/>
            </dgm:constrLst>
          </dgm:if>
          <dgm:else name="Name3">
            <dgm:constrLst>
              <dgm:constr type="l" for="ch" forName="Accent" refType="w" fact="0"/>
              <dgm:constr type="b" for="ch" forName="Accent" refType="h"/>
              <dgm:constr type="w" for="ch" forName="Accent" refType="w"/>
              <dgm:constr type="h" for="ch" forName="Accent" refType="h" fact="0"/>
              <dgm:constr type="r" for="ch" forName="FirstChild" refType="w" fact="0.74"/>
              <dgm:constr type="t" for="ch" forName="FirstChild" refType="h" fact="0"/>
              <dgm:constr type="w" for="ch" forName="FirstChild" refType="w" fact="0.74"/>
              <dgm:constr type="h" for="ch" forName="FirstChild" refType="h"/>
              <dgm:constr type="r" for="ch" forName="Parent" refType="w"/>
              <dgm:constr type="t" for="ch" forName="Parent" refType="h" fact="0"/>
              <dgm:constr type="w" for="ch" forName="Parent" refType="w" fact="0.26"/>
              <dgm:constr type="h" for="ch" forName="Parent" refType="h"/>
            </dgm:constrLst>
          </dgm:else>
        </dgm:choose>
        <dgm:layoutNode name="FirstChild" styleLbl="revTx">
          <dgm:varLst>
            <dgm:chMax val="0"/>
            <dgm:chPref val="0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  <dgm:param type="txAnchorVertCh" val="b"/>
                <dgm:param type="parTxRTLAlign" val="l"/>
              </dgm:alg>
            </dgm:if>
            <dgm:else name="Name6">
              <dgm:alg type="tx">
                <dgm:param type="parTxLTRAlign" val="r"/>
                <dgm:param type="shpTxLTRAlignCh" val="r"/>
                <dgm:param type="txAnchorVert" val="b"/>
                <dgm:param type="txAnchorVertCh" val="b"/>
                <dgm:param type="parTxRTLAlign" val="r"/>
              </dgm:alg>
            </dgm:else>
          </dgm:choose>
          <dgm:shape xmlns:r="http://schemas.openxmlformats.org/officeDocument/2006/relationships" type="rect" r:blip="">
            <dgm:adjLst/>
          </dgm:shape>
          <dgm:choose name="Name7">
            <dgm:if name="Name8" axis="ch" ptType="node" func="cnt" op="gte" val="1">
              <dgm:presOf axis="ch desOrSelf" ptType="node node" st="1 1" cnt="1 0"/>
            </dgm:if>
            <dgm:else name="Name9">
              <dgm:presOf/>
            </dgm:else>
          </dgm:choose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  <dgm:layoutNode name="Parent" styleLbl="alignNode1">
          <dgm:varLst>
            <dgm:chMax val="3"/>
            <dgm:chPref val="3"/>
            <dgm:bulletEnabled val="1"/>
          </dgm:varLst>
          <dgm:alg type="tx">
            <dgm:param type="shpTxLTRAlignCh" val="ctr"/>
            <dgm:param type="txAnchorVertCh" val="mid"/>
          </dgm:alg>
          <dgm:shape xmlns:r="http://schemas.openxmlformats.org/officeDocument/2006/relationships" type="round2SameRect" r:blip="">
            <dgm:adjLst>
              <dgm:adj idx="1" val="0.1667"/>
              <dgm:adj idx="2" val="0"/>
            </dgm:adjLst>
          </dgm:shape>
          <dgm:presOf axis="self" ptType="node"/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  <dgm:layoutNode name="Accent" styleLbl="parChTrans1D1">
          <dgm:alg type="sp"/>
          <dgm:shape xmlns:r="http://schemas.openxmlformats.org/officeDocument/2006/relationships" type="line" r:blip="" zOrderOff="-99999">
            <dgm:adjLst/>
          </dgm:shape>
          <dgm:presOf/>
        </dgm:layoutNode>
      </dgm:layoutNode>
      <dgm:choose name="Name10">
        <dgm:if name="Name11" axis="ch" ptType="node" st="2" cnt="1" func="cnt" op="gte" val="1">
          <dgm:layoutNode name="Child" styleLbl="revTx">
            <dgm:varLst>
              <dgm:chMax val="0"/>
              <dgm:chPref val="0"/>
              <dgm:bulletEnabled val="1"/>
            </dgm:varLst>
            <dgm:choose name="Name12">
              <dgm:if name="Name13" func="var" arg="dir" op="equ" val="norm">
                <dgm:alg type="tx">
                  <dgm:param type="stBulletLvl" val="1"/>
                  <dgm:param type="parTxLTRAlign" val="l"/>
                  <dgm:param type="parTxRTLAlign" val="l"/>
                  <dgm:param type="txAnchorVert" val="t"/>
                </dgm:alg>
              </dgm:if>
              <dgm:else name="Name14">
                <dgm:alg type="tx">
                  <dgm:param type="stBulletLvl" val="1"/>
                  <dgm:param type="parTxLTRAlign" val="r"/>
                  <dgm:param type="shpTxLTRAlignCh" val="r"/>
                  <dgm:param type="txAnchorVert" val="t"/>
                  <dgm:param type="parTxRTLAlign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ch desOrSelf" ptType="node node" st="2 1" cnt="0 0"/>
            <dgm:constrLst>
              <dgm:constr type="lMarg" refType="primFontSz" fact="0.15"/>
              <dgm:constr type="rMarg" refType="primFontSz" fact="0.15"/>
              <dgm:constr type="tMarg" refType="primFontSz" fact="0.15"/>
              <dgm:constr type="bMarg" refType="primFontSz" fact="0.15"/>
            </dgm:constrLst>
            <dgm:ruleLst>
              <dgm:rule type="primFontSz" val="5" fact="NaN" max="NaN"/>
            </dgm:ruleLst>
          </dgm:layoutNode>
        </dgm:if>
        <dgm:else name="Name15"/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0.56364</cdr:x>
      <cdr:y>0.06598</cdr:y>
    </cdr:from>
    <cdr:to>
      <cdr:x>0.91848</cdr:x>
      <cdr:y>0.13741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232248" y="228893"/>
          <a:ext cx="1405323" cy="24780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dirty="0" smtClean="0">
              <a:latin typeface="+mj-lt"/>
              <a:cs typeface="Times New Roman" panose="02020603050405020304" pitchFamily="18" charset="0"/>
            </a:rPr>
            <a:t>Тыс. чел.</a:t>
          </a:r>
          <a:endParaRPr lang="ru-RU" sz="1400" dirty="0">
            <a:latin typeface="+mj-lt"/>
            <a:cs typeface="Times New Roman" panose="02020603050405020304" pitchFamily="18" charset="0"/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4" y="1"/>
            <a:ext cx="4308308" cy="338927"/>
          </a:xfrm>
          <a:prstGeom prst="rect">
            <a:avLst/>
          </a:prstGeom>
        </p:spPr>
        <p:txBody>
          <a:bodyPr vert="horz" lIns="91928" tIns="45966" rIns="91928" bIns="45966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630762" y="1"/>
            <a:ext cx="4308306" cy="338927"/>
          </a:xfrm>
          <a:prstGeom prst="rect">
            <a:avLst/>
          </a:prstGeom>
        </p:spPr>
        <p:txBody>
          <a:bodyPr vert="horz" lIns="91928" tIns="45966" rIns="91928" bIns="45966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43D091F-DB53-440E-BBF3-4C6668D30F92}" type="datetimeFigureOut">
              <a:rPr lang="ru-RU"/>
              <a:pPr>
                <a:defRPr/>
              </a:pPr>
              <a:t>27.06.2017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4" y="6420663"/>
            <a:ext cx="4308308" cy="338925"/>
          </a:xfrm>
          <a:prstGeom prst="rect">
            <a:avLst/>
          </a:prstGeom>
        </p:spPr>
        <p:txBody>
          <a:bodyPr vert="horz" lIns="91928" tIns="45966" rIns="91928" bIns="45966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630762" y="6420663"/>
            <a:ext cx="4308306" cy="338925"/>
          </a:xfrm>
          <a:prstGeom prst="rect">
            <a:avLst/>
          </a:prstGeom>
        </p:spPr>
        <p:txBody>
          <a:bodyPr vert="horz" lIns="91928" tIns="45966" rIns="91928" bIns="45966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9AC8D60-E5EB-4EC5-978A-831DA467EE7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698115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4" y="1"/>
            <a:ext cx="4308308" cy="338927"/>
          </a:xfrm>
          <a:prstGeom prst="rect">
            <a:avLst/>
          </a:prstGeom>
        </p:spPr>
        <p:txBody>
          <a:bodyPr vert="horz" lIns="91928" tIns="45966" rIns="91928" bIns="45966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630762" y="1"/>
            <a:ext cx="4308306" cy="338927"/>
          </a:xfrm>
          <a:prstGeom prst="rect">
            <a:avLst/>
          </a:prstGeom>
        </p:spPr>
        <p:txBody>
          <a:bodyPr vert="horz" lIns="91928" tIns="45966" rIns="91928" bIns="45966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2663B29-5D59-482C-92AA-7F6AEA6C9E59}" type="datetimeFigureOut">
              <a:rPr lang="ru-RU"/>
              <a:pPr>
                <a:defRPr/>
              </a:pPr>
              <a:t>27.06.2017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279775" y="508000"/>
            <a:ext cx="3382963" cy="25368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928" tIns="45966" rIns="91928" bIns="45966" rtlCol="0" anchor="ctr"/>
          <a:lstStyle/>
          <a:p>
            <a:pPr lv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91846" y="3212695"/>
            <a:ext cx="7958832" cy="3040869"/>
          </a:xfrm>
          <a:prstGeom prst="rect">
            <a:avLst/>
          </a:prstGeom>
        </p:spPr>
        <p:txBody>
          <a:bodyPr vert="horz" lIns="91928" tIns="45966" rIns="91928" bIns="45966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4" y="6420663"/>
            <a:ext cx="4308308" cy="338925"/>
          </a:xfrm>
          <a:prstGeom prst="rect">
            <a:avLst/>
          </a:prstGeom>
        </p:spPr>
        <p:txBody>
          <a:bodyPr vert="horz" lIns="91928" tIns="45966" rIns="91928" bIns="45966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630762" y="6420663"/>
            <a:ext cx="4308306" cy="338925"/>
          </a:xfrm>
          <a:prstGeom prst="rect">
            <a:avLst/>
          </a:prstGeom>
        </p:spPr>
        <p:txBody>
          <a:bodyPr vert="horz" lIns="91928" tIns="45966" rIns="91928" bIns="45966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8445CCA-3811-4162-8EC2-501A9FD935C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089393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ru-RU" dirty="0"/>
              <a:t>Последовательное проведение государственной политики в области содействия занятости населения в регионе является одним из приоритетов стратегии социально-экономического развития Республики Коми.</a:t>
            </a:r>
          </a:p>
          <a:p>
            <a:r>
              <a:rPr lang="ru-RU" dirty="0"/>
              <a:t>Благодаря реализации мероприятий активной политики занятости ситуация в сфере занятости населения в Республике Коми является прогнозируемой, стабильной и управляемой. </a:t>
            </a:r>
            <a:endParaRPr lang="ru-RU" altLang="ru-RU" dirty="0" smtClean="0"/>
          </a:p>
        </p:txBody>
      </p:sp>
      <p:sp>
        <p:nvSpPr>
          <p:cNvPr id="35844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40937E0-52DE-4FC8-AF43-F20A8A4F2A83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182484849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445CCA-3811-4162-8EC2-501A9FD935CA}" type="slidenum">
              <a:rPr lang="ru-RU" smtClean="0"/>
              <a:pPr>
                <a:defRPr/>
              </a:pPr>
              <a:t>10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0349319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Ежегодно, начиная с 2012 года, между </a:t>
            </a:r>
            <a:r>
              <a:rPr lang="ru-RU" dirty="0" smtClean="0"/>
              <a:t>службой занятости </a:t>
            </a:r>
            <a:r>
              <a:rPr lang="ru-RU" dirty="0"/>
              <a:t>и администрациями муниципальных образований заключаются соглашения «О взаимодействии по реализации мер активной политики занятости населения», в которых прописываются объемы средств республиканского и местного бюджетов по всем направлениям активной политики занятости. </a:t>
            </a:r>
          </a:p>
          <a:p>
            <a:r>
              <a:rPr lang="ru-RU" dirty="0"/>
              <a:t>В </a:t>
            </a:r>
            <a:r>
              <a:rPr lang="ru-RU" dirty="0" smtClean="0"/>
              <a:t>2016 </a:t>
            </a:r>
            <a:r>
              <a:rPr lang="ru-RU" dirty="0"/>
              <a:t>году </a:t>
            </a:r>
            <a:r>
              <a:rPr lang="ru-RU" dirty="0" smtClean="0"/>
              <a:t>заключены </a:t>
            </a:r>
            <a:r>
              <a:rPr lang="ru-RU" dirty="0"/>
              <a:t>соглашения со всеми муниципальными образованиями республики. Самое главное, что соглашения – это не декларация о намерениях, а документ, в котором четко определенны задачи, установлены показатели и прописаны объемы финансирования. В рамках данных Соглашений за счет местных бюджетов на реализацию мероприятий активной политики занятости в </a:t>
            </a:r>
            <a:r>
              <a:rPr lang="ru-RU" dirty="0" smtClean="0"/>
              <a:t>2016 </a:t>
            </a:r>
            <a:r>
              <a:rPr lang="ru-RU" dirty="0"/>
              <a:t>году запланировано выделить более </a:t>
            </a:r>
            <a:r>
              <a:rPr lang="ru-RU" dirty="0" smtClean="0"/>
              <a:t>31 </a:t>
            </a:r>
            <a:r>
              <a:rPr lang="ru-RU" dirty="0"/>
              <a:t>млн. руб.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445CCA-3811-4162-8EC2-501A9FD935CA}" type="slidenum">
              <a:rPr lang="ru-RU" smtClean="0"/>
              <a:pPr>
                <a:defRPr/>
              </a:pPr>
              <a:t>11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8866689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Участие безработных в общественных работах позволяет обеспечить временную занятость в период поиска работы, получить вознаграждение за труд, сохранить</a:t>
            </a:r>
            <a:r>
              <a:rPr lang="ru-RU" baseline="0" dirty="0" smtClean="0"/>
              <a:t> мотивацию к трудоустройству. </a:t>
            </a:r>
          </a:p>
          <a:p>
            <a:r>
              <a:rPr lang="ru-RU" baseline="0" dirty="0" smtClean="0"/>
              <a:t>Основные приоритеты  организации ОР – это сельские районы, более 75% - жители сельской местности.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445CCA-3811-4162-8EC2-501A9FD935CA}" type="slidenum">
              <a:rPr lang="ru-RU" smtClean="0"/>
              <a:pPr>
                <a:defRPr/>
              </a:pPr>
              <a:t>12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6964662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Как показывает практика, большая часть неработающего населения приходится именно на сельские районы и сельские поселения, где практически отсутствуют постоянные рабочие места. </a:t>
            </a:r>
            <a:r>
              <a:rPr lang="ru-RU" dirty="0" smtClean="0"/>
              <a:t>Сельские </a:t>
            </a:r>
            <a:r>
              <a:rPr lang="ru-RU" dirty="0"/>
              <a:t>жители ориентированы на получение работы по месту их </a:t>
            </a:r>
            <a:r>
              <a:rPr lang="ru-RU" dirty="0" smtClean="0"/>
              <a:t>жительства. </a:t>
            </a:r>
            <a:r>
              <a:rPr lang="ru-RU" dirty="0"/>
              <a:t>Одна из таких мер – оказание содействия в открытии собственного дела безработным гражданам. </a:t>
            </a:r>
          </a:p>
          <a:p>
            <a:r>
              <a:rPr lang="ru-RU" dirty="0"/>
              <a:t>Безработные граждане, желающие организовать собственное дело, получают услугу по содействию самозанятости, </a:t>
            </a:r>
            <a:r>
              <a:rPr lang="ru-RU" dirty="0" smtClean="0"/>
              <a:t>они получают </a:t>
            </a:r>
            <a:r>
              <a:rPr lang="ru-RU" dirty="0"/>
              <a:t>рекомендации по выбору вида предпринимательской деятельности с учетом приоритетных направлений социально-экономического развития района. Центр занятости населения оказывает гражданам информационную и консультационную помощь в подготовке </a:t>
            </a:r>
            <a:r>
              <a:rPr lang="ru-RU" dirty="0" smtClean="0"/>
              <a:t>бизнес-плана. </a:t>
            </a:r>
            <a:endParaRPr lang="ru-RU" dirty="0"/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 2016 году безработным гражданам, проживающим в сельской местности, оказано 557 консультационных услуг по вопросам организации предпринимательской деятельности.</a:t>
            </a:r>
          </a:p>
          <a:p>
            <a:r>
              <a:rPr lang="ru-RU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Получили единовременную финансовую помощь при государственной регистрации в качестве юридического лица, индивидуального предпринимателя либо крестьянского (фермерского) хозяйства 39 (72,2%) человек, проживающих в сельской местности. </a:t>
            </a:r>
            <a:endParaRPr lang="ru-RU" dirty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445CCA-3811-4162-8EC2-501A9FD935CA}" type="slidenum">
              <a:rPr lang="ru-RU" smtClean="0"/>
              <a:pPr>
                <a:defRPr/>
              </a:pPr>
              <a:t>13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721937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В </a:t>
            </a:r>
            <a:r>
              <a:rPr lang="en-US" dirty="0" smtClean="0"/>
              <a:t>2016 </a:t>
            </a:r>
            <a:r>
              <a:rPr lang="ru-RU" dirty="0" smtClean="0"/>
              <a:t>году реализованы 21 проект в 10 муниципальных образованиях. 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 рамках реализации малых проектов в сфере занятости населения создано 157 временных рабочих мест, в том числе для безработных и ищущих работу граждан, проживающих в сельской местности.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D039830-717D-4554-A211-F9E01A67F5EA}" type="slidenum">
              <a:rPr lang="ru-RU" smtClean="0">
                <a:solidFill>
                  <a:prstClr val="black"/>
                </a:solidFill>
              </a:rPr>
              <a:pPr>
                <a:defRPr/>
              </a:pPr>
              <a:t>14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406852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В </a:t>
            </a:r>
            <a:r>
              <a:rPr lang="en-US" dirty="0" smtClean="0"/>
              <a:t>201</a:t>
            </a:r>
            <a:r>
              <a:rPr lang="ru-RU" dirty="0" smtClean="0"/>
              <a:t>7</a:t>
            </a:r>
            <a:r>
              <a:rPr lang="en-US" dirty="0" smtClean="0"/>
              <a:t> </a:t>
            </a:r>
            <a:r>
              <a:rPr lang="ru-RU" dirty="0" smtClean="0"/>
              <a:t>году запланирована реализация 22 проектов в 13 муниципальных образованиях. </a:t>
            </a:r>
            <a:r>
              <a:rPr lang="ru-RU" baseline="0" dirty="0" smtClean="0"/>
              <a:t>На эти цели из республиканского бюджета выделено 5,8 млн руб.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445CCA-3811-4162-8EC2-501A9FD935CA}" type="slidenum">
              <a:rPr lang="ru-RU" smtClean="0"/>
              <a:pPr>
                <a:defRPr/>
              </a:pPr>
              <a:t>15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6649179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445CCA-3811-4162-8EC2-501A9FD935CA}" type="slidenum">
              <a:rPr lang="ru-RU" smtClean="0"/>
              <a:pPr>
                <a:defRPr/>
              </a:pPr>
              <a:t>16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920590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dirty="0" smtClean="0"/>
          </a:p>
        </p:txBody>
      </p:sp>
      <p:sp>
        <p:nvSpPr>
          <p:cNvPr id="44036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9D86D856-9B8A-4F97-834D-3A67A391E937}" type="slidenum">
              <a:rPr lang="ru-RU">
                <a:solidFill>
                  <a:prstClr val="black"/>
                </a:solidFill>
              </a:rPr>
              <a:pPr>
                <a:defRPr/>
              </a:pPr>
              <a:t>17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04981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632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ru-RU" dirty="0"/>
              <a:t>По данным Комистата на 1 января </a:t>
            </a:r>
            <a:r>
              <a:rPr lang="ru-RU" dirty="0" smtClean="0"/>
              <a:t>текущего</a:t>
            </a:r>
            <a:r>
              <a:rPr lang="ru-RU" baseline="0" dirty="0" smtClean="0"/>
              <a:t> года </a:t>
            </a:r>
            <a:r>
              <a:rPr lang="ru-RU" dirty="0" smtClean="0"/>
              <a:t>число </a:t>
            </a:r>
            <a:r>
              <a:rPr lang="ru-RU" dirty="0"/>
              <a:t>сельских жителей составляло </a:t>
            </a:r>
            <a:r>
              <a:rPr lang="ru-RU" dirty="0" smtClean="0"/>
              <a:t>22,1% </a:t>
            </a:r>
            <a:r>
              <a:rPr lang="ru-RU" dirty="0"/>
              <a:t>от всех жителей </a:t>
            </a:r>
            <a:r>
              <a:rPr lang="ru-RU" dirty="0" smtClean="0"/>
              <a:t>республики. </a:t>
            </a:r>
            <a:endParaRPr lang="ru-RU" dirty="0"/>
          </a:p>
          <a:p>
            <a:r>
              <a:rPr lang="ru-RU" dirty="0"/>
              <a:t>Несмотря на наблюдающееся снижение численности населения республики, неизменной остается численность экономически активного населения (на </a:t>
            </a:r>
            <a:r>
              <a:rPr lang="ru-RU" dirty="0" smtClean="0"/>
              <a:t>15 января 2016 года </a:t>
            </a:r>
            <a:r>
              <a:rPr lang="ru-RU" dirty="0"/>
              <a:t>– </a:t>
            </a:r>
            <a:r>
              <a:rPr lang="ru-RU" dirty="0" smtClean="0"/>
              <a:t>476,6 </a:t>
            </a:r>
            <a:r>
              <a:rPr lang="ru-RU" dirty="0"/>
              <a:t>тыс. </a:t>
            </a:r>
            <a:r>
              <a:rPr lang="ru-RU" dirty="0" smtClean="0"/>
              <a:t>человек).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222D033-E66F-437C-99B6-91A278FA8DAB}" type="slidenum">
              <a:rPr lang="ru-RU" smtClean="0"/>
              <a:pPr>
                <a:defRPr/>
              </a:pPr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639762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4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defTabSz="921167">
              <a:defRPr/>
            </a:pPr>
            <a:r>
              <a:rPr lang="ru-RU" dirty="0"/>
              <a:t>Как и в прошлом году, уровень регистрируемой безработицы по республике на </a:t>
            </a:r>
            <a:r>
              <a:rPr lang="ru-RU" dirty="0" smtClean="0"/>
              <a:t>1 января текущего года </a:t>
            </a:r>
            <a:r>
              <a:rPr lang="ru-RU" dirty="0"/>
              <a:t>составляет </a:t>
            </a:r>
            <a:r>
              <a:rPr lang="ru-RU" dirty="0" smtClean="0"/>
              <a:t>1,7</a:t>
            </a:r>
            <a:r>
              <a:rPr lang="ru-RU" baseline="0" dirty="0" smtClean="0"/>
              <a:t> </a:t>
            </a:r>
            <a:r>
              <a:rPr lang="ru-RU" dirty="0" smtClean="0"/>
              <a:t>%, однако уровень безработицы в </a:t>
            </a:r>
            <a:r>
              <a:rPr lang="ru-RU" dirty="0"/>
              <a:t>районах </a:t>
            </a:r>
            <a:r>
              <a:rPr lang="ru-RU" dirty="0" smtClean="0"/>
              <a:t>республики существенно выше и составляет – 3,0%. </a:t>
            </a:r>
            <a:endParaRPr lang="ru-RU" dirty="0"/>
          </a:p>
        </p:txBody>
      </p:sp>
      <p:sp>
        <p:nvSpPr>
          <p:cNvPr id="36868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C857AAF6-191C-42EE-933B-D2462C2078F8}" type="slidenum">
              <a:rPr lang="ru-RU" smtClean="0">
                <a:solidFill>
                  <a:prstClr val="black"/>
                </a:solidFill>
              </a:rPr>
              <a:pPr>
                <a:defRPr/>
              </a:pPr>
              <a:t>3</a:t>
            </a:fld>
            <a:endParaRPr lang="ru-RU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00828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21167">
              <a:defRPr/>
            </a:pPr>
            <a:r>
              <a:rPr lang="ru-RU" dirty="0"/>
              <a:t>По состоянию на 1 июня </a:t>
            </a:r>
            <a:r>
              <a:rPr lang="ru-RU" dirty="0" smtClean="0"/>
              <a:t>2016 года в </a:t>
            </a:r>
            <a:r>
              <a:rPr lang="ru-RU" dirty="0"/>
              <a:t>республиканской службе занятости зарегистрировано </a:t>
            </a:r>
            <a:r>
              <a:rPr lang="ru-RU" dirty="0" smtClean="0"/>
              <a:t>8638 </a:t>
            </a:r>
            <a:r>
              <a:rPr lang="ru-RU" dirty="0"/>
              <a:t>безработных </a:t>
            </a:r>
            <a:r>
              <a:rPr lang="ru-RU" dirty="0" smtClean="0"/>
              <a:t>граждан, </a:t>
            </a:r>
            <a:r>
              <a:rPr lang="ru-RU" dirty="0"/>
              <a:t>из них в сельских районах – </a:t>
            </a:r>
            <a:r>
              <a:rPr lang="ru-RU" dirty="0" smtClean="0"/>
              <a:t>3626 </a:t>
            </a:r>
            <a:r>
              <a:rPr lang="ru-RU" dirty="0"/>
              <a:t>человек </a:t>
            </a:r>
            <a:r>
              <a:rPr lang="ru-RU" dirty="0" smtClean="0"/>
              <a:t>(41,3%). </a:t>
            </a:r>
            <a:endParaRPr lang="ru-RU" dirty="0"/>
          </a:p>
          <a:p>
            <a:pPr defTabSz="921167">
              <a:defRPr/>
            </a:pPr>
            <a:r>
              <a:rPr lang="ru-RU" dirty="0"/>
              <a:t>В январе-мае </a:t>
            </a:r>
            <a:r>
              <a:rPr lang="ru-RU" dirty="0" smtClean="0"/>
              <a:t>2016 </a:t>
            </a:r>
            <a:r>
              <a:rPr lang="ru-RU" dirty="0"/>
              <a:t>года за содействием в поиске подходящей работы в органы службы занятости Республики Коми обратилось около </a:t>
            </a:r>
            <a:r>
              <a:rPr lang="ru-RU" dirty="0" smtClean="0"/>
              <a:t>21,0 </a:t>
            </a:r>
            <a:r>
              <a:rPr lang="ru-RU" dirty="0"/>
              <a:t>тысяч человек (из них в сельских районах </a:t>
            </a:r>
            <a:r>
              <a:rPr lang="ru-RU" dirty="0" smtClean="0"/>
              <a:t>около 6,0 </a:t>
            </a:r>
            <a:r>
              <a:rPr lang="ru-RU" dirty="0"/>
              <a:t>тыс. человек). 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445CCA-3811-4162-8EC2-501A9FD935CA}" type="slidenum">
              <a:rPr lang="ru-RU" smtClean="0"/>
              <a:pPr>
                <a:defRPr/>
              </a:pPr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211180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349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defTabSz="921167">
              <a:defRPr/>
            </a:pPr>
            <a:r>
              <a:rPr lang="ru-RU" dirty="0" smtClean="0"/>
              <a:t>22</a:t>
            </a:r>
            <a:r>
              <a:rPr lang="ru-RU" dirty="0"/>
              <a:t>% безработных из сельской местности ранее работали </a:t>
            </a:r>
            <a:r>
              <a:rPr lang="ru-RU" dirty="0" smtClean="0"/>
              <a:t>в госучреждения. 48 % </a:t>
            </a:r>
            <a:r>
              <a:rPr lang="ru-RU" dirty="0"/>
              <a:t>сельских граждан имеют высшее и среднее профессиональное образование (5% и </a:t>
            </a:r>
            <a:r>
              <a:rPr lang="ru-RU" dirty="0" smtClean="0"/>
              <a:t>43% </a:t>
            </a:r>
            <a:r>
              <a:rPr lang="ru-RU" dirty="0"/>
              <a:t>соответственно). Среди сельских безработных преобладает молодежь в возрасте от 16 до 29 лет – </a:t>
            </a:r>
            <a:r>
              <a:rPr lang="ru-RU" dirty="0" smtClean="0"/>
              <a:t>36%.</a:t>
            </a:r>
            <a:endParaRPr lang="ru-RU" dirty="0"/>
          </a:p>
          <a:p>
            <a:endParaRPr lang="ru-RU" alt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FB665DB-C855-431D-9CE0-BD85A239929D}" type="slidenum">
              <a:rPr lang="ru-RU" smtClean="0"/>
              <a:pPr>
                <a:defRPr/>
              </a:pPr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270149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445CCA-3811-4162-8EC2-501A9FD935CA}" type="slidenum">
              <a:rPr lang="ru-RU" smtClean="0"/>
              <a:pPr>
                <a:defRPr/>
              </a:pPr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3214308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466CF8-49B0-45EF-8B84-06D9B745B42B}" type="slidenum">
              <a:rPr lang="ru-RU" smtClean="0"/>
              <a:t>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1624815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D039830-717D-4554-A211-F9E01A67F5EA}" type="slidenum">
              <a:rPr lang="ru-RU" smtClean="0"/>
              <a:pPr>
                <a:defRPr/>
              </a:pPr>
              <a:t>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2005928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349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defTabSz="921167">
              <a:defRPr/>
            </a:pPr>
            <a:r>
              <a:rPr lang="ru-RU" dirty="0" smtClean="0"/>
              <a:t>Если говорить о структуре вакансий в сельских районах, то мы видим, что на 1 </a:t>
            </a:r>
            <a:r>
              <a:rPr lang="ru-RU" dirty="0"/>
              <a:t>июня текущего года. Причем большинство из них приходится на сферу </a:t>
            </a:r>
            <a:r>
              <a:rPr lang="ru-RU" dirty="0" smtClean="0"/>
              <a:t>гос. управления (21%), </a:t>
            </a:r>
            <a:r>
              <a:rPr lang="ru-RU" dirty="0"/>
              <a:t>т.е. требуется в основном </a:t>
            </a:r>
            <a:r>
              <a:rPr lang="ru-RU" dirty="0" smtClean="0"/>
              <a:t>работники в госучреждения. К тому же, больше вакансий заявлено организациями, имеющими частную форму собственности (37%). 60% </a:t>
            </a:r>
            <a:r>
              <a:rPr lang="ru-RU" dirty="0"/>
              <a:t>вакансий относятся к рабочим профессиям, </a:t>
            </a:r>
            <a:r>
              <a:rPr lang="ru-RU" dirty="0" smtClean="0"/>
              <a:t>40% </a:t>
            </a:r>
            <a:r>
              <a:rPr lang="ru-RU" dirty="0"/>
              <a:t>— к профессиям служащих.</a:t>
            </a:r>
          </a:p>
          <a:p>
            <a:endParaRPr lang="ru-RU" alt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FB665DB-C855-431D-9CE0-BD85A239929D}" type="slidenum">
              <a:rPr lang="ru-RU" smtClean="0"/>
              <a:pPr>
                <a:defRPr/>
              </a:pPr>
              <a:t>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41284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9646893-3B59-4595-BA14-97718623D3A5}" type="datetime1">
              <a:rPr lang="ru-RU" smtClean="0"/>
              <a:pPr>
                <a:defRPr/>
              </a:pPr>
              <a:t>27.06.2017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2" descr="D:\Мои документы\Мои рисунки\Эмблема\Логотип Минтруда РК\logo_soc_1_1a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60648"/>
            <a:ext cx="756000" cy="6994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60432" y="6381328"/>
            <a:ext cx="632624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6CD5D88-307E-4930-A67A-14B8518486E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9C4A1E6-4263-441F-8C3F-384FE0B0BA73}" type="datetime1">
              <a:rPr lang="ru-RU">
                <a:solidFill>
                  <a:prstClr val="black"/>
                </a:solidFill>
              </a:rPr>
              <a:pPr>
                <a:defRPr/>
              </a:pPr>
              <a:t>27.06.2017</a:t>
            </a:fld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60432" y="6381328"/>
            <a:ext cx="632624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6CD5D88-307E-4930-A67A-14B8518486E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pic>
        <p:nvPicPr>
          <p:cNvPr id="8" name="Picture 2" descr="D:\Мои документы\Мои рисунки\Эмблема\Логотип Минтруда РК\logo_soc_1_1a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44625"/>
            <a:ext cx="610869" cy="565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262700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A56F61F-F041-4C61-9044-BDF0FCE4EF75}" type="datetime1">
              <a:rPr lang="ru-RU" smtClean="0"/>
              <a:pPr>
                <a:defRPr/>
              </a:pPr>
              <a:t>27.06.2017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pic>
        <p:nvPicPr>
          <p:cNvPr id="5" name="Picture 2" descr="D:\Мои документы\Мои рисунки\Эмблема\Логотип Минтруда РК\logo_soc_1_1a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44625"/>
            <a:ext cx="610869" cy="565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60432" y="6381328"/>
            <a:ext cx="632624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6CD5D88-307E-4930-A67A-14B8518486E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9C4A1E6-4263-441F-8C3F-384FE0B0BA73}" type="datetime1">
              <a:rPr lang="ru-RU"/>
              <a:pPr>
                <a:defRPr/>
              </a:pPr>
              <a:t>27.06.2017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60432" y="6381328"/>
            <a:ext cx="632624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6CD5D88-307E-4930-A67A-14B8518486E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pic>
        <p:nvPicPr>
          <p:cNvPr id="8" name="Picture 2" descr="D:\Мои документы\Мои рисунки\Эмблема\Логотип Минтруда РК\logo_soc_1_1a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44625"/>
            <a:ext cx="610869" cy="565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79329369"/>
      </p:ext>
    </p:extLst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9C4A1E6-4263-441F-8C3F-384FE0B0BA73}" type="datetime1">
              <a:rPr lang="ru-RU"/>
              <a:pPr>
                <a:defRPr/>
              </a:pPr>
              <a:t>27.06.2017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pic>
        <p:nvPicPr>
          <p:cNvPr id="8" name="Picture 2" descr="D:\Мои документы\Мои рисунки\Эмблема\Логотип Минтруда РК\logo_soc_1_1a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44625"/>
            <a:ext cx="610869" cy="565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60432" y="6381328"/>
            <a:ext cx="632624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6CD5D88-307E-4930-A67A-14B8518486E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79329369"/>
      </p:ext>
    </p:extLst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9C4A1E6-4263-441F-8C3F-384FE0B0BA73}" type="datetime1">
              <a:rPr lang="ru-RU"/>
              <a:pPr>
                <a:defRPr/>
              </a:pPr>
              <a:t>27.06.2017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pic>
        <p:nvPicPr>
          <p:cNvPr id="8" name="Picture 2" descr="D:\Мои документы\Мои рисунки\Эмблема\Логотип Минтруда РК\logo_soc_1_1a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44625"/>
            <a:ext cx="610869" cy="565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60432" y="6381328"/>
            <a:ext cx="632624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6CD5D88-307E-4930-A67A-14B8518486E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79329369"/>
      </p:ext>
    </p:extLst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9C4A1E6-4263-441F-8C3F-384FE0B0BA73}" type="datetime1">
              <a:rPr lang="ru-RU"/>
              <a:pPr>
                <a:defRPr/>
              </a:pPr>
              <a:t>27.06.2017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pic>
        <p:nvPicPr>
          <p:cNvPr id="8" name="Picture 2" descr="D:\Мои документы\Мои рисунки\Эмблема\Логотип Минтруда РК\logo_soc_1_1a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44625"/>
            <a:ext cx="610869" cy="565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60432" y="6381328"/>
            <a:ext cx="632624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6CD5D88-307E-4930-A67A-14B8518486E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79329369"/>
      </p:ext>
    </p:extLst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9C4A1E6-4263-441F-8C3F-384FE0B0BA73}" type="datetime1">
              <a:rPr lang="ru-RU"/>
              <a:pPr>
                <a:defRPr/>
              </a:pPr>
              <a:t>27.06.2017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pic>
        <p:nvPicPr>
          <p:cNvPr id="8" name="Picture 2" descr="D:\Мои документы\Мои рисунки\Эмблема\Логотип Минтруда РК\logo_soc_1_1a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44625"/>
            <a:ext cx="610869" cy="565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60432" y="6381328"/>
            <a:ext cx="632624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6CD5D88-307E-4930-A67A-14B8518486E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79329369"/>
      </p:ext>
    </p:extLst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82140-2E0C-4FF1-97AC-6B45481924E9}" type="datetimeFigureOut">
              <a:rPr lang="ru-RU" smtClean="0"/>
              <a:pPr/>
              <a:t>27.06.2017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" name="Picture 2" descr="D:\Мои документы\Мои рисунки\Эмблема\Логотип Минтруда РК\logo_soc_1_1a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44625"/>
            <a:ext cx="610869" cy="565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60432" y="6381328"/>
            <a:ext cx="632624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6CD5D88-307E-4930-A67A-14B8518486E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15675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9C4A1E6-4263-441F-8C3F-384FE0B0BA73}" type="datetime1">
              <a:rPr lang="ru-RU">
                <a:solidFill>
                  <a:prstClr val="black"/>
                </a:solidFill>
              </a:rPr>
              <a:pPr>
                <a:defRPr/>
              </a:pPr>
              <a:t>27.06.2017</a:t>
            </a:fld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pic>
        <p:nvPicPr>
          <p:cNvPr id="7" name="Picture 2" descr="D:\Мои документы\Мои рисунки\Эмблема\Логотип Минтруда РК\logo_soc_1_1a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44625"/>
            <a:ext cx="610869" cy="565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60432" y="6381328"/>
            <a:ext cx="632624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6CD5D88-307E-4930-A67A-14B8518486E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723124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BBA8E0B3-2F1C-41F5-9AE4-D792E354B009}" type="datetime1">
              <a:rPr lang="ru-RU" smtClean="0"/>
              <a:pPr>
                <a:defRPr/>
              </a:pPr>
              <a:t>27.06.2017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2" descr="D:\Мои документы\Мои рисунки\Эмблема\Логотип Минтруда РК\logo_soc_1_1a.jpg"/>
          <p:cNvPicPr>
            <a:picLocks noChangeAspect="1" noChangeArrowheads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44625"/>
            <a:ext cx="610869" cy="565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460432" y="6381328"/>
            <a:ext cx="632624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6CD5D88-307E-4930-A67A-14B8518486E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44" r:id="rId1"/>
    <p:sldLayoutId id="2147484450" r:id="rId2"/>
    <p:sldLayoutId id="2147484455" r:id="rId3"/>
    <p:sldLayoutId id="2147484456" r:id="rId4"/>
    <p:sldLayoutId id="2147484457" r:id="rId5"/>
    <p:sldLayoutId id="2147484461" r:id="rId6"/>
    <p:sldLayoutId id="2147484462" r:id="rId7"/>
    <p:sldLayoutId id="2147484141" r:id="rId8"/>
    <p:sldLayoutId id="2147484463" r:id="rId9"/>
    <p:sldLayoutId id="2147484464" r:id="rId10"/>
  </p:sldLayoutIdLst>
  <p:transition spd="med">
    <p:fade/>
  </p:transition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chart" Target="../charts/chart15.xml"/><Relationship Id="rId7" Type="http://schemas.openxmlformats.org/officeDocument/2006/relationships/diagramColors" Target="../diagrams/colors2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Relationship Id="rId9" Type="http://schemas.openxmlformats.org/officeDocument/2006/relationships/chart" Target="../charts/chart1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0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5" Type="http://schemas.openxmlformats.org/officeDocument/2006/relationships/chart" Target="../charts/chart7.xml"/><Relationship Id="rId4" Type="http://schemas.openxmlformats.org/officeDocument/2006/relationships/chart" Target="../charts/char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Relationship Id="rId5" Type="http://schemas.openxmlformats.org/officeDocument/2006/relationships/chart" Target="../charts/chart14.xml"/><Relationship Id="rId4" Type="http://schemas.openxmlformats.org/officeDocument/2006/relationships/chart" Target="../charts/char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1916832"/>
            <a:ext cx="7484368" cy="216024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800" dirty="0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effectLst/>
                <a:latin typeface="+mn-lt"/>
                <a:cs typeface="Times New Roman" panose="02020603050405020304" pitchFamily="18" charset="0"/>
              </a:rPr>
              <a:t>О результатах мероприятий </a:t>
            </a:r>
            <a:r>
              <a:rPr lang="ru-RU" sz="2800" dirty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effectLst/>
                <a:latin typeface="+mn-lt"/>
                <a:cs typeface="Times New Roman" panose="02020603050405020304" pitchFamily="18" charset="0"/>
              </a:rPr>
              <a:t/>
            </a:r>
            <a:br>
              <a:rPr lang="ru-RU" sz="2800" dirty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effectLst/>
                <a:latin typeface="+mn-lt"/>
                <a:cs typeface="Times New Roman" panose="02020603050405020304" pitchFamily="18" charset="0"/>
              </a:rPr>
            </a:br>
            <a:r>
              <a:rPr lang="ru-RU" sz="2800" dirty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effectLst/>
                <a:latin typeface="+mn-lt"/>
                <a:cs typeface="Times New Roman" panose="02020603050405020304" pitchFamily="18" charset="0"/>
              </a:rPr>
              <a:t>по повышению уровня </a:t>
            </a:r>
            <a:r>
              <a:rPr lang="ru-RU" sz="2800" dirty="0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effectLst/>
                <a:latin typeface="+mn-lt"/>
                <a:cs typeface="Times New Roman" panose="02020603050405020304" pitchFamily="18" charset="0"/>
              </a:rPr>
              <a:t/>
            </a:r>
            <a:br>
              <a:rPr lang="ru-RU" sz="2800" dirty="0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effectLst/>
                <a:latin typeface="+mn-lt"/>
                <a:cs typeface="Times New Roman" panose="02020603050405020304" pitchFamily="18" charset="0"/>
              </a:rPr>
            </a:br>
            <a:r>
              <a:rPr lang="ru-RU" sz="2800" dirty="0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effectLst/>
                <a:latin typeface="+mn-lt"/>
                <a:cs typeface="Times New Roman" panose="02020603050405020304" pitchFamily="18" charset="0"/>
              </a:rPr>
              <a:t>занятости населения в сельской местности Республики Коми по итогам 2016 года</a:t>
            </a:r>
            <a:endParaRPr lang="ru-RU" sz="2400" dirty="0">
              <a:ln>
                <a:solidFill>
                  <a:srgbClr val="C00000"/>
                </a:solidFill>
              </a:ln>
              <a:solidFill>
                <a:srgbClr val="C00000"/>
              </a:solidFill>
              <a:effectLst/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03200" y="5847655"/>
            <a:ext cx="631301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latin typeface="+mn-lt"/>
                <a:cs typeface="Times New Roman" panose="02020603050405020304" pitchFamily="18" charset="0"/>
              </a:rPr>
              <a:t>Докладчик – </a:t>
            </a:r>
            <a:r>
              <a:rPr lang="ru-RU" sz="1200" b="1" dirty="0" smtClean="0">
                <a:cs typeface="Times New Roman" panose="02020603050405020304" pitchFamily="18" charset="0"/>
              </a:rPr>
              <a:t>Филиппова Вера Васильевна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 smtClean="0">
                <a:latin typeface="+mn-lt"/>
                <a:cs typeface="Times New Roman" panose="02020603050405020304" pitchFamily="18" charset="0"/>
              </a:rPr>
              <a:t>начальник отдела развития программ занятости Управления занятости Министерства</a:t>
            </a:r>
            <a:endParaRPr lang="ru-RU" sz="1200" b="1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259632" y="261719"/>
            <a:ext cx="554461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 smtClean="0">
                <a:latin typeface="+mn-lt"/>
                <a:cs typeface="Times New Roman" panose="02020603050405020304" pitchFamily="18" charset="0"/>
              </a:rPr>
              <a:t>Министерство труда, занятости </a:t>
            </a:r>
            <a:br>
              <a:rPr lang="ru-RU" sz="1400" b="1" dirty="0" smtClean="0">
                <a:latin typeface="+mn-lt"/>
                <a:cs typeface="Times New Roman" panose="02020603050405020304" pitchFamily="18" charset="0"/>
              </a:rPr>
            </a:br>
            <a:r>
              <a:rPr lang="ru-RU" sz="1400" b="1" dirty="0" smtClean="0">
                <a:latin typeface="+mn-lt"/>
                <a:cs typeface="Times New Roman" panose="02020603050405020304" pitchFamily="18" charset="0"/>
              </a:rPr>
              <a:t>и социальной защиты Республики Коми</a:t>
            </a:r>
            <a:endParaRPr lang="ru-RU" sz="1400" b="1" dirty="0">
              <a:latin typeface="+mn-lt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</p:spPr>
        <p:txBody>
          <a:bodyPr/>
          <a:lstStyle/>
          <a:p>
            <a:pPr>
              <a:defRPr/>
            </a:pPr>
            <a:fld id="{16CD5D88-307E-4930-A67A-14B8518486EA}" type="slidenum">
              <a:rPr lang="ru-RU" smtClean="0"/>
              <a:pPr>
                <a:defRPr/>
              </a:pPr>
              <a:t>10</a:t>
            </a:fld>
            <a:endParaRPr lang="ru-RU" dirty="0"/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3916793353"/>
              </p:ext>
            </p:extLst>
          </p:nvPr>
        </p:nvGraphicFramePr>
        <p:xfrm>
          <a:off x="827584" y="1124744"/>
          <a:ext cx="7488832" cy="47525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827584" y="116633"/>
            <a:ext cx="8136904" cy="792088"/>
          </a:xfrm>
          <a:prstGeom prst="rect">
            <a:avLst/>
          </a:prstGeom>
        </p:spPr>
        <p:txBody>
          <a:bodyPr anchor="ctr">
            <a:scene3d>
              <a:camera prst="orthographicFront"/>
              <a:lightRig rig="soft" dir="t"/>
            </a:scene3d>
            <a:sp3d prstMaterial="softEdge"/>
          </a:bodyPr>
          <a:lstStyle>
            <a:defPPr>
              <a:defRPr lang="ru-RU"/>
            </a:defPPr>
            <a:lvl1pPr algn="r" eaLnBrk="0" hangingPunct="0">
              <a:defRPr sz="2400" b="1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latin typeface="+mn-lt"/>
                <a:ea typeface="+mj-ea"/>
                <a:cs typeface="Times New Roman" panose="02020603050405020304" pitchFamily="18" charset="0"/>
              </a:defRPr>
            </a:lvl1pPr>
          </a:lstStyle>
          <a:p>
            <a:r>
              <a:rPr lang="ru-RU" dirty="0"/>
              <a:t>Основания для разработки Плана мероприятий </a:t>
            </a:r>
            <a:br>
              <a:rPr lang="ru-RU" dirty="0"/>
            </a:br>
            <a:r>
              <a:rPr lang="ru-RU" dirty="0"/>
              <a:t>по повышению уровня занятости на селе</a:t>
            </a:r>
          </a:p>
        </p:txBody>
      </p:sp>
    </p:spTree>
    <p:extLst>
      <p:ext uri="{BB962C8B-B14F-4D97-AF65-F5344CB8AC3E}">
        <p14:creationId xmlns:p14="http://schemas.microsoft.com/office/powerpoint/2010/main" val="758453572"/>
      </p:ext>
    </p:extLst>
  </p:cSld>
  <p:clrMapOvr>
    <a:masterClrMapping/>
  </p:clrMapOvr>
  <p:transition spd="med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363473863"/>
              </p:ext>
            </p:extLst>
          </p:nvPr>
        </p:nvGraphicFramePr>
        <p:xfrm>
          <a:off x="539552" y="1287984"/>
          <a:ext cx="6336704" cy="4559446"/>
        </p:xfrm>
        <a:graphic>
          <a:graphicData uri="http://schemas.openxmlformats.org/drawingml/2006/table">
            <a:tbl>
              <a:tblPr bandRow="1">
                <a:tableStyleId>{0505E3EF-67EA-436B-97B2-0124C06EBD24}</a:tableStyleId>
              </a:tblPr>
              <a:tblGrid>
                <a:gridCol w="237626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49226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МО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8961" marR="8961" marT="89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финансирование с МБ, тыс. руб.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8961" marR="8961" marT="89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+/-, тыс. руб.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8961" marR="8961" marT="89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203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 dirty="0" smtClean="0"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2016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8961" marR="8961" marT="89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+mj-lt"/>
                        </a:rPr>
                        <a:t>2017</a:t>
                      </a:r>
                      <a:endParaRPr lang="ru-RU" sz="2000" dirty="0">
                        <a:latin typeface="+mj-lt"/>
                      </a:endParaRPr>
                    </a:p>
                  </a:txBody>
                  <a:tcPr marL="8961" marR="8961" marT="89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66238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Республика Коми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5272,2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4285,3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-986,9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66238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Вуктыл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300,0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248,6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-51,4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66238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Печора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33,0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33,0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66238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Сосногорск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70,0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70,0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66238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Ижемский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547,0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547,0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66238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Койгородский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181,0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100,9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-80,1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66238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Сыктывдинский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377,4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450,3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72,9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66238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Сысольский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340,6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350,6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10,0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66238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Удорский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182,0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82,0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5426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Усть-Вымский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367,2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292,9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-74,3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66238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Усть-Куломский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2340,0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1330,0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-1010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266238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Усть-Цилемский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686,0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680,0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6,0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</a:tbl>
          </a:graphicData>
        </a:graphic>
      </p:graphicFrame>
      <p:sp>
        <p:nvSpPr>
          <p:cNvPr id="22619" name="Прямоугольник 1"/>
          <p:cNvSpPr>
            <a:spLocks noChangeArrowheads="1"/>
          </p:cNvSpPr>
          <p:nvPr/>
        </p:nvSpPr>
        <p:spPr bwMode="auto">
          <a:xfrm>
            <a:off x="755576" y="188640"/>
            <a:ext cx="8136904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 sz="2700"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 eaLnBrk="0" hangingPunct="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  <a:defRPr sz="2300"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 eaLnBrk="0" hangingPunct="0">
              <a:spcBef>
                <a:spcPts val="350"/>
              </a:spcBef>
              <a:buClr>
                <a:schemeClr val="accent2"/>
              </a:buClr>
              <a:buSzPct val="100000"/>
              <a:buFont typeface="Wingdings 2" pitchFamily="18" charset="2"/>
              <a:buChar char=""/>
              <a:defRPr sz="2100"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 eaLnBrk="0" hangingPunct="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1900"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 eaLnBrk="0" hangingPunct="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600" b="1" dirty="0">
                <a:solidFill>
                  <a:srgbClr val="000000"/>
                </a:solidFill>
                <a:latin typeface="+mj-lt"/>
                <a:cs typeface="Times New Roman" pitchFamily="18" charset="0"/>
              </a:rPr>
              <a:t>Взаимодействие с муниципальными образованиями в рамках соглашений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600" b="1" dirty="0">
                <a:solidFill>
                  <a:srgbClr val="000000"/>
                </a:solidFill>
                <a:latin typeface="+mj-lt"/>
                <a:cs typeface="Times New Roman" pitchFamily="18" charset="0"/>
              </a:rPr>
              <a:t>«О взаимодействии по реализации мер активной политики занятости </a:t>
            </a:r>
            <a:r>
              <a:rPr lang="ru-RU" altLang="ru-RU" sz="1600" b="1" dirty="0" smtClean="0">
                <a:solidFill>
                  <a:srgbClr val="000000"/>
                </a:solidFill>
                <a:latin typeface="+mj-lt"/>
                <a:cs typeface="Times New Roman" pitchFamily="18" charset="0"/>
              </a:rPr>
              <a:t>населения»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600" b="1" dirty="0" smtClean="0">
                <a:solidFill>
                  <a:srgbClr val="C00000"/>
                </a:solidFill>
                <a:latin typeface="+mj-lt"/>
                <a:ea typeface="Arial Unicode MS" pitchFamily="34" charset="-128"/>
                <a:cs typeface="Times New Roman" pitchFamily="18" charset="0"/>
              </a:rPr>
              <a:t>Средства </a:t>
            </a:r>
            <a:r>
              <a:rPr lang="ru-RU" altLang="ru-RU" sz="1600" b="1" dirty="0">
                <a:solidFill>
                  <a:srgbClr val="C00000"/>
                </a:solidFill>
                <a:latin typeface="+mj-lt"/>
                <a:ea typeface="Arial Unicode MS" pitchFamily="34" charset="-128"/>
                <a:cs typeface="Times New Roman" pitchFamily="18" charset="0"/>
              </a:rPr>
              <a:t>местного бюджета на организацию общественных работ </a:t>
            </a:r>
            <a:endParaRPr lang="ru-RU" altLang="ru-RU" sz="1600" b="1" dirty="0" smtClean="0">
              <a:solidFill>
                <a:srgbClr val="C00000"/>
              </a:solidFill>
              <a:latin typeface="+mj-lt"/>
              <a:ea typeface="Arial Unicode MS" pitchFamily="34" charset="-128"/>
              <a:cs typeface="Times New Roman" pitchFamily="18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600" b="1" dirty="0" smtClean="0">
                <a:solidFill>
                  <a:srgbClr val="C00000"/>
                </a:solidFill>
                <a:latin typeface="+mj-lt"/>
                <a:ea typeface="Arial Unicode MS" pitchFamily="34" charset="-128"/>
                <a:cs typeface="Times New Roman" pitchFamily="18" charset="0"/>
              </a:rPr>
              <a:t>на 2017 </a:t>
            </a:r>
            <a:r>
              <a:rPr lang="ru-RU" altLang="ru-RU" sz="1600" b="1" dirty="0">
                <a:solidFill>
                  <a:srgbClr val="C00000"/>
                </a:solidFill>
                <a:latin typeface="+mj-lt"/>
                <a:ea typeface="Arial Unicode MS" pitchFamily="34" charset="-128"/>
                <a:cs typeface="Times New Roman" pitchFamily="18" charset="0"/>
              </a:rPr>
              <a:t>год в сравнении с </a:t>
            </a:r>
            <a:r>
              <a:rPr lang="ru-RU" altLang="ru-RU" sz="1600" b="1" dirty="0" smtClean="0">
                <a:solidFill>
                  <a:srgbClr val="C00000"/>
                </a:solidFill>
                <a:latin typeface="+mj-lt"/>
                <a:ea typeface="Arial Unicode MS" pitchFamily="34" charset="-128"/>
                <a:cs typeface="Times New Roman" pitchFamily="18" charset="0"/>
              </a:rPr>
              <a:t>2016 </a:t>
            </a:r>
            <a:r>
              <a:rPr lang="ru-RU" altLang="ru-RU" sz="1600" b="1" dirty="0">
                <a:solidFill>
                  <a:srgbClr val="C00000"/>
                </a:solidFill>
                <a:latin typeface="+mj-lt"/>
                <a:ea typeface="Arial Unicode MS" pitchFamily="34" charset="-128"/>
                <a:cs typeface="Times New Roman" pitchFamily="18" charset="0"/>
              </a:rPr>
              <a:t>годом</a:t>
            </a:r>
          </a:p>
        </p:txBody>
      </p:sp>
      <p:sp>
        <p:nvSpPr>
          <p:cNvPr id="22620" name="Прямоугольник 1"/>
          <p:cNvSpPr>
            <a:spLocks noChangeArrowheads="1"/>
          </p:cNvSpPr>
          <p:nvPr/>
        </p:nvSpPr>
        <p:spPr bwMode="auto">
          <a:xfrm>
            <a:off x="755576" y="6021288"/>
            <a:ext cx="806705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 sz="2700"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 eaLnBrk="0" hangingPunct="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  <a:defRPr sz="2300"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 eaLnBrk="0" hangingPunct="0">
              <a:spcBef>
                <a:spcPts val="350"/>
              </a:spcBef>
              <a:buClr>
                <a:schemeClr val="accent2"/>
              </a:buClr>
              <a:buSzPct val="100000"/>
              <a:buFont typeface="Wingdings 2" pitchFamily="18" charset="2"/>
              <a:buChar char=""/>
              <a:defRPr sz="2100"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 eaLnBrk="0" hangingPunct="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1900"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 eaLnBrk="0" hangingPunct="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 b="1" dirty="0">
                <a:solidFill>
                  <a:srgbClr val="C00000"/>
                </a:solidFill>
                <a:latin typeface="+mj-lt"/>
                <a:cs typeface="Times New Roman" pitchFamily="18" charset="0"/>
              </a:rPr>
              <a:t>* Средства с МБ в </a:t>
            </a:r>
            <a:r>
              <a:rPr lang="ru-RU" altLang="ru-RU" sz="1800" b="1" dirty="0" smtClean="0">
                <a:solidFill>
                  <a:srgbClr val="C00000"/>
                </a:solidFill>
                <a:latin typeface="+mj-lt"/>
                <a:cs typeface="Times New Roman" pitchFamily="18" charset="0"/>
              </a:rPr>
              <a:t>остальных городах и районах на </a:t>
            </a:r>
            <a:r>
              <a:rPr lang="ru-RU" altLang="ru-RU" sz="1800" b="1" dirty="0">
                <a:solidFill>
                  <a:srgbClr val="C00000"/>
                </a:solidFill>
                <a:latin typeface="+mj-lt"/>
                <a:cs typeface="Times New Roman" pitchFamily="18" charset="0"/>
              </a:rPr>
              <a:t>организацию общественных работ не выделяются </a:t>
            </a:r>
          </a:p>
        </p:txBody>
      </p:sp>
    </p:spTree>
    <p:extLst>
      <p:ext uri="{BB962C8B-B14F-4D97-AF65-F5344CB8AC3E}">
        <p14:creationId xmlns:p14="http://schemas.microsoft.com/office/powerpoint/2010/main" val="10094739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979712" y="159023"/>
            <a:ext cx="6840760" cy="461665"/>
          </a:xfrm>
          <a:prstGeom prst="rect">
            <a:avLst/>
          </a:prstGeom>
        </p:spPr>
        <p:txBody>
          <a:bodyPr anchor="ctr">
            <a:scene3d>
              <a:camera prst="orthographicFront"/>
              <a:lightRig rig="soft" dir="t"/>
            </a:scene3d>
            <a:sp3d prstMaterial="softEdge"/>
          </a:bodyPr>
          <a:lstStyle>
            <a:defPPr>
              <a:defRPr lang="ru-RU"/>
            </a:defPPr>
            <a:lvl1pPr algn="r" eaLnBrk="0" hangingPunct="0">
              <a:defRPr sz="2400" b="1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latin typeface="+mn-lt"/>
                <a:ea typeface="+mj-ea"/>
                <a:cs typeface="Times New Roman" panose="02020603050405020304" pitchFamily="18" charset="0"/>
              </a:defRPr>
            </a:lvl1pPr>
          </a:lstStyle>
          <a:p>
            <a:r>
              <a:rPr lang="ru-RU" dirty="0"/>
              <a:t>П. 1. Организация общественных работ </a:t>
            </a: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2651044299"/>
              </p:ext>
            </p:extLst>
          </p:nvPr>
        </p:nvGraphicFramePr>
        <p:xfrm>
          <a:off x="251520" y="764704"/>
          <a:ext cx="3960440" cy="34692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0015749"/>
              </p:ext>
            </p:extLst>
          </p:nvPr>
        </p:nvGraphicFramePr>
        <p:xfrm>
          <a:off x="4405164" y="836712"/>
          <a:ext cx="4392488" cy="1844040"/>
        </p:xfrm>
        <a:graphic>
          <a:graphicData uri="http://schemas.openxmlformats.org/drawingml/2006/table">
            <a:tbl>
              <a:tblPr firstRow="1" bandRow="1">
                <a:tableStyleId>{EB9631B5-78F2-41C9-869B-9F39066F8104}</a:tableStyleId>
              </a:tblPr>
              <a:tblGrid>
                <a:gridCol w="93626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6888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44643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14090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1968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Год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План (чел.)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Трудоустроено</a:t>
                      </a:r>
                      <a:br>
                        <a:rPr lang="ru-RU" sz="1400" dirty="0" smtClean="0"/>
                      </a:br>
                      <a:r>
                        <a:rPr lang="ru-RU" sz="1400" dirty="0" smtClean="0"/>
                        <a:t>(чел.) 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Финансирование, млн. руб.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2014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5050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4450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9,8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2015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5020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5100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9,7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2016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4610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solidFill>
                            <a:schemeClr val="tx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4659</a:t>
                      </a:r>
                      <a:endParaRPr lang="ru-RU" b="0" dirty="0">
                        <a:solidFill>
                          <a:schemeClr val="tx1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7,9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311197437"/>
              </p:ext>
            </p:extLst>
          </p:nvPr>
        </p:nvGraphicFramePr>
        <p:xfrm>
          <a:off x="251520" y="4509120"/>
          <a:ext cx="3831928" cy="22322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668344" y="6473081"/>
            <a:ext cx="1315721" cy="365125"/>
          </a:xfrm>
          <a:prstGeom prst="rect">
            <a:avLst/>
          </a:prstGeom>
        </p:spPr>
        <p:txBody>
          <a:bodyPr/>
          <a:lstStyle/>
          <a:p>
            <a:pPr algn="r">
              <a:defRPr/>
            </a:pPr>
            <a:fld id="{6F303917-D9B1-4FBF-92D8-F7EF9FEFAAFB}" type="slidenum">
              <a:rPr lang="ru-RU" smtClean="0"/>
              <a:pPr algn="r">
                <a:defRPr/>
              </a:pPr>
              <a:t>12</a:t>
            </a:fld>
            <a:endParaRPr lang="ru-RU" dirty="0"/>
          </a:p>
        </p:txBody>
      </p:sp>
      <p:sp>
        <p:nvSpPr>
          <p:cNvPr id="2" name="TextBox 1"/>
          <p:cNvSpPr txBox="1"/>
          <p:nvPr/>
        </p:nvSpPr>
        <p:spPr>
          <a:xfrm>
            <a:off x="3275856" y="2852936"/>
            <a:ext cx="5760640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Привлечено средств работодателей – 29,6 млн. рублей</a:t>
            </a:r>
            <a:endParaRPr lang="ru-RU" b="1" dirty="0">
              <a:solidFill>
                <a:srgbClr val="FF0000"/>
              </a:solidFill>
              <a:latin typeface="+mj-lt"/>
              <a:cs typeface="Times New Roman" panose="02020603050405020304" pitchFamily="18" charset="0"/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578359645"/>
              </p:ext>
            </p:extLst>
          </p:nvPr>
        </p:nvGraphicFramePr>
        <p:xfrm>
          <a:off x="4211960" y="3356992"/>
          <a:ext cx="4932040" cy="33123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7532079" y="6165304"/>
            <a:ext cx="9361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+mj-lt"/>
                <a:cs typeface="Times New Roman" panose="02020603050405020304" pitchFamily="18" charset="0"/>
              </a:rPr>
              <a:t>человек</a:t>
            </a:r>
            <a:endParaRPr lang="ru-RU" sz="1400" dirty="0">
              <a:latin typeface="+mj-lt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896070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 idx="4294967295"/>
          </p:nvPr>
        </p:nvSpPr>
        <p:spPr>
          <a:xfrm>
            <a:off x="2941638" y="149225"/>
            <a:ext cx="5977234" cy="831850"/>
          </a:xfrm>
        </p:spPr>
        <p:txBody>
          <a:bodyPr anchor="ctr">
            <a:scene3d>
              <a:camera prst="orthographicFront"/>
              <a:lightRig rig="soft" dir="t"/>
            </a:scene3d>
            <a:sp3d prstMaterial="softEdge"/>
          </a:bodyPr>
          <a:lstStyle/>
          <a:p>
            <a:pPr algn="r" eaLnBrk="0" fontAlgn="base" hangingPunct="0">
              <a:spcAft>
                <a:spcPct val="0"/>
              </a:spcAft>
            </a:pPr>
            <a:r>
              <a:rPr lang="ru-RU" sz="2400" b="1" dirty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latin typeface="+mn-lt"/>
                <a:cs typeface="Times New Roman" panose="02020603050405020304" pitchFamily="18" charset="0"/>
              </a:rPr>
              <a:t>П. 2. Содействие самозанятости </a:t>
            </a:r>
            <a:br>
              <a:rPr lang="ru-RU" sz="2400" b="1" dirty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latin typeface="+mn-lt"/>
                <a:cs typeface="Times New Roman" panose="02020603050405020304" pitchFamily="18" charset="0"/>
              </a:rPr>
            </a:br>
            <a:r>
              <a:rPr lang="ru-RU" sz="2400" b="1" dirty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latin typeface="+mn-lt"/>
                <a:cs typeface="Times New Roman" panose="02020603050405020304" pitchFamily="18" charset="0"/>
              </a:rPr>
              <a:t>безработных граждан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19449" y="1228092"/>
            <a:ext cx="8499423" cy="67710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900" dirty="0" smtClean="0">
                <a:latin typeface="+mj-lt"/>
                <a:cs typeface="Times New Roman" panose="02020603050405020304" pitchFamily="18" charset="0"/>
              </a:rPr>
              <a:t>Основное внимание – сельским районам, </a:t>
            </a:r>
            <a:br>
              <a:rPr lang="ru-RU" sz="1900" dirty="0" smtClean="0">
                <a:latin typeface="+mj-lt"/>
                <a:cs typeface="Times New Roman" panose="02020603050405020304" pitchFamily="18" charset="0"/>
              </a:rPr>
            </a:br>
            <a:r>
              <a:rPr lang="ru-RU" sz="1900" dirty="0" smtClean="0">
                <a:latin typeface="+mj-lt"/>
                <a:cs typeface="Times New Roman" panose="02020603050405020304" pitchFamily="18" charset="0"/>
              </a:rPr>
              <a:t>особенно – с наиболее высоким уровнем безработицы</a:t>
            </a:r>
            <a:endParaRPr lang="ru-RU" sz="1900" dirty="0"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19449" y="1988840"/>
            <a:ext cx="360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+mj-lt"/>
                <a:cs typeface="Times New Roman" panose="02020603050405020304" pitchFamily="18" charset="0"/>
              </a:rPr>
              <a:t>Формы содействия:</a:t>
            </a:r>
          </a:p>
          <a:p>
            <a:pPr algn="ctr"/>
            <a:endParaRPr lang="ru-RU" b="1" dirty="0" smtClean="0">
              <a:latin typeface="+mj-lt"/>
              <a:cs typeface="Times New Roman" panose="02020603050405020304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0481413"/>
              </p:ext>
            </p:extLst>
          </p:nvPr>
        </p:nvGraphicFramePr>
        <p:xfrm>
          <a:off x="4201690" y="4448016"/>
          <a:ext cx="4684073" cy="1991360"/>
        </p:xfrm>
        <a:graphic>
          <a:graphicData uri="http://schemas.openxmlformats.org/drawingml/2006/table">
            <a:tbl>
              <a:tblPr firstRow="1" bandRow="1">
                <a:tableStyleId>{EB344D84-9AFB-497E-A393-DC336BA19D2E}</a:tableStyleId>
              </a:tblPr>
              <a:tblGrid>
                <a:gridCol w="71729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3071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79629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00633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433443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370840">
                <a:tc gridSpan="5"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Предоставление субсидий </a:t>
                      </a:r>
                      <a:br>
                        <a:rPr lang="ru-RU" sz="1400" dirty="0" smtClean="0">
                          <a:solidFill>
                            <a:schemeClr val="tx1"/>
                          </a:solidFill>
                          <a:latin typeface="+mj-lt"/>
                          <a:cs typeface="Times New Roman" panose="02020603050405020304" pitchFamily="18" charset="0"/>
                        </a:rPr>
                      </a:b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на открытие собственного дела</a:t>
                      </a:r>
                      <a:endParaRPr lang="ru-RU" sz="1400" dirty="0">
                        <a:solidFill>
                          <a:schemeClr val="tx1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Год</a:t>
                      </a:r>
                      <a:endParaRPr lang="ru-RU" sz="1400" dirty="0">
                        <a:solidFill>
                          <a:schemeClr val="tx1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План</a:t>
                      </a:r>
                      <a:endParaRPr lang="ru-RU" sz="1400" dirty="0">
                        <a:solidFill>
                          <a:schemeClr val="tx1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Факт </a:t>
                      </a:r>
                      <a:endParaRPr lang="ru-RU" sz="1400" dirty="0">
                        <a:solidFill>
                          <a:schemeClr val="tx1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В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т.ч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. Сельские жители</a:t>
                      </a:r>
                      <a:endParaRPr lang="ru-RU" sz="1400" dirty="0">
                        <a:solidFill>
                          <a:schemeClr val="tx1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Финансирование, млн руб.</a:t>
                      </a:r>
                      <a:endParaRPr lang="ru-RU" sz="1400" dirty="0">
                        <a:solidFill>
                          <a:schemeClr val="tx1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2015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61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61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44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3,7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2016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50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54 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39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3,1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6150926"/>
              </p:ext>
            </p:extLst>
          </p:nvPr>
        </p:nvGraphicFramePr>
        <p:xfrm>
          <a:off x="419448" y="2428419"/>
          <a:ext cx="3456385" cy="3076237"/>
        </p:xfrm>
        <a:graphic>
          <a:graphicData uri="http://schemas.openxmlformats.org/drawingml/2006/table">
            <a:tbl>
              <a:tblPr firstRow="1" firstCol="1" bandRow="1">
                <a:tableStyleId>{C083E6E3-FA7D-4D7B-A595-EF9225AFEA82}</a:tableStyleId>
              </a:tblPr>
              <a:tblGrid>
                <a:gridCol w="345638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333037">
                <a:tc>
                  <a:txBody>
                    <a:bodyPr/>
                    <a:lstStyle/>
                    <a:p>
                      <a:pPr marL="285750" indent="-285750" algn="l"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ru-RU" sz="1500" dirty="0"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психологическая диагностика</a:t>
                      </a:r>
                      <a:endParaRPr lang="ru-RU" sz="1500" dirty="0">
                        <a:effectLst/>
                        <a:latin typeface="+mj-lt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33037">
                <a:tc>
                  <a:txBody>
                    <a:bodyPr/>
                    <a:lstStyle/>
                    <a:p>
                      <a:pPr marL="285750" indent="-285750" algn="l"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ru-RU" sz="1500" dirty="0"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помощь в составлении бизнес-плана</a:t>
                      </a:r>
                      <a:endParaRPr lang="ru-RU" sz="1500" dirty="0">
                        <a:effectLst/>
                        <a:latin typeface="+mj-lt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66074">
                <a:tc>
                  <a:txBody>
                    <a:bodyPr/>
                    <a:lstStyle/>
                    <a:p>
                      <a:pPr marL="285750" indent="-285750" algn="l"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ru-RU" sz="1500" dirty="0"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единовременная финансовая помощь на подготовку документов для соответствующей государственной регистрации</a:t>
                      </a:r>
                      <a:endParaRPr lang="ru-RU" sz="1500" dirty="0">
                        <a:effectLst/>
                        <a:latin typeface="+mj-lt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96711">
                <a:tc>
                  <a:txBody>
                    <a:bodyPr/>
                    <a:lstStyle/>
                    <a:p>
                      <a:pPr marL="285750" indent="-285750" algn="l"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ru-RU" sz="1500" dirty="0"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единовременная финансовая помощь при государственной регистрации </a:t>
                      </a:r>
                      <a:endParaRPr lang="ru-RU" sz="1500" dirty="0">
                        <a:effectLst/>
                        <a:latin typeface="+mj-lt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66074">
                <a:tc>
                  <a:txBody>
                    <a:bodyPr/>
                    <a:lstStyle/>
                    <a:p>
                      <a:pPr marL="285750" indent="-285750" algn="l"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ru-RU" sz="1500" dirty="0"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организация консультаций с инспекторами налоговых органов и Пенсионного фонда</a:t>
                      </a:r>
                      <a:endParaRPr lang="ru-RU" sz="1500" dirty="0">
                        <a:effectLst/>
                        <a:latin typeface="+mj-lt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:p14="http://schemas.microsoft.com/office/powerpoint/2010/main" val="1392155606"/>
              </p:ext>
            </p:extLst>
          </p:nvPr>
        </p:nvGraphicFramePr>
        <p:xfrm>
          <a:off x="4090516" y="2625252"/>
          <a:ext cx="4680520" cy="18301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4202856" y="2204864"/>
            <a:ext cx="4716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+mj-lt"/>
                <a:cs typeface="Times New Roman" panose="02020603050405020304" pitchFamily="18" charset="0"/>
              </a:rPr>
              <a:t>Источники финансирования, млн. руб.</a:t>
            </a:r>
            <a:endParaRPr lang="ru-RU" b="1" dirty="0">
              <a:latin typeface="+mj-lt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5443772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</p:spPr>
        <p:txBody>
          <a:bodyPr/>
          <a:lstStyle/>
          <a:p>
            <a:pPr>
              <a:defRPr/>
            </a:pPr>
            <a:fld id="{D1C9C348-EEAF-4052-A6F9-A012D932CED7}" type="slidenum">
              <a:rPr lang="ru-RU" smtClean="0">
                <a:solidFill>
                  <a:prstClr val="black"/>
                </a:solidFill>
              </a:rPr>
              <a:pPr>
                <a:defRPr/>
              </a:pPr>
              <a:t>14</a:t>
            </a:fld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843808" y="22523"/>
            <a:ext cx="6048672" cy="830997"/>
          </a:xfrm>
          <a:prstGeom prst="rect">
            <a:avLst/>
          </a:prstGeom>
        </p:spPr>
        <p:txBody>
          <a:bodyPr anchor="ctr">
            <a:scene3d>
              <a:camera prst="orthographicFront"/>
              <a:lightRig rig="soft" dir="t"/>
            </a:scene3d>
            <a:sp3d prstMaterial="softEdge"/>
          </a:bodyPr>
          <a:lstStyle>
            <a:defPPr>
              <a:defRPr lang="ru-RU"/>
            </a:defPPr>
            <a:lvl1pPr algn="r" eaLnBrk="0" hangingPunct="0">
              <a:defRPr sz="2400" b="1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latin typeface="+mn-lt"/>
                <a:ea typeface="+mj-ea"/>
                <a:cs typeface="Times New Roman" panose="02020603050405020304" pitchFamily="18" charset="0"/>
              </a:defRPr>
            </a:lvl1pPr>
          </a:lstStyle>
          <a:p>
            <a:r>
              <a:rPr lang="ru-RU" dirty="0" smtClean="0"/>
              <a:t>Народные проекты </a:t>
            </a:r>
            <a:r>
              <a:rPr lang="ru-RU" dirty="0"/>
              <a:t>в 2016 году 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8800801"/>
              </p:ext>
            </p:extLst>
          </p:nvPr>
        </p:nvGraphicFramePr>
        <p:xfrm>
          <a:off x="323528" y="887850"/>
          <a:ext cx="8568952" cy="5688833"/>
        </p:xfrm>
        <a:graphic>
          <a:graphicData uri="http://schemas.openxmlformats.org/drawingml/2006/table">
            <a:tbl>
              <a:tblPr firstRow="1" bandRow="1">
                <a:tableStyleId>{1FECB4D8-DB02-4DC6-A0A2-4F2EBAE1DC90}</a:tableStyleId>
              </a:tblPr>
              <a:tblGrid>
                <a:gridCol w="208103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82362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90668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</a:rPr>
                        <a:t>МО МР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</a:rPr>
                        <a:t>Тематика малых проектов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</a:rPr>
                        <a:t>Выделенная </a:t>
                      </a:r>
                      <a:r>
                        <a:rPr lang="ru-RU" sz="1200" u="none" strike="noStrike" dirty="0">
                          <a:effectLst/>
                        </a:rPr>
                        <a:t>сумма, </a:t>
                      </a:r>
                      <a:r>
                        <a:rPr lang="ru-RU" sz="1200" u="none" strike="noStrike" dirty="0" smtClean="0">
                          <a:effectLst/>
                        </a:rPr>
                        <a:t/>
                      </a:r>
                      <a:br>
                        <a:rPr lang="ru-RU" sz="1200" u="none" strike="noStrike" dirty="0" smtClean="0">
                          <a:effectLst/>
                        </a:rPr>
                      </a:br>
                      <a:r>
                        <a:rPr lang="ru-RU" sz="1200" u="none" strike="noStrike" dirty="0" smtClean="0">
                          <a:effectLst/>
                        </a:rPr>
                        <a:t>тыс</a:t>
                      </a:r>
                      <a:r>
                        <a:rPr lang="ru-RU" sz="1200" u="none" strike="noStrike" dirty="0">
                          <a:effectLst/>
                        </a:rPr>
                        <a:t>. руб.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</a:rPr>
                        <a:t>Запланированное количество </a:t>
                      </a:r>
                      <a:r>
                        <a:rPr lang="ru-RU" sz="1200" u="none" strike="noStrike" dirty="0">
                          <a:effectLst/>
                        </a:rPr>
                        <a:t>трудоустроенных </a:t>
                      </a:r>
                      <a:r>
                        <a:rPr lang="ru-RU" sz="1200" u="none" strike="noStrike" dirty="0" smtClean="0">
                          <a:effectLst/>
                        </a:rPr>
                        <a:t>безработных граждан, </a:t>
                      </a:r>
                      <a:r>
                        <a:rPr lang="ru-RU" sz="1200" u="none" strike="noStrike" dirty="0">
                          <a:effectLst/>
                        </a:rPr>
                        <a:t>чел.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0393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 smtClean="0">
                          <a:effectLst/>
                        </a:rPr>
                        <a:t>Вуктыл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</a:rPr>
                        <a:t>Благоустройство территории п. Лемтыбож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300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</a:rPr>
                        <a:t>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5834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Сосногорск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</a:rPr>
                        <a:t>Ликвидация несанкционированной свалки</a:t>
                      </a:r>
                      <a:r>
                        <a:rPr lang="ru-RU" sz="1200" u="none" strike="noStrike" baseline="0" dirty="0" smtClean="0">
                          <a:effectLst/>
                        </a:rPr>
                        <a:t> в Сосногорске</a:t>
                      </a:r>
                      <a:r>
                        <a:rPr lang="ru-RU" sz="1200" u="none" strike="noStrike" dirty="0" smtClean="0">
                          <a:effectLst/>
                        </a:rPr>
                        <a:t> и обустройство зоны отдыха для жителей пгт. Войвож.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600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</a:rPr>
                        <a:t>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0393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Княжпогостский район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</a:rPr>
                        <a:t>Благоустройство территории района с привлечением безработных граждан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300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</a:rPr>
                        <a:t>10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0393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Койгородский район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</a:rPr>
                        <a:t>Строительство домика для проведения торжеств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</a:rPr>
                        <a:t>243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</a:rPr>
                        <a:t>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5834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Корткеросский район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</a:rPr>
                        <a:t>Ремонт и обустройство общественных колодцев в п. Приозерный; обустройство центральной площади села Сторожевск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</a:rPr>
                        <a:t>600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</a:rPr>
                        <a:t>10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5834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Сыктывдинский район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</a:rPr>
                        <a:t>Благоустройство  п. Яснэг, с. Озел, с. Пажга, с. Слудка, с. Шошки, с. Палевицы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1 587,0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</a:rPr>
                        <a:t>85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5834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Сысольский район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</a:rPr>
                        <a:t>Благоустройство площади с. Визинга, благоустройство п. Визиндор и п. Щугрэм с устройством общественных колодцев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</a:rPr>
                        <a:t>600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</a:rPr>
                        <a:t>20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5834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Удорский район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</a:rPr>
                        <a:t>Благоустройство территории с. Важгорт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</a:rPr>
                        <a:t>300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</a:rPr>
                        <a:t>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0393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Усть-Вымский район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u="none" strike="noStrike" dirty="0" smtClean="0">
                          <a:effectLst/>
                        </a:rPr>
                        <a:t>Благоустройство села Айкино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</a:rPr>
                        <a:t>270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</a:rPr>
                        <a:t>12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68251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Усть-Куломский район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u="none" strike="noStrike" dirty="0" smtClean="0">
                          <a:effectLst/>
                        </a:rPr>
                        <a:t>Восстановление пешеходного тротуара с. Усть-Кулом, благоустройство с. Ульяново, с. Носим, ликвидация несанкционированной свалки в д. Пожегдин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</a:rPr>
                        <a:t>1200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</a:rPr>
                        <a:t>21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0393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ИТОГО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6000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</a:rPr>
                        <a:t>179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919789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</p:spPr>
        <p:txBody>
          <a:bodyPr/>
          <a:lstStyle/>
          <a:p>
            <a:pPr>
              <a:defRPr/>
            </a:pPr>
            <a:fld id="{16CD5D88-307E-4930-A67A-14B8518486EA}" type="slidenum">
              <a:rPr lang="ru-RU" smtClean="0">
                <a:solidFill>
                  <a:prstClr val="black"/>
                </a:solidFill>
              </a:rPr>
              <a:pPr>
                <a:defRPr/>
              </a:pPr>
              <a:t>15</a:t>
            </a:fld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95736" y="116632"/>
            <a:ext cx="6840760" cy="526157"/>
          </a:xfrm>
          <a:prstGeom prst="rect">
            <a:avLst/>
          </a:prstGeom>
        </p:spPr>
        <p:txBody>
          <a:bodyPr anchor="ctr">
            <a:scene3d>
              <a:camera prst="orthographicFront"/>
              <a:lightRig rig="soft" dir="t"/>
            </a:scene3d>
            <a:sp3d prstMaterial="softEdge"/>
          </a:bodyPr>
          <a:lstStyle>
            <a:defPPr>
              <a:defRPr lang="ru-RU"/>
            </a:defPPr>
            <a:lvl1pPr algn="r" eaLnBrk="0" hangingPunct="0">
              <a:defRPr sz="2400" b="1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effectLst/>
                <a:latin typeface="+mj-lt"/>
                <a:ea typeface="+mj-ea"/>
                <a:cs typeface="Times New Roman" panose="02020603050405020304" pitchFamily="18" charset="0"/>
              </a:defRPr>
            </a:lvl1pPr>
            <a:lvl2pPr eaLnBrk="0" hangingPunct="0">
              <a:defRPr sz="4100" b="1">
                <a:solidFill>
                  <a:schemeClr val="tx2"/>
                </a:solidFill>
                <a:latin typeface="Calibri" pitchFamily="34" charset="0"/>
              </a:defRPr>
            </a:lvl2pPr>
            <a:lvl3pPr eaLnBrk="0" hangingPunct="0">
              <a:defRPr sz="4100" b="1">
                <a:solidFill>
                  <a:schemeClr val="tx2"/>
                </a:solidFill>
                <a:latin typeface="Calibri" pitchFamily="34" charset="0"/>
              </a:defRPr>
            </a:lvl3pPr>
            <a:lvl4pPr eaLnBrk="0" hangingPunct="0">
              <a:defRPr sz="4100" b="1">
                <a:solidFill>
                  <a:schemeClr val="tx2"/>
                </a:solidFill>
                <a:latin typeface="Calibri" pitchFamily="34" charset="0"/>
              </a:defRPr>
            </a:lvl4pPr>
            <a:lvl5pPr eaLnBrk="0" hangingPunct="0">
              <a:defRPr sz="4100" b="1">
                <a:solidFill>
                  <a:schemeClr val="tx2"/>
                </a:solidFill>
                <a:latin typeface="Calibri" pitchFamily="34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9pPr>
          </a:lstStyle>
          <a:p>
            <a:r>
              <a:rPr lang="ru-RU" dirty="0" smtClean="0"/>
              <a:t>Народные проекты </a:t>
            </a:r>
            <a:r>
              <a:rPr lang="ru-RU" dirty="0"/>
              <a:t>в 2017 году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6176637"/>
              </p:ext>
            </p:extLst>
          </p:nvPr>
        </p:nvGraphicFramePr>
        <p:xfrm>
          <a:off x="251520" y="836712"/>
          <a:ext cx="8640961" cy="5817295"/>
        </p:xfrm>
        <a:graphic>
          <a:graphicData uri="http://schemas.openxmlformats.org/drawingml/2006/table">
            <a:tbl>
              <a:tblPr firstRow="1" lastRow="1" bandRow="1">
                <a:tableStyleId>{00A15C55-8517-42AA-B614-E9B94910E393}</a:tableStyleId>
              </a:tblPr>
              <a:tblGrid>
                <a:gridCol w="45047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63775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475252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72007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080121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16083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 dirty="0">
                          <a:effectLst/>
                        </a:rPr>
                        <a:t>№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38" marR="2138" marT="21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>
                          <a:effectLst/>
                        </a:rPr>
                        <a:t>МО</a:t>
                      </a:r>
                      <a:endParaRPr lang="ru-RU" sz="13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38" marR="2138" marT="21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 dirty="0">
                          <a:effectLst/>
                        </a:rPr>
                        <a:t>Наименование проекта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38" marR="2138" marT="21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 dirty="0" smtClean="0">
                          <a:effectLst/>
                        </a:rPr>
                        <a:t>человек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38" marR="2138" marT="21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 dirty="0">
                          <a:effectLst/>
                        </a:rPr>
                        <a:t>сумма из РБ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38" marR="2138" marT="2138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1798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>
                          <a:effectLst/>
                        </a:rPr>
                        <a:t>1</a:t>
                      </a:r>
                      <a:endParaRPr lang="ru-RU" sz="13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38" marR="2138" marT="213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u="none" strike="noStrike" dirty="0">
                          <a:effectLst/>
                        </a:rPr>
                        <a:t>Усть-Куломский р-н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38" marR="2138" marT="213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u="none" strike="noStrike">
                          <a:effectLst/>
                        </a:rPr>
                        <a:t>ликвидация несанкционированной свалки п.Лопъювад</a:t>
                      </a:r>
                      <a:endParaRPr lang="ru-RU" sz="13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38" marR="2138" marT="21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>
                          <a:effectLst/>
                        </a:rPr>
                        <a:t>3</a:t>
                      </a:r>
                      <a:endParaRPr lang="ru-RU" sz="13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38" marR="2138" marT="21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>
                          <a:effectLst/>
                        </a:rPr>
                        <a:t>84 600</a:t>
                      </a:r>
                      <a:endParaRPr lang="ru-RU" sz="13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38" marR="2138" marT="2138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905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>
                          <a:effectLst/>
                        </a:rPr>
                        <a:t>2</a:t>
                      </a:r>
                      <a:endParaRPr lang="ru-RU" sz="13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38" marR="2138" marT="213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u="none" strike="noStrike" dirty="0">
                          <a:effectLst/>
                        </a:rPr>
                        <a:t>Усть-Куломский р-н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38" marR="2138" marT="213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u="none" strike="noStrike" dirty="0">
                          <a:effectLst/>
                        </a:rPr>
                        <a:t>Благоустройство территории памятника ветеранам ВОВ в </a:t>
                      </a:r>
                      <a:r>
                        <a:rPr lang="ru-RU" sz="1300" u="none" strike="noStrike" dirty="0" err="1">
                          <a:effectLst/>
                        </a:rPr>
                        <a:t>с.Югыдъяг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38" marR="2138" marT="21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>
                          <a:effectLst/>
                        </a:rPr>
                        <a:t>10</a:t>
                      </a:r>
                      <a:endParaRPr lang="ru-RU" sz="13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38" marR="2138" marT="21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>
                          <a:effectLst/>
                        </a:rPr>
                        <a:t>177 700</a:t>
                      </a:r>
                      <a:endParaRPr lang="ru-RU" sz="13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38" marR="2138" marT="2138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6815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>
                          <a:effectLst/>
                        </a:rPr>
                        <a:t>3</a:t>
                      </a:r>
                      <a:endParaRPr lang="ru-RU" sz="13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38" marR="2138" marT="213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u="none" strike="noStrike" dirty="0">
                          <a:effectLst/>
                        </a:rPr>
                        <a:t>Корткеросский р-н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38" marR="2138" marT="213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u="none" strike="noStrike" dirty="0" smtClean="0">
                          <a:effectLst/>
                        </a:rPr>
                        <a:t>Уборка </a:t>
                      </a:r>
                      <a:r>
                        <a:rPr lang="ru-RU" sz="1300" u="none" strike="noStrike" dirty="0" err="1" smtClean="0">
                          <a:effectLst/>
                        </a:rPr>
                        <a:t>несанкционироанных</a:t>
                      </a:r>
                      <a:r>
                        <a:rPr lang="ru-RU" sz="1300" u="none" strike="noStrike" dirty="0" smtClean="0">
                          <a:effectLst/>
                        </a:rPr>
                        <a:t> свалок в с. Сторожевск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38" marR="2138" marT="21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>
                          <a:effectLst/>
                        </a:rPr>
                        <a:t>5</a:t>
                      </a:r>
                      <a:endParaRPr lang="ru-RU" sz="13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38" marR="2138" marT="21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>
                          <a:effectLst/>
                        </a:rPr>
                        <a:t>300 000</a:t>
                      </a:r>
                      <a:endParaRPr lang="ru-RU" sz="13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38" marR="2138" marT="2138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6083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>
                          <a:effectLst/>
                        </a:rPr>
                        <a:t>4</a:t>
                      </a:r>
                      <a:endParaRPr lang="ru-RU" sz="13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38" marR="2138" marT="213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u="none" strike="noStrike" dirty="0" err="1">
                          <a:effectLst/>
                        </a:rPr>
                        <a:t>г.Сосногорск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38" marR="2138" marT="213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u="none" strike="noStrike" dirty="0">
                          <a:effectLst/>
                        </a:rPr>
                        <a:t>Ремонт водозаборного колодца в </a:t>
                      </a:r>
                      <a:r>
                        <a:rPr lang="ru-RU" sz="1300" u="none" strike="noStrike" dirty="0" err="1">
                          <a:effectLst/>
                        </a:rPr>
                        <a:t>пст.Ираель</a:t>
                      </a:r>
                      <a:r>
                        <a:rPr lang="ru-RU" sz="1300" u="none" strike="noStrike" dirty="0">
                          <a:effectLst/>
                        </a:rPr>
                        <a:t> 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38" marR="2138" marT="21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>
                          <a:effectLst/>
                        </a:rPr>
                        <a:t>3</a:t>
                      </a:r>
                      <a:endParaRPr lang="ru-RU" sz="13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38" marR="2138" marT="21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 dirty="0">
                          <a:effectLst/>
                        </a:rPr>
                        <a:t>300 000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38" marR="2138" marT="2138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0115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>
                          <a:effectLst/>
                        </a:rPr>
                        <a:t>5</a:t>
                      </a:r>
                      <a:endParaRPr lang="ru-RU" sz="13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38" marR="2138" marT="213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u="none" strike="noStrike" dirty="0">
                          <a:effectLst/>
                        </a:rPr>
                        <a:t>Усть-Вымский р-н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38" marR="2138" marT="213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u="none" strike="noStrike" dirty="0">
                          <a:effectLst/>
                        </a:rPr>
                        <a:t>Благоустройство территории памятника участникам Вов, погибшим на </a:t>
                      </a:r>
                      <a:r>
                        <a:rPr lang="ru-RU" sz="1300" u="none" strike="noStrike" dirty="0" smtClean="0">
                          <a:effectLst/>
                        </a:rPr>
                        <a:t>фронте, </a:t>
                      </a:r>
                      <a:r>
                        <a:rPr lang="ru-RU" sz="1300" u="none" strike="noStrike" dirty="0">
                          <a:effectLst/>
                        </a:rPr>
                        <a:t>в деревне </a:t>
                      </a:r>
                      <a:r>
                        <a:rPr lang="ru-RU" sz="1300" u="none" strike="noStrike" dirty="0" err="1" smtClean="0">
                          <a:effectLst/>
                        </a:rPr>
                        <a:t>Яг</a:t>
                      </a:r>
                      <a:r>
                        <a:rPr lang="ru-RU" sz="1300" u="none" strike="noStrike" dirty="0" smtClean="0">
                          <a:effectLst/>
                        </a:rPr>
                        <a:t> на территории </a:t>
                      </a:r>
                      <a:r>
                        <a:rPr lang="ru-RU" sz="1300" u="none" strike="noStrike" dirty="0" err="1" smtClean="0">
                          <a:effectLst/>
                        </a:rPr>
                        <a:t>СП"Гам</a:t>
                      </a:r>
                      <a:r>
                        <a:rPr lang="ru-RU" sz="1300" u="none" strike="noStrike" dirty="0" smtClean="0">
                          <a:effectLst/>
                        </a:rPr>
                        <a:t>"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38" marR="2138" marT="21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>
                          <a:effectLst/>
                        </a:rPr>
                        <a:t>20</a:t>
                      </a:r>
                      <a:endParaRPr lang="ru-RU" sz="13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38" marR="2138" marT="21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>
                          <a:effectLst/>
                        </a:rPr>
                        <a:t>300 000</a:t>
                      </a:r>
                      <a:endParaRPr lang="ru-RU" sz="13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38" marR="2138" marT="2138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2502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>
                          <a:effectLst/>
                        </a:rPr>
                        <a:t>6</a:t>
                      </a:r>
                      <a:endParaRPr lang="ru-RU" sz="13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38" marR="2138" marT="213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u="none" strike="noStrike" dirty="0" err="1">
                          <a:effectLst/>
                        </a:rPr>
                        <a:t>г.Вуктыл</a:t>
                      </a:r>
                      <a:r>
                        <a:rPr lang="ru-RU" sz="1300" u="none" strike="noStrike" dirty="0">
                          <a:effectLst/>
                        </a:rPr>
                        <a:t>                       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38" marR="2138" marT="213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u="none" strike="noStrike" dirty="0">
                          <a:effectLst/>
                        </a:rPr>
                        <a:t>Устройство водоразборной колонки в центре поселка </a:t>
                      </a:r>
                      <a:r>
                        <a:rPr lang="ru-RU" sz="1300" u="none" strike="noStrike" dirty="0" err="1">
                          <a:effectLst/>
                        </a:rPr>
                        <a:t>Усть-Соплекс</a:t>
                      </a:r>
                      <a:r>
                        <a:rPr lang="ru-RU" sz="1300" u="none" strike="noStrike" dirty="0">
                          <a:effectLst/>
                        </a:rPr>
                        <a:t> 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38" marR="2138" marT="21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>
                          <a:effectLst/>
                        </a:rPr>
                        <a:t>6</a:t>
                      </a:r>
                      <a:endParaRPr lang="ru-RU" sz="13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38" marR="2138" marT="21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>
                          <a:effectLst/>
                        </a:rPr>
                        <a:t>300 000</a:t>
                      </a:r>
                      <a:endParaRPr lang="ru-RU" sz="13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38" marR="2138" marT="2138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16083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>
                          <a:effectLst/>
                        </a:rPr>
                        <a:t>7</a:t>
                      </a:r>
                      <a:endParaRPr lang="ru-RU" sz="13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38" marR="2138" marT="213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u="none" strike="noStrike">
                          <a:effectLst/>
                        </a:rPr>
                        <a:t>Сыктывдинский р-н</a:t>
                      </a:r>
                      <a:endParaRPr lang="ru-RU" sz="13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38" marR="2138" marT="213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u="none" strike="noStrike" dirty="0">
                          <a:effectLst/>
                        </a:rPr>
                        <a:t>Обустройство детской площадки в </a:t>
                      </a:r>
                      <a:r>
                        <a:rPr lang="ru-RU" sz="1300" u="none" strike="noStrike" dirty="0" err="1">
                          <a:effectLst/>
                        </a:rPr>
                        <a:t>д.Гаръя</a:t>
                      </a:r>
                      <a:r>
                        <a:rPr lang="ru-RU" sz="1300" u="none" strike="noStrike" dirty="0">
                          <a:effectLst/>
                        </a:rPr>
                        <a:t> </a:t>
                      </a:r>
                      <a:r>
                        <a:rPr lang="ru-RU" sz="1300" u="none" strike="noStrike" dirty="0" err="1">
                          <a:effectLst/>
                        </a:rPr>
                        <a:t>с.Пажга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38" marR="2138" marT="21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>
                          <a:effectLst/>
                        </a:rPr>
                        <a:t>10</a:t>
                      </a:r>
                      <a:endParaRPr lang="ru-RU" sz="13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38" marR="2138" marT="21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>
                          <a:effectLst/>
                        </a:rPr>
                        <a:t>120 000</a:t>
                      </a:r>
                      <a:endParaRPr lang="ru-RU" sz="13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38" marR="2138" marT="2138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16083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>
                          <a:effectLst/>
                        </a:rPr>
                        <a:t>8</a:t>
                      </a:r>
                      <a:endParaRPr lang="ru-RU" sz="13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38" marR="2138" marT="213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u="none" strike="noStrike" dirty="0">
                          <a:effectLst/>
                        </a:rPr>
                        <a:t>Сыктывдинский р-н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38" marR="2138" marT="213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u="none" strike="noStrike" dirty="0">
                          <a:effectLst/>
                        </a:rPr>
                        <a:t>С/п с."</a:t>
                      </a:r>
                      <a:r>
                        <a:rPr lang="ru-RU" sz="1300" u="none" strike="noStrike" dirty="0" err="1">
                          <a:effectLst/>
                        </a:rPr>
                        <a:t>Лэзым</a:t>
                      </a:r>
                      <a:r>
                        <a:rPr lang="ru-RU" sz="1300" u="none" strike="noStrike" dirty="0">
                          <a:effectLst/>
                        </a:rPr>
                        <a:t>  Обустройство детской </a:t>
                      </a:r>
                      <a:r>
                        <a:rPr lang="ru-RU" sz="1300" u="none" strike="noStrike" dirty="0" smtClean="0">
                          <a:effectLst/>
                        </a:rPr>
                        <a:t>площадки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38" marR="2138" marT="21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>
                          <a:effectLst/>
                        </a:rPr>
                        <a:t>10</a:t>
                      </a:r>
                      <a:endParaRPr lang="ru-RU" sz="13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38" marR="2138" marT="21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>
                          <a:effectLst/>
                        </a:rPr>
                        <a:t>250 000</a:t>
                      </a:r>
                      <a:endParaRPr lang="ru-RU" sz="13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38" marR="2138" marT="2138" marB="0"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2104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>
                          <a:effectLst/>
                        </a:rPr>
                        <a:t>9</a:t>
                      </a:r>
                      <a:endParaRPr lang="ru-RU" sz="13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38" marR="2138" marT="213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u="none" strike="noStrike" dirty="0">
                          <a:effectLst/>
                        </a:rPr>
                        <a:t>Усть-Куломский р-н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38" marR="2138" marT="213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u="none" strike="noStrike" dirty="0">
                          <a:effectLst/>
                        </a:rPr>
                        <a:t>Создание сквера участникам ликвидации последствий катастрофы на Чернобыльской АЭС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38" marR="2138" marT="21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>
                          <a:effectLst/>
                        </a:rPr>
                        <a:t>5</a:t>
                      </a:r>
                      <a:endParaRPr lang="ru-RU" sz="13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38" marR="2138" marT="21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>
                          <a:effectLst/>
                        </a:rPr>
                        <a:t>270 000</a:t>
                      </a:r>
                      <a:endParaRPr lang="ru-RU" sz="13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38" marR="2138" marT="2138" marB="0" anchor="ctr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11886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>
                          <a:effectLst/>
                        </a:rPr>
                        <a:t>10</a:t>
                      </a:r>
                      <a:endParaRPr lang="ru-RU" sz="13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38" marR="2138" marT="213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u="none" strike="noStrike">
                          <a:effectLst/>
                        </a:rPr>
                        <a:t>Прилузский р-н</a:t>
                      </a:r>
                      <a:endParaRPr lang="ru-RU" sz="13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38" marR="2138" marT="213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u="none" strike="noStrike" dirty="0">
                          <a:effectLst/>
                        </a:rPr>
                        <a:t>Снос ветхих многоквартирных домов в СП "Летка"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38" marR="2138" marT="21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>
                          <a:effectLst/>
                        </a:rPr>
                        <a:t>5</a:t>
                      </a:r>
                      <a:endParaRPr lang="ru-RU" sz="13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38" marR="2138" marT="21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>
                          <a:effectLst/>
                        </a:rPr>
                        <a:t>300 000</a:t>
                      </a:r>
                      <a:endParaRPr lang="ru-RU" sz="13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38" marR="2138" marT="2138" marB="0" anchor="ctr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16083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>
                          <a:effectLst/>
                        </a:rPr>
                        <a:t>11</a:t>
                      </a:r>
                      <a:endParaRPr lang="ru-RU" sz="13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38" marR="2138" marT="213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u="none" strike="noStrike">
                          <a:effectLst/>
                        </a:rPr>
                        <a:t>Удорский р-н</a:t>
                      </a:r>
                      <a:endParaRPr lang="ru-RU" sz="13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38" marR="2138" marT="213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u="none" strike="noStrike" dirty="0">
                          <a:effectLst/>
                        </a:rPr>
                        <a:t>"Реконструкция уличной сцены </a:t>
                      </a:r>
                      <a:r>
                        <a:rPr lang="ru-RU" sz="1300" u="none" strike="noStrike" dirty="0" err="1">
                          <a:effectLst/>
                        </a:rPr>
                        <a:t>п.Междуреченск</a:t>
                      </a:r>
                      <a:r>
                        <a:rPr lang="ru-RU" sz="1300" u="none" strike="noStrike" dirty="0">
                          <a:effectLst/>
                        </a:rPr>
                        <a:t> 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38" marR="2138" marT="21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>
                          <a:effectLst/>
                        </a:rPr>
                        <a:t>3</a:t>
                      </a:r>
                      <a:endParaRPr lang="ru-RU" sz="13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38" marR="2138" marT="21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>
                          <a:effectLst/>
                        </a:rPr>
                        <a:t>300 000</a:t>
                      </a:r>
                      <a:endParaRPr lang="ru-RU" sz="13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38" marR="2138" marT="2138" marB="0" anchor="ctr"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7838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>
                          <a:effectLst/>
                        </a:rPr>
                        <a:t>12</a:t>
                      </a:r>
                      <a:endParaRPr lang="ru-RU" sz="13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38" marR="2138" marT="213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u="none" strike="noStrike" dirty="0">
                          <a:effectLst/>
                        </a:rPr>
                        <a:t>Усть-Цилемский р-н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38" marR="2138" marT="213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u="none" strike="noStrike" dirty="0">
                          <a:effectLst/>
                        </a:rPr>
                        <a:t>Благоустройство </a:t>
                      </a:r>
                      <a:r>
                        <a:rPr lang="ru-RU" sz="1300" u="none" strike="noStrike" dirty="0" smtClean="0">
                          <a:effectLst/>
                        </a:rPr>
                        <a:t>зон </a:t>
                      </a:r>
                      <a:r>
                        <a:rPr lang="ru-RU" sz="1300" u="none" strike="noStrike" dirty="0">
                          <a:effectLst/>
                        </a:rPr>
                        <a:t>санитарной охраны водопроводных </a:t>
                      </a:r>
                      <a:r>
                        <a:rPr lang="ru-RU" sz="1300" u="none" strike="noStrike" dirty="0" smtClean="0">
                          <a:effectLst/>
                        </a:rPr>
                        <a:t>сооружений</a:t>
                      </a:r>
                      <a:r>
                        <a:rPr lang="ru-RU" sz="1300" u="none" strike="noStrike" baseline="0" dirty="0" smtClean="0">
                          <a:effectLst/>
                        </a:rPr>
                        <a:t> </a:t>
                      </a:r>
                      <a:r>
                        <a:rPr lang="ru-RU" sz="1300" u="none" strike="noStrike" dirty="0" smtClean="0">
                          <a:effectLst/>
                        </a:rPr>
                        <a:t>села </a:t>
                      </a:r>
                      <a:r>
                        <a:rPr lang="ru-RU" sz="1300" u="none" strike="noStrike" dirty="0" err="1" smtClean="0">
                          <a:effectLst/>
                        </a:rPr>
                        <a:t>Хабариха</a:t>
                      </a:r>
                      <a:r>
                        <a:rPr lang="ru-RU" sz="1300" u="none" strike="noStrike" dirty="0" smtClean="0">
                          <a:effectLst/>
                        </a:rPr>
                        <a:t> 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38" marR="2138" marT="21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>
                          <a:effectLst/>
                        </a:rPr>
                        <a:t>4</a:t>
                      </a:r>
                      <a:endParaRPr lang="ru-RU" sz="13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38" marR="2138" marT="21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>
                          <a:effectLst/>
                        </a:rPr>
                        <a:t>300 000</a:t>
                      </a:r>
                      <a:endParaRPr lang="ru-RU" sz="13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38" marR="2138" marT="2138" marB="0" anchor="ctr"/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11205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>
                          <a:effectLst/>
                        </a:rPr>
                        <a:t>13</a:t>
                      </a:r>
                      <a:endParaRPr lang="ru-RU" sz="13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38" marR="2138" marT="213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u="none" strike="noStrike">
                          <a:effectLst/>
                        </a:rPr>
                        <a:t>г.Сосногорск</a:t>
                      </a:r>
                      <a:endParaRPr lang="ru-RU" sz="13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38" marR="2138" marT="213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u="none" strike="noStrike" dirty="0">
                          <a:effectLst/>
                        </a:rPr>
                        <a:t>Благоустройство сквера памяти в </a:t>
                      </a:r>
                      <a:r>
                        <a:rPr lang="ru-RU" sz="1300" u="none" strike="noStrike" dirty="0" err="1">
                          <a:effectLst/>
                        </a:rPr>
                        <a:t>пст.Верхнеижемский</a:t>
                      </a:r>
                      <a:r>
                        <a:rPr lang="ru-RU" sz="1300" u="none" strike="noStrike" dirty="0">
                          <a:effectLst/>
                        </a:rPr>
                        <a:t> 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38" marR="2138" marT="21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>
                          <a:effectLst/>
                        </a:rPr>
                        <a:t>3</a:t>
                      </a:r>
                      <a:endParaRPr lang="ru-RU" sz="13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38" marR="2138" marT="21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>
                          <a:effectLst/>
                        </a:rPr>
                        <a:t>300 000</a:t>
                      </a:r>
                      <a:endParaRPr lang="ru-RU" sz="13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38" marR="2138" marT="2138" marB="0" anchor="ctr"/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16083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>
                          <a:effectLst/>
                        </a:rPr>
                        <a:t>14</a:t>
                      </a:r>
                      <a:endParaRPr lang="ru-RU" sz="13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38" marR="2138" marT="213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u="none" strike="noStrike">
                          <a:effectLst/>
                        </a:rPr>
                        <a:t>Сыктывдинский р-н</a:t>
                      </a:r>
                      <a:endParaRPr lang="ru-RU" sz="13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38" marR="2138" marT="213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u="none" strike="noStrike" dirty="0">
                          <a:effectLst/>
                        </a:rPr>
                        <a:t>Администрация с/п "Слудка" ремонт </a:t>
                      </a:r>
                      <a:r>
                        <a:rPr lang="ru-RU" sz="1300" u="none" strike="noStrike" dirty="0" smtClean="0">
                          <a:effectLst/>
                        </a:rPr>
                        <a:t>колодца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38" marR="2138" marT="21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>
                          <a:effectLst/>
                        </a:rPr>
                        <a:t>30</a:t>
                      </a:r>
                      <a:endParaRPr lang="ru-RU" sz="13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38" marR="2138" marT="21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>
                          <a:effectLst/>
                        </a:rPr>
                        <a:t>270 000</a:t>
                      </a:r>
                      <a:endParaRPr lang="ru-RU" sz="13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38" marR="2138" marT="2138" marB="0" anchor="ctr"/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8657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>
                          <a:effectLst/>
                        </a:rPr>
                        <a:t>15</a:t>
                      </a:r>
                      <a:endParaRPr lang="ru-RU" sz="13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38" marR="2138" marT="213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u="none" strike="noStrike" dirty="0" smtClean="0">
                          <a:effectLst/>
                        </a:rPr>
                        <a:t>Тр.-</a:t>
                      </a:r>
                      <a:r>
                        <a:rPr lang="ru-RU" sz="1300" u="none" strike="noStrike" dirty="0">
                          <a:effectLst/>
                        </a:rPr>
                        <a:t>Печорский р-н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38" marR="2138" marT="213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u="none" strike="noStrike" dirty="0">
                          <a:effectLst/>
                        </a:rPr>
                        <a:t>Благоустройство территории </a:t>
                      </a:r>
                      <a:r>
                        <a:rPr lang="ru-RU" sz="1300" u="none" strike="noStrike" dirty="0" smtClean="0">
                          <a:effectLst/>
                        </a:rPr>
                        <a:t>в </a:t>
                      </a:r>
                      <a:r>
                        <a:rPr lang="ru-RU" sz="1300" u="none" strike="noStrike" dirty="0" err="1">
                          <a:effectLst/>
                        </a:rPr>
                        <a:t>пст</a:t>
                      </a:r>
                      <a:r>
                        <a:rPr lang="ru-RU" sz="1300" u="none" strike="noStrike" dirty="0">
                          <a:effectLst/>
                        </a:rPr>
                        <a:t> Усть-Илыч 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38" marR="2138" marT="21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>
                          <a:effectLst/>
                        </a:rPr>
                        <a:t>11</a:t>
                      </a:r>
                      <a:endParaRPr lang="ru-RU" sz="13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38" marR="2138" marT="21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>
                          <a:effectLst/>
                        </a:rPr>
                        <a:t>300 000</a:t>
                      </a:r>
                      <a:endParaRPr lang="ru-RU" sz="13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38" marR="2138" marT="2138" marB="0" anchor="ctr"/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16083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>
                          <a:effectLst/>
                        </a:rPr>
                        <a:t>16</a:t>
                      </a:r>
                      <a:endParaRPr lang="ru-RU" sz="13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38" marR="2138" marT="213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u="none" strike="noStrike" dirty="0">
                          <a:effectLst/>
                        </a:rPr>
                        <a:t>Сысольский р-н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38" marR="2138" marT="213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u="none" strike="noStrike">
                          <a:effectLst/>
                        </a:rPr>
                        <a:t>Ремон тротуаров по улице с.Визинга</a:t>
                      </a:r>
                      <a:endParaRPr lang="ru-RU" sz="13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38" marR="2138" marT="21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>
                          <a:effectLst/>
                        </a:rPr>
                        <a:t>5</a:t>
                      </a:r>
                      <a:endParaRPr lang="ru-RU" sz="13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38" marR="2138" marT="21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>
                          <a:effectLst/>
                        </a:rPr>
                        <a:t>300 000</a:t>
                      </a:r>
                      <a:endParaRPr lang="ru-RU" sz="13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38" marR="2138" marT="2138" marB="0" anchor="ctr"/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  <a:tr h="16083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>
                          <a:effectLst/>
                        </a:rPr>
                        <a:t>17</a:t>
                      </a:r>
                      <a:endParaRPr lang="ru-RU" sz="13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38" marR="2138" marT="213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u="none" strike="noStrike">
                          <a:effectLst/>
                        </a:rPr>
                        <a:t>Княжпогостский р-н</a:t>
                      </a:r>
                      <a:endParaRPr lang="ru-RU" sz="13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38" marR="2138" marT="213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u="none" strike="noStrike">
                          <a:effectLst/>
                        </a:rPr>
                        <a:t>Сквер памяти "Живи и помни "в с.Шошка </a:t>
                      </a:r>
                      <a:endParaRPr lang="ru-RU" sz="13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38" marR="2138" marT="21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>
                          <a:effectLst/>
                        </a:rPr>
                        <a:t>5</a:t>
                      </a:r>
                      <a:endParaRPr lang="ru-RU" sz="13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38" marR="2138" marT="21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>
                          <a:effectLst/>
                        </a:rPr>
                        <a:t>237 700</a:t>
                      </a:r>
                      <a:endParaRPr lang="ru-RU" sz="13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38" marR="2138" marT="2138" marB="0" anchor="ctr"/>
                </a:tc>
                <a:extLst>
                  <a:ext uri="{0D108BD9-81ED-4DB2-BD59-A6C34878D82A}">
                    <a16:rowId xmlns:a16="http://schemas.microsoft.com/office/drawing/2014/main" xmlns="" val="10017"/>
                  </a:ext>
                </a:extLst>
              </a:tr>
              <a:tr h="3557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>
                          <a:effectLst/>
                        </a:rPr>
                        <a:t>18</a:t>
                      </a:r>
                      <a:endParaRPr lang="ru-RU" sz="13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38" marR="2138" marT="213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u="none" strike="noStrike" dirty="0" smtClean="0">
                          <a:effectLst/>
                        </a:rPr>
                        <a:t>Тр.-</a:t>
                      </a:r>
                      <a:r>
                        <a:rPr lang="ru-RU" sz="1300" u="none" strike="noStrike" dirty="0">
                          <a:effectLst/>
                        </a:rPr>
                        <a:t>Печорский р-н 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38" marR="2138" marT="213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u="none" strike="noStrike" dirty="0">
                          <a:effectLst/>
                        </a:rPr>
                        <a:t>Благоустройство </a:t>
                      </a:r>
                      <a:r>
                        <a:rPr lang="ru-RU" sz="1300" u="none" strike="noStrike" dirty="0" err="1">
                          <a:effectLst/>
                        </a:rPr>
                        <a:t>п.Знаменка</a:t>
                      </a:r>
                      <a:r>
                        <a:rPr lang="ru-RU" sz="1300" u="none" strike="noStrike" dirty="0">
                          <a:effectLst/>
                        </a:rPr>
                        <a:t> (вывоз мусора </a:t>
                      </a:r>
                      <a:r>
                        <a:rPr lang="ru-RU" sz="1300" u="none" strike="noStrike" dirty="0" smtClean="0">
                          <a:effectLst/>
                        </a:rPr>
                        <a:t>разрушенных </a:t>
                      </a:r>
                      <a:r>
                        <a:rPr lang="ru-RU" sz="1300" u="none" strike="noStrike" dirty="0">
                          <a:effectLst/>
                        </a:rPr>
                        <a:t>зданий)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38" marR="2138" marT="21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>
                          <a:effectLst/>
                        </a:rPr>
                        <a:t>8</a:t>
                      </a:r>
                      <a:endParaRPr lang="ru-RU" sz="13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38" marR="2138" marT="21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>
                          <a:effectLst/>
                        </a:rPr>
                        <a:t>300 000</a:t>
                      </a:r>
                      <a:endParaRPr lang="ru-RU" sz="13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38" marR="2138" marT="2138" marB="0" anchor="ctr"/>
                </a:tc>
                <a:extLst>
                  <a:ext uri="{0D108BD9-81ED-4DB2-BD59-A6C34878D82A}">
                    <a16:rowId xmlns:a16="http://schemas.microsoft.com/office/drawing/2014/main" xmlns="" val="10018"/>
                  </a:ext>
                </a:extLst>
              </a:tr>
              <a:tr h="32104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>
                          <a:effectLst/>
                        </a:rPr>
                        <a:t>19</a:t>
                      </a:r>
                      <a:endParaRPr lang="ru-RU" sz="13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38" marR="2138" marT="213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u="none" strike="noStrike" dirty="0">
                          <a:effectLst/>
                        </a:rPr>
                        <a:t>Сыктывдинский р-н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38" marR="2138" marT="213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u="none" strike="noStrike">
                          <a:effectLst/>
                        </a:rPr>
                        <a:t>Ремонт детской площадки во дворе домов №10,12,14 ,по улице Гагарина в с.Выльгорт</a:t>
                      </a:r>
                      <a:endParaRPr lang="ru-RU" sz="13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38" marR="2138" marT="21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>
                          <a:effectLst/>
                        </a:rPr>
                        <a:t>10</a:t>
                      </a:r>
                      <a:endParaRPr lang="ru-RU" sz="13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38" marR="2138" marT="21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>
                          <a:effectLst/>
                        </a:rPr>
                        <a:t>270 000</a:t>
                      </a:r>
                      <a:endParaRPr lang="ru-RU" sz="13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38" marR="2138" marT="2138" marB="0" anchor="ctr"/>
                </a:tc>
                <a:extLst>
                  <a:ext uri="{0D108BD9-81ED-4DB2-BD59-A6C34878D82A}">
                    <a16:rowId xmlns:a16="http://schemas.microsoft.com/office/drawing/2014/main" xmlns="" val="10019"/>
                  </a:ext>
                </a:extLst>
              </a:tr>
              <a:tr h="5872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>
                          <a:effectLst/>
                        </a:rPr>
                        <a:t>20</a:t>
                      </a:r>
                      <a:endParaRPr lang="ru-RU" sz="13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38" marR="2138" marT="213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u="none" strike="noStrike">
                          <a:effectLst/>
                        </a:rPr>
                        <a:t>Сыктывдинский р-н</a:t>
                      </a:r>
                      <a:endParaRPr lang="ru-RU" sz="13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38" marR="2138" marT="213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u="none" strike="noStrike">
                          <a:effectLst/>
                        </a:rPr>
                        <a:t>Благоустройство территории сельского поселения Шошка</a:t>
                      </a:r>
                      <a:endParaRPr lang="ru-RU" sz="13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38" marR="2138" marT="21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>
                          <a:effectLst/>
                        </a:rPr>
                        <a:t>15</a:t>
                      </a:r>
                      <a:endParaRPr lang="ru-RU" sz="13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38" marR="2138" marT="21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>
                          <a:effectLst/>
                        </a:rPr>
                        <a:t>270 000</a:t>
                      </a:r>
                      <a:endParaRPr lang="ru-RU" sz="13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38" marR="2138" marT="2138" marB="0" anchor="ctr"/>
                </a:tc>
                <a:extLst>
                  <a:ext uri="{0D108BD9-81ED-4DB2-BD59-A6C34878D82A}">
                    <a16:rowId xmlns:a16="http://schemas.microsoft.com/office/drawing/2014/main" xmlns="" val="1002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>
                          <a:effectLst/>
                        </a:rPr>
                        <a:t>21</a:t>
                      </a:r>
                      <a:endParaRPr lang="ru-RU" sz="13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38" marR="2138" marT="213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u="none" strike="noStrike" dirty="0">
                          <a:effectLst/>
                        </a:rPr>
                        <a:t>Сысольский р-н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38" marR="2138" marT="213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u="none" strike="noStrike">
                          <a:effectLst/>
                        </a:rPr>
                        <a:t>Благоустройство территории поселка Заозерье </a:t>
                      </a:r>
                      <a:endParaRPr lang="ru-RU" sz="13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38" marR="2138" marT="21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>
                          <a:effectLst/>
                        </a:rPr>
                        <a:t>3</a:t>
                      </a:r>
                      <a:endParaRPr lang="ru-RU" sz="13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38" marR="2138" marT="21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>
                          <a:effectLst/>
                        </a:rPr>
                        <a:t>270 000</a:t>
                      </a:r>
                      <a:endParaRPr lang="ru-RU" sz="13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38" marR="2138" marT="2138" marB="0" anchor="ctr"/>
                </a:tc>
                <a:extLst>
                  <a:ext uri="{0D108BD9-81ED-4DB2-BD59-A6C34878D82A}">
                    <a16:rowId xmlns:a16="http://schemas.microsoft.com/office/drawing/2014/main" xmlns="" val="10021"/>
                  </a:ext>
                </a:extLst>
              </a:tr>
              <a:tr h="4872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>
                          <a:effectLst/>
                        </a:rPr>
                        <a:t>22</a:t>
                      </a:r>
                      <a:endParaRPr lang="ru-RU" sz="13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38" marR="2138" marT="213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u="none" strike="noStrike" dirty="0">
                          <a:effectLst/>
                        </a:rPr>
                        <a:t>Койгородский р-н 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38" marR="2138" marT="213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u="none" strike="noStrike">
                          <a:effectLst/>
                        </a:rPr>
                        <a:t>Снос ветхих и аварийных строений в сельском поселении Нючпас</a:t>
                      </a:r>
                      <a:endParaRPr lang="ru-RU" sz="13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38" marR="2138" marT="21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>
                          <a:effectLst/>
                        </a:rPr>
                        <a:t>10</a:t>
                      </a:r>
                      <a:endParaRPr lang="ru-RU" sz="13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38" marR="2138" marT="21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>
                          <a:effectLst/>
                        </a:rPr>
                        <a:t>300 000</a:t>
                      </a:r>
                      <a:endParaRPr lang="ru-RU" sz="13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38" marR="2138" marT="2138" marB="0" anchor="ctr"/>
                </a:tc>
                <a:extLst>
                  <a:ext uri="{0D108BD9-81ED-4DB2-BD59-A6C34878D82A}">
                    <a16:rowId xmlns:a16="http://schemas.microsoft.com/office/drawing/2014/main" xmlns="" val="10022"/>
                  </a:ext>
                </a:extLst>
              </a:tr>
              <a:tr h="8073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>
                          <a:effectLst/>
                        </a:rPr>
                        <a:t> </a:t>
                      </a:r>
                      <a:endParaRPr lang="ru-RU" sz="13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38" marR="2138" marT="213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u="none" strike="noStrike" dirty="0" smtClean="0">
                          <a:effectLst/>
                        </a:rPr>
                        <a:t>ВСЕГО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38" marR="2138" marT="213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u="none" strike="noStrike" dirty="0">
                          <a:effectLst/>
                        </a:rPr>
                        <a:t> 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38" marR="2138" marT="21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>
                          <a:effectLst/>
                        </a:rPr>
                        <a:t>184</a:t>
                      </a:r>
                      <a:endParaRPr lang="ru-RU" sz="13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38" marR="2138" marT="21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 dirty="0">
                          <a:effectLst/>
                        </a:rPr>
                        <a:t>5 820 000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38" marR="2138" marT="2138" marB="0" anchor="ctr"/>
                </a:tc>
                <a:extLst>
                  <a:ext uri="{0D108BD9-81ED-4DB2-BD59-A6C34878D82A}">
                    <a16:rowId xmlns:a16="http://schemas.microsoft.com/office/drawing/2014/main" xmlns="" val="100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38060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76F54-4767-4309-8FAA-A1557B629BE0}" type="slidenum">
              <a:rPr lang="ru-RU" smtClean="0"/>
              <a:pPr/>
              <a:t>16</a:t>
            </a:fld>
            <a:endParaRPr lang="ru-RU" dirty="0"/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1123949735"/>
              </p:ext>
            </p:extLst>
          </p:nvPr>
        </p:nvGraphicFramePr>
        <p:xfrm>
          <a:off x="539552" y="2492896"/>
          <a:ext cx="8424936" cy="28083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907704" y="188640"/>
            <a:ext cx="6913463" cy="1200329"/>
          </a:xfrm>
          <a:prstGeom prst="rect">
            <a:avLst/>
          </a:prstGeom>
        </p:spPr>
        <p:txBody>
          <a:bodyPr anchor="ctr">
            <a:scene3d>
              <a:camera prst="orthographicFront"/>
              <a:lightRig rig="soft" dir="t"/>
            </a:scene3d>
            <a:sp3d prstMaterial="softEdge"/>
          </a:bodyPr>
          <a:lstStyle>
            <a:defPPr>
              <a:defRPr lang="ru-RU"/>
            </a:defPPr>
            <a:lvl1pPr algn="r" eaLnBrk="0" hangingPunct="0">
              <a:defRPr sz="2400" b="1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latin typeface="+mn-lt"/>
                <a:ea typeface="+mj-ea"/>
                <a:cs typeface="Times New Roman" panose="02020603050405020304" pitchFamily="18" charset="0"/>
              </a:defRPr>
            </a:lvl1pPr>
          </a:lstStyle>
          <a:p>
            <a:r>
              <a:rPr lang="ru-RU" dirty="0"/>
              <a:t>Результат реализации Плана мероприятий </a:t>
            </a:r>
            <a:br>
              <a:rPr lang="ru-RU" dirty="0"/>
            </a:br>
            <a:r>
              <a:rPr lang="ru-RU" dirty="0"/>
              <a:t>по повышению уровня занятости населения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в </a:t>
            </a:r>
            <a:r>
              <a:rPr lang="ru-RU" dirty="0"/>
              <a:t>сельской местности Республики Коми</a:t>
            </a:r>
          </a:p>
        </p:txBody>
      </p:sp>
    </p:spTree>
    <p:extLst>
      <p:ext uri="{BB962C8B-B14F-4D97-AF65-F5344CB8AC3E}">
        <p14:creationId xmlns:p14="http://schemas.microsoft.com/office/powerpoint/2010/main" val="102515419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5650" y="3708400"/>
            <a:ext cx="6985000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3200" b="1" dirty="0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Благодарю за внимание!</a:t>
            </a:r>
            <a:endParaRPr lang="ru-RU" sz="1100" dirty="0">
              <a:solidFill>
                <a:prstClr val="black"/>
              </a:solidFill>
              <a:latin typeface="+mj-lt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111002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91680" y="116632"/>
            <a:ext cx="7344816" cy="830997"/>
          </a:xfrm>
          <a:prstGeom prst="rect">
            <a:avLst/>
          </a:prstGeom>
        </p:spPr>
        <p:txBody>
          <a:bodyPr anchor="ctr">
            <a:scene3d>
              <a:camera prst="orthographicFront"/>
              <a:lightRig rig="soft" dir="t"/>
            </a:scene3d>
            <a:sp3d prstMaterial="softEdge"/>
          </a:bodyPr>
          <a:lstStyle/>
          <a:p>
            <a:pPr algn="r" eaLnBrk="0" hangingPunct="0"/>
            <a:r>
              <a:rPr lang="ru-RU" sz="2400" b="1" dirty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latin typeface="Calibri" panose="020F0502020204030204" pitchFamily="34" charset="0"/>
                <a:ea typeface="+mj-ea"/>
                <a:cs typeface="Times New Roman" panose="02020603050405020304" pitchFamily="18" charset="0"/>
              </a:rPr>
              <a:t>Численность населения Республики Коми </a:t>
            </a:r>
          </a:p>
          <a:p>
            <a:pPr algn="r" eaLnBrk="0" hangingPunct="0"/>
            <a:r>
              <a:rPr lang="ru-RU" sz="2400" b="1" dirty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latin typeface="Calibri" panose="020F0502020204030204" pitchFamily="34" charset="0"/>
                <a:ea typeface="+mj-ea"/>
                <a:cs typeface="Times New Roman" panose="02020603050405020304" pitchFamily="18" charset="0"/>
              </a:rPr>
              <a:t>на 1 января </a:t>
            </a:r>
            <a:r>
              <a:rPr lang="ru-RU" sz="2400" b="1" dirty="0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latin typeface="Calibri" panose="020F0502020204030204" pitchFamily="34" charset="0"/>
                <a:ea typeface="+mj-ea"/>
                <a:cs typeface="Times New Roman" panose="02020603050405020304" pitchFamily="18" charset="0"/>
              </a:rPr>
              <a:t>2017 </a:t>
            </a:r>
            <a:r>
              <a:rPr lang="ru-RU" sz="2400" b="1" dirty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latin typeface="Calibri" panose="020F0502020204030204" pitchFamily="34" charset="0"/>
                <a:ea typeface="+mj-ea"/>
                <a:cs typeface="Times New Roman" panose="02020603050405020304" pitchFamily="18" charset="0"/>
              </a:rPr>
              <a:t>года</a:t>
            </a:r>
          </a:p>
        </p:txBody>
      </p:sp>
      <p:graphicFrame>
        <p:nvGraphicFramePr>
          <p:cNvPr id="3" name="Диаграмма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26464809"/>
              </p:ext>
            </p:extLst>
          </p:nvPr>
        </p:nvGraphicFramePr>
        <p:xfrm>
          <a:off x="127354" y="549718"/>
          <a:ext cx="8713788" cy="36003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Номер слайда 1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2915816" y="5157193"/>
            <a:ext cx="2751426" cy="93610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18900000" algn="ctr" rotWithShape="0">
              <a:srgbClr val="808080"/>
            </a:outerShdw>
          </a:effectLst>
        </p:spPr>
        <p:txBody>
          <a:bodyPr/>
          <a:lstStyle/>
          <a:p>
            <a:pPr algn="ctr">
              <a:spcBef>
                <a:spcPts val="1000"/>
              </a:spcBef>
              <a:defRPr/>
            </a:pPr>
            <a:r>
              <a:rPr lang="ru-RU" sz="2400" b="1" dirty="0" smtClean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15.01.2016 г.</a:t>
            </a:r>
          </a:p>
          <a:p>
            <a:pPr algn="ctr">
              <a:spcBef>
                <a:spcPts val="1000"/>
              </a:spcBef>
              <a:defRPr/>
            </a:pPr>
            <a:r>
              <a:rPr lang="ru-RU" sz="2400" dirty="0" smtClean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476,6 </a:t>
            </a:r>
            <a:r>
              <a:rPr lang="ru-RU" sz="2400" dirty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тыс. </a:t>
            </a:r>
            <a:r>
              <a:rPr lang="ru-RU" sz="2400" dirty="0" smtClean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чел.</a:t>
            </a:r>
            <a:endParaRPr lang="ru-RU" sz="1600" b="1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486409" y="4182179"/>
            <a:ext cx="741682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latin typeface="Calibri" panose="020F0502020204030204" pitchFamily="34" charset="0"/>
                <a:ea typeface="+mj-ea"/>
                <a:cs typeface="Times New Roman" panose="02020603050405020304" pitchFamily="18" charset="0"/>
              </a:rPr>
              <a:t>Численность экономически активного населения Республики Коми </a:t>
            </a: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5923070" y="5157193"/>
            <a:ext cx="2751426" cy="93610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18900000" algn="ctr" rotWithShape="0">
              <a:srgbClr val="808080"/>
            </a:outerShdw>
          </a:effectLst>
        </p:spPr>
        <p:txBody>
          <a:bodyPr/>
          <a:lstStyle/>
          <a:p>
            <a:pPr algn="ctr">
              <a:spcBef>
                <a:spcPts val="1000"/>
              </a:spcBef>
              <a:defRPr/>
            </a:pPr>
            <a:r>
              <a:rPr lang="ru-RU" sz="2400" b="1" dirty="0" smtClean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15.01.2017 г.</a:t>
            </a:r>
          </a:p>
          <a:p>
            <a:pPr algn="ctr">
              <a:spcBef>
                <a:spcPts val="1000"/>
              </a:spcBef>
              <a:defRPr/>
            </a:pPr>
            <a:r>
              <a:rPr lang="ru-RU" sz="2400" dirty="0" smtClean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465,9 </a:t>
            </a:r>
            <a:r>
              <a:rPr lang="ru-RU" sz="2400" dirty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тыс. чел</a:t>
            </a:r>
            <a:r>
              <a:rPr lang="ru-RU" sz="2400" dirty="0" smtClean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1600" b="1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732240" y="6396973"/>
            <a:ext cx="186955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dirty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по данным Комистата</a:t>
            </a:r>
            <a:endParaRPr lang="ru-RU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932040" y="2967335"/>
            <a:ext cx="383154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400" b="1" dirty="0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latin typeface="Calibri" panose="020F0502020204030204" pitchFamily="34" charset="0"/>
                <a:ea typeface="+mj-ea"/>
                <a:cs typeface="Times New Roman" panose="02020603050405020304" pitchFamily="18" charset="0"/>
              </a:rPr>
              <a:t>Всего – 850,6 тыс. человек</a:t>
            </a:r>
            <a:endParaRPr lang="ru-RU" sz="2400" b="1" dirty="0">
              <a:ln>
                <a:solidFill>
                  <a:srgbClr val="C00000"/>
                </a:solidFill>
              </a:ln>
              <a:solidFill>
                <a:srgbClr val="C00000"/>
              </a:solidFill>
              <a:latin typeface="Calibri" panose="020F0502020204030204" pitchFamily="34" charset="0"/>
              <a:ea typeface="+mj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190425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4260294166"/>
              </p:ext>
            </p:extLst>
          </p:nvPr>
        </p:nvGraphicFramePr>
        <p:xfrm>
          <a:off x="179512" y="1042516"/>
          <a:ext cx="8784976" cy="51947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267744" y="56818"/>
            <a:ext cx="6830941" cy="707886"/>
          </a:xfrm>
          <a:prstGeom prst="rect">
            <a:avLst/>
          </a:prstGeom>
        </p:spPr>
        <p:txBody>
          <a:bodyPr anchor="ctr">
            <a:scene3d>
              <a:camera prst="orthographicFront"/>
              <a:lightRig rig="soft" dir="t"/>
            </a:scene3d>
            <a:sp3d prstMaterial="softEdge"/>
          </a:bodyPr>
          <a:lstStyle>
            <a:defPPr>
              <a:defRPr lang="ru-RU"/>
            </a:defPPr>
            <a:lvl1pPr algn="r" eaLnBrk="0" hangingPunct="0">
              <a:defRPr sz="2400" b="1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effectLst/>
                <a:latin typeface="+mj-lt"/>
                <a:ea typeface="+mj-ea"/>
                <a:cs typeface="Times New Roman" panose="02020603050405020304" pitchFamily="18" charset="0"/>
              </a:defRPr>
            </a:lvl1pPr>
            <a:lvl2pPr eaLnBrk="0" hangingPunct="0">
              <a:defRPr sz="4100" b="1">
                <a:solidFill>
                  <a:schemeClr val="tx2"/>
                </a:solidFill>
                <a:latin typeface="Calibri" pitchFamily="34" charset="0"/>
              </a:defRPr>
            </a:lvl2pPr>
            <a:lvl3pPr eaLnBrk="0" hangingPunct="0">
              <a:defRPr sz="4100" b="1">
                <a:solidFill>
                  <a:schemeClr val="tx2"/>
                </a:solidFill>
                <a:latin typeface="Calibri" pitchFamily="34" charset="0"/>
              </a:defRPr>
            </a:lvl3pPr>
            <a:lvl4pPr eaLnBrk="0" hangingPunct="0">
              <a:defRPr sz="4100" b="1">
                <a:solidFill>
                  <a:schemeClr val="tx2"/>
                </a:solidFill>
                <a:latin typeface="Calibri" pitchFamily="34" charset="0"/>
              </a:defRPr>
            </a:lvl4pPr>
            <a:lvl5pPr eaLnBrk="0" hangingPunct="0">
              <a:defRPr sz="4100" b="1">
                <a:solidFill>
                  <a:schemeClr val="tx2"/>
                </a:solidFill>
                <a:latin typeface="Calibri" pitchFamily="34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9pPr>
          </a:lstStyle>
          <a:p>
            <a:r>
              <a:rPr lang="ru-RU" dirty="0">
                <a:latin typeface="Calibri" panose="020F0502020204030204" pitchFamily="34" charset="0"/>
              </a:rPr>
              <a:t>Уровень безработицы в Республике Коми (в %)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360167" y="2636912"/>
            <a:ext cx="1393635" cy="58477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 smtClean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В сельских районах</a:t>
            </a:r>
            <a:endParaRPr lang="ru-RU" sz="1600" b="1" dirty="0">
              <a:solidFill>
                <a:prstClr val="black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76256" y="4005064"/>
            <a:ext cx="1877546" cy="33855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 smtClean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По республике</a:t>
            </a:r>
            <a:endParaRPr lang="ru-RU" sz="1600" b="1" dirty="0">
              <a:solidFill>
                <a:prstClr val="black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8316417" y="6381328"/>
            <a:ext cx="720080" cy="365125"/>
          </a:xfrm>
        </p:spPr>
        <p:txBody>
          <a:bodyPr/>
          <a:lstStyle/>
          <a:p>
            <a:pPr>
              <a:defRPr/>
            </a:pPr>
            <a:r>
              <a:rPr lang="ru-RU" dirty="0">
                <a:solidFill>
                  <a:prstClr val="black"/>
                </a:solidFill>
              </a:rPr>
              <a:t>2</a:t>
            </a:r>
            <a:endParaRPr lang="ru-RU" dirty="0" smtClean="0">
              <a:solidFill>
                <a:prstClr val="black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056984" y="6155085"/>
            <a:ext cx="774032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ru-RU" sz="1600" dirty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годы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79512" y="764704"/>
            <a:ext cx="1152525" cy="33855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1600" dirty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проценты</a:t>
            </a:r>
          </a:p>
        </p:txBody>
      </p:sp>
    </p:spTree>
    <p:extLst>
      <p:ext uri="{BB962C8B-B14F-4D97-AF65-F5344CB8AC3E}">
        <p14:creationId xmlns:p14="http://schemas.microsoft.com/office/powerpoint/2010/main" val="18907325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</p:spPr>
        <p:txBody>
          <a:bodyPr/>
          <a:lstStyle/>
          <a:p>
            <a:pPr>
              <a:defRPr/>
            </a:pPr>
            <a:fld id="{16CD5D88-307E-4930-A67A-14B8518486EA}" type="slidenum">
              <a:rPr lang="ru-RU" smtClean="0"/>
              <a:pPr>
                <a:defRPr/>
              </a:pPr>
              <a:t>4</a:t>
            </a:fld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4805048" y="620688"/>
            <a:ext cx="3879463" cy="1368152"/>
          </a:xfrm>
          <a:prstGeom prst="rect">
            <a:avLst/>
          </a:prstGeom>
        </p:spPr>
        <p:txBody>
          <a:bodyPr anchor="ctr">
            <a:scene3d>
              <a:camera prst="orthographicFront"/>
              <a:lightRig rig="soft" dir="t"/>
            </a:scene3d>
            <a:sp3d prstMaterial="softEdge"/>
          </a:bodyPr>
          <a:lstStyle>
            <a:defPPr>
              <a:defRPr lang="ru-RU"/>
            </a:defPPr>
            <a:lvl1pPr algn="r" eaLnBrk="0" hangingPunct="0">
              <a:defRPr sz="2400" b="1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latin typeface="+mn-lt"/>
                <a:ea typeface="+mj-ea"/>
                <a:cs typeface="Times New Roman" panose="02020603050405020304" pitchFamily="18" charset="0"/>
              </a:defRPr>
            </a:lvl1pPr>
          </a:lstStyle>
          <a:p>
            <a:pPr algn="ctr"/>
            <a:r>
              <a:rPr lang="ru-RU" dirty="0"/>
              <a:t>Численность граждан, обратившихся в органы службы занятости </a:t>
            </a:r>
            <a:r>
              <a:rPr lang="ru-RU" dirty="0" smtClean="0"/>
              <a:t>за 2016 год </a:t>
            </a:r>
            <a:r>
              <a:rPr lang="ru-RU" dirty="0"/>
              <a:t>– </a:t>
            </a:r>
            <a:r>
              <a:rPr lang="ru-RU" dirty="0" smtClean="0"/>
              <a:t>131,7 тыс.  </a:t>
            </a:r>
            <a:r>
              <a:rPr lang="ru-RU" dirty="0"/>
              <a:t>человек</a:t>
            </a:r>
          </a:p>
        </p:txBody>
      </p: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4058055496"/>
              </p:ext>
            </p:extLst>
          </p:nvPr>
        </p:nvGraphicFramePr>
        <p:xfrm>
          <a:off x="-108520" y="2231733"/>
          <a:ext cx="6717720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60489" y="764704"/>
            <a:ext cx="4032448" cy="1569660"/>
          </a:xfrm>
          <a:prstGeom prst="rect">
            <a:avLst/>
          </a:prstGeom>
        </p:spPr>
        <p:txBody>
          <a:bodyPr anchor="ctr">
            <a:scene3d>
              <a:camera prst="orthographicFront"/>
              <a:lightRig rig="soft" dir="t"/>
            </a:scene3d>
            <a:sp3d prstMaterial="softEdge"/>
          </a:bodyPr>
          <a:lstStyle>
            <a:defPPr>
              <a:defRPr lang="ru-RU"/>
            </a:defPPr>
            <a:lvl1pPr algn="r" eaLnBrk="0" hangingPunct="0">
              <a:defRPr sz="2400" b="1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ea typeface="+mj-ea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ru-RU" dirty="0">
                <a:latin typeface="+mj-lt"/>
              </a:rPr>
              <a:t>Соотношение безработных граждан в городах и районах на </a:t>
            </a:r>
            <a:r>
              <a:rPr lang="ru-RU" dirty="0" smtClean="0">
                <a:latin typeface="+mj-lt"/>
              </a:rPr>
              <a:t>01.01.2017 </a:t>
            </a:r>
            <a:r>
              <a:rPr lang="ru-RU" dirty="0">
                <a:latin typeface="+mj-lt"/>
              </a:rPr>
              <a:t>г.</a:t>
            </a:r>
          </a:p>
        </p:txBody>
      </p:sp>
      <p:sp>
        <p:nvSpPr>
          <p:cNvPr id="11" name="TextBox 13"/>
          <p:cNvSpPr txBox="1">
            <a:spLocks noChangeArrowheads="1"/>
          </p:cNvSpPr>
          <p:nvPr/>
        </p:nvSpPr>
        <p:spPr bwMode="auto">
          <a:xfrm>
            <a:off x="2411760" y="3526849"/>
            <a:ext cx="2160588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912813" eaLnBrk="0" hangingPunct="0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 sz="27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912813" eaLnBrk="0" hangingPunct="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  <a:defRPr sz="23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912813" eaLnBrk="0" hangingPunct="0">
              <a:spcBef>
                <a:spcPts val="350"/>
              </a:spcBef>
              <a:buClr>
                <a:schemeClr val="accent2"/>
              </a:buClr>
              <a:buSzPct val="100000"/>
              <a:buFont typeface="Wingdings 2" pitchFamily="18" charset="2"/>
              <a:buChar char=""/>
              <a:defRPr sz="21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912813" eaLnBrk="0" hangingPunct="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19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912813" eaLnBrk="0" hangingPunct="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912813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912813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912813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912813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 b="1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Города </a:t>
            </a:r>
            <a:br>
              <a:rPr lang="ru-RU" altLang="ru-RU" sz="1800" b="1" dirty="0" smtClean="0">
                <a:solidFill>
                  <a:srgbClr val="000000"/>
                </a:solidFill>
                <a:cs typeface="Times New Roman" panose="02020603050405020304" pitchFamily="18" charset="0"/>
              </a:rPr>
            </a:br>
            <a:r>
              <a:rPr lang="ru-RU" altLang="ru-RU" sz="1800" b="1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4,6 тыс. чел.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 b="1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57,1%</a:t>
            </a:r>
            <a:endParaRPr lang="ru-RU" altLang="ru-RU" sz="1800" b="1" dirty="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3627076884"/>
              </p:ext>
            </p:extLst>
          </p:nvPr>
        </p:nvGraphicFramePr>
        <p:xfrm>
          <a:off x="4680012" y="2109919"/>
          <a:ext cx="3960440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7524328" y="3342183"/>
            <a:ext cx="11701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/>
              <a:t>тыс.чел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5337649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0" y="44624"/>
            <a:ext cx="8926513" cy="504056"/>
          </a:xfrm>
          <a:prstGeom prst="rect">
            <a:avLst/>
          </a:prstGeom>
        </p:spPr>
        <p:txBody>
          <a:bodyPr anchor="ctr">
            <a:scene3d>
              <a:camera prst="orthographicFront"/>
              <a:lightRig rig="soft" dir="t"/>
            </a:scene3d>
            <a:sp3d prstMaterial="softEdge"/>
          </a:bodyPr>
          <a:lstStyle>
            <a:defPPr>
              <a:defRPr lang="ru-RU"/>
            </a:defPPr>
            <a:lvl1pPr algn="r" eaLnBrk="0" hangingPunct="0">
              <a:defRPr sz="2400" b="1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latin typeface="+mn-lt"/>
                <a:ea typeface="+mj-ea"/>
                <a:cs typeface="Times New Roman" panose="02020603050405020304" pitchFamily="18" charset="0"/>
              </a:defRPr>
            </a:lvl1pPr>
          </a:lstStyle>
          <a:p>
            <a:r>
              <a:rPr lang="ru-RU" dirty="0"/>
              <a:t>Структура безработных </a:t>
            </a:r>
            <a:r>
              <a:rPr lang="ru-RU" dirty="0" smtClean="0"/>
              <a:t>граждан в </a:t>
            </a:r>
            <a:r>
              <a:rPr lang="ru-RU" dirty="0"/>
              <a:t>сельских </a:t>
            </a:r>
            <a:r>
              <a:rPr lang="ru-RU" dirty="0" smtClean="0"/>
              <a:t>районах </a:t>
            </a:r>
            <a:r>
              <a:rPr lang="ru-RU" sz="1800" dirty="0" smtClean="0"/>
              <a:t>на 1.01.2017 г.</a:t>
            </a:r>
            <a:endParaRPr lang="ru-RU" sz="1800" dirty="0"/>
          </a:p>
        </p:txBody>
      </p:sp>
      <p:sp>
        <p:nvSpPr>
          <p:cNvPr id="16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/>
              <a:t>16</a:t>
            </a:r>
            <a:endParaRPr lang="ru-RU" dirty="0"/>
          </a:p>
        </p:txBody>
      </p:sp>
      <p:sp>
        <p:nvSpPr>
          <p:cNvPr id="2" name="TextBox 1"/>
          <p:cNvSpPr txBox="1"/>
          <p:nvPr/>
        </p:nvSpPr>
        <p:spPr>
          <a:xfrm>
            <a:off x="539552" y="3367910"/>
            <a:ext cx="3168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по образованию, человек</a:t>
            </a:r>
            <a:endParaRPr lang="ru-RU" b="1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292080" y="3356664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по возрасту, человек</a:t>
            </a:r>
            <a:endParaRPr lang="ru-RU" b="1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3862307714"/>
              </p:ext>
            </p:extLst>
          </p:nvPr>
        </p:nvGraphicFramePr>
        <p:xfrm>
          <a:off x="107504" y="3645024"/>
          <a:ext cx="4968552" cy="31121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353654929"/>
              </p:ext>
            </p:extLst>
          </p:nvPr>
        </p:nvGraphicFramePr>
        <p:xfrm>
          <a:off x="5004048" y="3552576"/>
          <a:ext cx="4007768" cy="3305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2519627567"/>
              </p:ext>
            </p:extLst>
          </p:nvPr>
        </p:nvGraphicFramePr>
        <p:xfrm>
          <a:off x="251519" y="620688"/>
          <a:ext cx="8674993" cy="29318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51520" y="667435"/>
            <a:ext cx="21602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+mj-lt"/>
              </a:rPr>
              <a:t>человек</a:t>
            </a:r>
            <a:endParaRPr lang="ru-RU" sz="1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90205758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76F54-4767-4309-8FAA-A1557B629BE0}" type="slidenum">
              <a:rPr lang="ru-RU" smtClean="0"/>
              <a:pPr/>
              <a:t>6</a:t>
            </a:fld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2339975" y="44624"/>
            <a:ext cx="6586538" cy="1080120"/>
          </a:xfrm>
          <a:prstGeom prst="rect">
            <a:avLst/>
          </a:prstGeom>
        </p:spPr>
        <p:txBody>
          <a:bodyPr anchor="ctr">
            <a:scene3d>
              <a:camera prst="orthographicFront"/>
              <a:lightRig rig="soft" dir="t"/>
            </a:scene3d>
            <a:sp3d prstMaterial="softEdge"/>
          </a:bodyPr>
          <a:lstStyle>
            <a:defPPr>
              <a:defRPr lang="ru-RU"/>
            </a:defPPr>
            <a:lvl1pPr algn="r" eaLnBrk="0" hangingPunct="0">
              <a:defRPr sz="2400" b="1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latin typeface="+mn-lt"/>
                <a:ea typeface="+mj-ea"/>
                <a:cs typeface="Times New Roman" panose="02020603050405020304" pitchFamily="18" charset="0"/>
              </a:defRPr>
            </a:lvl1pPr>
          </a:lstStyle>
          <a:p>
            <a:r>
              <a:rPr lang="ru-RU" dirty="0"/>
              <a:t>Соотношение безработных граждан и заявленной работодателями потребности в работниках </a:t>
            </a:r>
            <a:r>
              <a:rPr lang="ru-RU" dirty="0" smtClean="0"/>
              <a:t>на </a:t>
            </a:r>
            <a:r>
              <a:rPr lang="ru-RU" dirty="0"/>
              <a:t>1 </a:t>
            </a:r>
            <a:r>
              <a:rPr lang="ru-RU" dirty="0" smtClean="0"/>
              <a:t>января 2017 </a:t>
            </a:r>
            <a:r>
              <a:rPr lang="ru-RU" dirty="0"/>
              <a:t>года (по районам)</a:t>
            </a:r>
          </a:p>
        </p:txBody>
      </p:sp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1457362335"/>
              </p:ext>
            </p:extLst>
          </p:nvPr>
        </p:nvGraphicFramePr>
        <p:xfrm>
          <a:off x="107504" y="1397000"/>
          <a:ext cx="8640960" cy="53443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415677813"/>
      </p:ext>
    </p:extLst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47664" y="103711"/>
            <a:ext cx="7307519" cy="1080120"/>
          </a:xfrm>
          <a:prstGeom prst="rect">
            <a:avLst/>
          </a:prstGeom>
        </p:spPr>
        <p:txBody>
          <a:bodyPr anchor="ctr">
            <a:scene3d>
              <a:camera prst="orthographicFront"/>
              <a:lightRig rig="soft" dir="t"/>
            </a:scene3d>
            <a:sp3d prstMaterial="softEdge"/>
          </a:bodyPr>
          <a:lstStyle>
            <a:defPPr>
              <a:defRPr lang="ru-RU"/>
            </a:defPPr>
            <a:lvl1pPr algn="r" eaLnBrk="0" hangingPunct="0">
              <a:defRPr sz="2400" b="1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latin typeface="+mn-lt"/>
                <a:ea typeface="+mj-ea"/>
                <a:cs typeface="Times New Roman" panose="02020603050405020304" pitchFamily="18" charset="0"/>
              </a:defRPr>
            </a:lvl1pPr>
          </a:lstStyle>
          <a:p>
            <a:r>
              <a:rPr lang="ru-RU" dirty="0"/>
              <a:t>Коэффициент напряженности на рынке труда </a:t>
            </a:r>
          </a:p>
          <a:p>
            <a:r>
              <a:rPr lang="ru-RU" dirty="0"/>
              <a:t>(по состоянию на 1 </a:t>
            </a:r>
            <a:r>
              <a:rPr lang="ru-RU" dirty="0" smtClean="0"/>
              <a:t>января 2017 </a:t>
            </a:r>
            <a:r>
              <a:rPr lang="ru-RU" dirty="0"/>
              <a:t>года)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39552" y="1628800"/>
            <a:ext cx="3384376" cy="120032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 smtClean="0">
                <a:latin typeface="+mj-lt"/>
                <a:cs typeface="Times New Roman" panose="02020603050405020304" pitchFamily="18" charset="0"/>
              </a:rPr>
              <a:t>Соотношение численности зарегистрированных безработных к числу заявленных вакансий</a:t>
            </a:r>
            <a:endParaRPr lang="ru-RU" dirty="0">
              <a:latin typeface="+mj-lt"/>
              <a:cs typeface="Times New Roman" panose="02020603050405020304" pitchFamily="18" charset="0"/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2877657586"/>
              </p:ext>
            </p:extLst>
          </p:nvPr>
        </p:nvGraphicFramePr>
        <p:xfrm>
          <a:off x="179512" y="1268760"/>
          <a:ext cx="8616280" cy="54321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66060574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val="4132041744"/>
              </p:ext>
            </p:extLst>
          </p:nvPr>
        </p:nvGraphicFramePr>
        <p:xfrm>
          <a:off x="179512" y="2492896"/>
          <a:ext cx="4752528" cy="4248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Box 5"/>
          <p:cNvSpPr txBox="1">
            <a:spLocks noChangeArrowheads="1"/>
          </p:cNvSpPr>
          <p:nvPr/>
        </p:nvSpPr>
        <p:spPr bwMode="auto">
          <a:xfrm>
            <a:off x="611560" y="188640"/>
            <a:ext cx="8353623" cy="864096"/>
          </a:xfrm>
          <a:prstGeom prst="rect">
            <a:avLst/>
          </a:prstGeom>
          <a:extLst/>
        </p:spPr>
        <p:txBody>
          <a:bodyPr anchor="ctr">
            <a:scene3d>
              <a:camera prst="orthographicFront"/>
              <a:lightRig rig="soft" dir="t"/>
            </a:scene3d>
            <a:sp3d prstMaterial="softEdge"/>
          </a:bodyPr>
          <a:lstStyle>
            <a:defPPr>
              <a:defRPr lang="ru-RU"/>
            </a:defPPr>
            <a:lvl1pPr algn="r" eaLnBrk="0" hangingPunct="0">
              <a:defRPr sz="2400" b="1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latin typeface="+mn-lt"/>
                <a:ea typeface="+mj-ea"/>
                <a:cs typeface="Times New Roman" panose="02020603050405020304" pitchFamily="18" charset="0"/>
              </a:defRPr>
            </a:lvl1pPr>
          </a:lstStyle>
          <a:p>
            <a:r>
              <a:rPr lang="ru-RU" dirty="0"/>
              <a:t>Количество вакансий, </a:t>
            </a:r>
            <a:br>
              <a:rPr lang="ru-RU" dirty="0"/>
            </a:br>
            <a:r>
              <a:rPr lang="ru-RU" dirty="0"/>
              <a:t>заявленных работодателями за </a:t>
            </a:r>
            <a:r>
              <a:rPr lang="en-US" dirty="0" smtClean="0"/>
              <a:t>201</a:t>
            </a:r>
            <a:r>
              <a:rPr lang="ru-RU" dirty="0"/>
              <a:t>6</a:t>
            </a:r>
            <a:r>
              <a:rPr lang="en-US" dirty="0"/>
              <a:t> </a:t>
            </a:r>
            <a:r>
              <a:rPr lang="ru-RU" dirty="0" smtClean="0"/>
              <a:t>год 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в разрезе муниципальных образований (единиц)</a:t>
            </a:r>
            <a:endParaRPr lang="ru-RU" alt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1331640" y="2564904"/>
            <a:ext cx="1965077" cy="369332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Города</a:t>
            </a:r>
            <a:endParaRPr lang="ru-RU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:p14="http://schemas.microsoft.com/office/powerpoint/2010/main" val="3492244769"/>
              </p:ext>
            </p:extLst>
          </p:nvPr>
        </p:nvGraphicFramePr>
        <p:xfrm>
          <a:off x="3275856" y="1363906"/>
          <a:ext cx="5614714" cy="34877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283968" y="1333446"/>
            <a:ext cx="2253109" cy="369332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Районы</a:t>
            </a:r>
            <a:endParaRPr lang="ru-RU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6F303917-D9B1-4FBF-92D8-F7EF9FEFAAFB}" type="slidenum">
              <a:rPr lang="ru-RU" smtClean="0"/>
              <a:pPr>
                <a:defRPr/>
              </a:pPr>
              <a:t>8</a:t>
            </a:fld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1363291" y="2564904"/>
            <a:ext cx="1965077" cy="369332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rPr>
              <a:t>Города</a:t>
            </a:r>
            <a:endParaRPr lang="ru-RU" b="1" dirty="0">
              <a:solidFill>
                <a:schemeClr val="bg1"/>
              </a:solidFill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315619" y="1333446"/>
            <a:ext cx="2253109" cy="369332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rPr>
              <a:t>Районы</a:t>
            </a:r>
            <a:endParaRPr lang="ru-RU" b="1" dirty="0">
              <a:solidFill>
                <a:schemeClr val="bg1"/>
              </a:solidFill>
              <a:latin typeface="+mj-lt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678238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" name="Диаграмма 2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02572536"/>
              </p:ext>
            </p:extLst>
          </p:nvPr>
        </p:nvGraphicFramePr>
        <p:xfrm>
          <a:off x="3707904" y="656692"/>
          <a:ext cx="4572000" cy="58326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6999543" y="5301208"/>
            <a:ext cx="1902977" cy="432048"/>
          </a:xfrm>
          <a:prstGeom prst="rect">
            <a:avLst/>
          </a:prstGeom>
        </p:spPr>
        <p:txBody>
          <a:bodyPr anchor="ctr"/>
          <a:lstStyle>
            <a:lvl1pPr algn="r" eaLnBrk="0" hangingPunct="0">
              <a:defRPr sz="2000" b="1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0" hangingPunct="0">
              <a:defRPr sz="4100" b="1">
                <a:solidFill>
                  <a:schemeClr val="tx2"/>
                </a:solidFill>
                <a:latin typeface="Calibri" pitchFamily="34" charset="0"/>
              </a:defRPr>
            </a:lvl2pPr>
            <a:lvl3pPr eaLnBrk="0" hangingPunct="0">
              <a:defRPr sz="4100" b="1">
                <a:solidFill>
                  <a:schemeClr val="tx2"/>
                </a:solidFill>
                <a:latin typeface="Calibri" pitchFamily="34" charset="0"/>
              </a:defRPr>
            </a:lvl3pPr>
            <a:lvl4pPr eaLnBrk="0" hangingPunct="0">
              <a:defRPr sz="4100" b="1">
                <a:solidFill>
                  <a:schemeClr val="tx2"/>
                </a:solidFill>
                <a:latin typeface="Calibri" pitchFamily="34" charset="0"/>
              </a:defRPr>
            </a:lvl4pPr>
            <a:lvl5pPr eaLnBrk="0" hangingPunct="0">
              <a:defRPr sz="4100" b="1">
                <a:solidFill>
                  <a:schemeClr val="tx2"/>
                </a:solidFill>
                <a:latin typeface="Calibri" pitchFamily="34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9pPr>
            <a:extLst/>
          </a:lstStyle>
          <a:p>
            <a:pPr algn="l">
              <a:defRPr/>
            </a:pPr>
            <a:r>
              <a:rPr lang="ru-RU" sz="1600" b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Прочее </a:t>
            </a:r>
            <a:endParaRPr lang="ru-RU" sz="1600" b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339975" y="44624"/>
            <a:ext cx="6586538" cy="576064"/>
          </a:xfrm>
          <a:prstGeom prst="rect">
            <a:avLst/>
          </a:prstGeom>
        </p:spPr>
        <p:txBody>
          <a:bodyPr anchor="ctr">
            <a:scene3d>
              <a:camera prst="orthographicFront"/>
              <a:lightRig rig="soft" dir="t"/>
            </a:scene3d>
            <a:sp3d prstMaterial="softEdge"/>
          </a:bodyPr>
          <a:lstStyle>
            <a:defPPr>
              <a:defRPr lang="ru-RU"/>
            </a:defPPr>
            <a:lvl1pPr algn="r" eaLnBrk="0" hangingPunct="0">
              <a:defRPr sz="2400" b="1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latin typeface="+mn-lt"/>
                <a:ea typeface="+mj-ea"/>
                <a:cs typeface="Times New Roman" panose="02020603050405020304" pitchFamily="18" charset="0"/>
              </a:defRPr>
            </a:lvl1pPr>
          </a:lstStyle>
          <a:p>
            <a:r>
              <a:rPr lang="ru-RU" dirty="0"/>
              <a:t>Структура вакансий в сельских районах</a:t>
            </a:r>
          </a:p>
        </p:txBody>
      </p:sp>
      <p:sp>
        <p:nvSpPr>
          <p:cNvPr id="16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/>
              <a:t>16</a:t>
            </a:r>
            <a:endParaRPr lang="ru-RU" dirty="0"/>
          </a:p>
        </p:txBody>
      </p:sp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val="3653912624"/>
              </p:ext>
            </p:extLst>
          </p:nvPr>
        </p:nvGraphicFramePr>
        <p:xfrm>
          <a:off x="0" y="908720"/>
          <a:ext cx="5633244" cy="3240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28938" y="620688"/>
            <a:ext cx="4608512" cy="1080120"/>
          </a:xfrm>
          <a:prstGeom prst="rect">
            <a:avLst/>
          </a:prstGeom>
        </p:spPr>
        <p:txBody>
          <a:bodyPr anchor="ctr">
            <a:scene3d>
              <a:camera prst="orthographicFront"/>
              <a:lightRig rig="soft" dir="t"/>
            </a:scene3d>
            <a:sp3d prstMaterial="softEdge"/>
          </a:bodyPr>
          <a:lstStyle>
            <a:lvl1pPr algn="r" eaLnBrk="0" hangingPunct="0">
              <a:defRPr sz="2000" b="1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0" hangingPunct="0">
              <a:defRPr sz="4100" b="1">
                <a:solidFill>
                  <a:schemeClr val="tx2"/>
                </a:solidFill>
                <a:latin typeface="Calibri" pitchFamily="34" charset="0"/>
              </a:defRPr>
            </a:lvl2pPr>
            <a:lvl3pPr eaLnBrk="0" hangingPunct="0">
              <a:defRPr sz="4100" b="1">
                <a:solidFill>
                  <a:schemeClr val="tx2"/>
                </a:solidFill>
                <a:latin typeface="Calibri" pitchFamily="34" charset="0"/>
              </a:defRPr>
            </a:lvl3pPr>
            <a:lvl4pPr eaLnBrk="0" hangingPunct="0">
              <a:defRPr sz="4100" b="1">
                <a:solidFill>
                  <a:schemeClr val="tx2"/>
                </a:solidFill>
                <a:latin typeface="Calibri" pitchFamily="34" charset="0"/>
              </a:defRPr>
            </a:lvl4pPr>
            <a:lvl5pPr eaLnBrk="0" hangingPunct="0">
              <a:defRPr sz="4100" b="1">
                <a:solidFill>
                  <a:schemeClr val="tx2"/>
                </a:solidFill>
                <a:latin typeface="Calibri" pitchFamily="34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9pPr>
            <a:extLst/>
          </a:lstStyle>
          <a:p>
            <a:pPr algn="ctr">
              <a:defRPr/>
            </a:pPr>
            <a:r>
              <a:rPr lang="ru-RU" b="0" dirty="0" smtClean="0">
                <a:effectLst/>
                <a:cs typeface="Times New Roman" panose="02020603050405020304" pitchFamily="18" charset="0"/>
              </a:rPr>
              <a:t>На 01.01.2017 </a:t>
            </a:r>
            <a:r>
              <a:rPr lang="ru-RU" b="0" dirty="0">
                <a:effectLst/>
                <a:cs typeface="Times New Roman" panose="02020603050405020304" pitchFamily="18" charset="0"/>
              </a:rPr>
              <a:t>г. </a:t>
            </a:r>
            <a:endParaRPr lang="ru-RU" b="0" dirty="0" smtClean="0">
              <a:effectLst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ru-RU" b="0" dirty="0" smtClean="0">
                <a:effectLst/>
                <a:cs typeface="Times New Roman" panose="02020603050405020304" pitchFamily="18" charset="0"/>
              </a:rPr>
              <a:t>17,1% всех вакансий – </a:t>
            </a:r>
          </a:p>
          <a:p>
            <a:pPr algn="ctr">
              <a:defRPr/>
            </a:pPr>
            <a:r>
              <a:rPr lang="ru-RU" b="0" dirty="0" smtClean="0">
                <a:effectLst/>
                <a:cs typeface="Times New Roman" panose="02020603050405020304" pitchFamily="18" charset="0"/>
              </a:rPr>
              <a:t>в сельских районах</a:t>
            </a:r>
            <a:endParaRPr lang="ru-RU" b="0" dirty="0">
              <a:effectLst/>
              <a:cs typeface="Times New Roman" panose="02020603050405020304" pitchFamily="18" charset="0"/>
            </a:endParaRPr>
          </a:p>
        </p:txBody>
      </p:sp>
      <p:graphicFrame>
        <p:nvGraphicFramePr>
          <p:cNvPr id="11" name="Диаграмма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66249740"/>
              </p:ext>
            </p:extLst>
          </p:nvPr>
        </p:nvGraphicFramePr>
        <p:xfrm>
          <a:off x="53975" y="3861048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6999542" y="1984558"/>
            <a:ext cx="1926971" cy="521249"/>
          </a:xfrm>
          <a:prstGeom prst="rect">
            <a:avLst/>
          </a:prstGeom>
        </p:spPr>
        <p:txBody>
          <a:bodyPr anchor="ctr"/>
          <a:lstStyle>
            <a:lvl1pPr algn="r" eaLnBrk="0" hangingPunct="0">
              <a:defRPr sz="2000" b="1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0" hangingPunct="0">
              <a:defRPr sz="4100" b="1">
                <a:solidFill>
                  <a:schemeClr val="tx2"/>
                </a:solidFill>
                <a:latin typeface="Calibri" pitchFamily="34" charset="0"/>
              </a:defRPr>
            </a:lvl2pPr>
            <a:lvl3pPr eaLnBrk="0" hangingPunct="0">
              <a:defRPr sz="4100" b="1">
                <a:solidFill>
                  <a:schemeClr val="tx2"/>
                </a:solidFill>
                <a:latin typeface="Calibri" pitchFamily="34" charset="0"/>
              </a:defRPr>
            </a:lvl3pPr>
            <a:lvl4pPr eaLnBrk="0" hangingPunct="0">
              <a:defRPr sz="4100" b="1">
                <a:solidFill>
                  <a:schemeClr val="tx2"/>
                </a:solidFill>
                <a:latin typeface="Calibri" pitchFamily="34" charset="0"/>
              </a:defRPr>
            </a:lvl4pPr>
            <a:lvl5pPr eaLnBrk="0" hangingPunct="0">
              <a:defRPr sz="4100" b="1">
                <a:solidFill>
                  <a:schemeClr val="tx2"/>
                </a:solidFill>
                <a:latin typeface="Calibri" pitchFamily="34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9pPr>
            <a:extLst/>
          </a:lstStyle>
          <a:p>
            <a:pPr algn="l">
              <a:defRPr/>
            </a:pPr>
            <a:r>
              <a:rPr lang="ru-RU" sz="1600" b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Сельское хозяйство</a:t>
            </a:r>
            <a:endParaRPr lang="ru-RU" sz="1600" b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999543" y="3717032"/>
            <a:ext cx="1889110" cy="432048"/>
          </a:xfrm>
          <a:prstGeom prst="rect">
            <a:avLst/>
          </a:prstGeom>
        </p:spPr>
        <p:txBody>
          <a:bodyPr anchor="ctr"/>
          <a:lstStyle>
            <a:lvl1pPr algn="r" eaLnBrk="0" hangingPunct="0">
              <a:defRPr sz="2000" b="1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0" hangingPunct="0">
              <a:defRPr sz="4100" b="1">
                <a:solidFill>
                  <a:schemeClr val="tx2"/>
                </a:solidFill>
                <a:latin typeface="Calibri" pitchFamily="34" charset="0"/>
              </a:defRPr>
            </a:lvl2pPr>
            <a:lvl3pPr eaLnBrk="0" hangingPunct="0">
              <a:defRPr sz="4100" b="1">
                <a:solidFill>
                  <a:schemeClr val="tx2"/>
                </a:solidFill>
                <a:latin typeface="Calibri" pitchFamily="34" charset="0"/>
              </a:defRPr>
            </a:lvl3pPr>
            <a:lvl4pPr eaLnBrk="0" hangingPunct="0">
              <a:defRPr sz="4100" b="1">
                <a:solidFill>
                  <a:schemeClr val="tx2"/>
                </a:solidFill>
                <a:latin typeface="Calibri" pitchFamily="34" charset="0"/>
              </a:defRPr>
            </a:lvl4pPr>
            <a:lvl5pPr eaLnBrk="0" hangingPunct="0">
              <a:defRPr sz="4100" b="1">
                <a:solidFill>
                  <a:schemeClr val="tx2"/>
                </a:solidFill>
                <a:latin typeface="Calibri" pitchFamily="34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9pPr>
            <a:extLst/>
          </a:lstStyle>
          <a:p>
            <a:pPr algn="l">
              <a:defRPr/>
            </a:pPr>
            <a:r>
              <a:rPr lang="ru-RU" sz="1600" b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Здравоохранение </a:t>
            </a:r>
            <a:endParaRPr lang="ru-RU" sz="1600" b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999543" y="4293096"/>
            <a:ext cx="1902977" cy="504056"/>
          </a:xfrm>
          <a:prstGeom prst="rect">
            <a:avLst/>
          </a:prstGeom>
        </p:spPr>
        <p:txBody>
          <a:bodyPr anchor="ctr"/>
          <a:lstStyle>
            <a:lvl1pPr algn="r" eaLnBrk="0" hangingPunct="0">
              <a:defRPr sz="2000" b="1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0" hangingPunct="0">
              <a:defRPr sz="4100" b="1">
                <a:solidFill>
                  <a:schemeClr val="tx2"/>
                </a:solidFill>
                <a:latin typeface="Calibri" pitchFamily="34" charset="0"/>
              </a:defRPr>
            </a:lvl2pPr>
            <a:lvl3pPr eaLnBrk="0" hangingPunct="0">
              <a:defRPr sz="4100" b="1">
                <a:solidFill>
                  <a:schemeClr val="tx2"/>
                </a:solidFill>
                <a:latin typeface="Calibri" pitchFamily="34" charset="0"/>
              </a:defRPr>
            </a:lvl3pPr>
            <a:lvl4pPr eaLnBrk="0" hangingPunct="0">
              <a:defRPr sz="4100" b="1">
                <a:solidFill>
                  <a:schemeClr val="tx2"/>
                </a:solidFill>
                <a:latin typeface="Calibri" pitchFamily="34" charset="0"/>
              </a:defRPr>
            </a:lvl4pPr>
            <a:lvl5pPr eaLnBrk="0" hangingPunct="0">
              <a:defRPr sz="4100" b="1">
                <a:solidFill>
                  <a:schemeClr val="tx2"/>
                </a:solidFill>
                <a:latin typeface="Calibri" pitchFamily="34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9pPr>
            <a:extLst/>
          </a:lstStyle>
          <a:p>
            <a:pPr algn="l">
              <a:defRPr/>
            </a:pPr>
            <a:r>
              <a:rPr lang="ru-RU" sz="1600" b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ЖКХ</a:t>
            </a:r>
            <a:endParaRPr lang="ru-RU" sz="1600" b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999542" y="1124744"/>
            <a:ext cx="1981962" cy="576064"/>
          </a:xfrm>
          <a:prstGeom prst="rect">
            <a:avLst/>
          </a:prstGeom>
        </p:spPr>
        <p:txBody>
          <a:bodyPr anchor="ctr"/>
          <a:lstStyle>
            <a:lvl1pPr algn="r" eaLnBrk="0" hangingPunct="0">
              <a:defRPr sz="2000" b="1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0" hangingPunct="0">
              <a:defRPr sz="4100" b="1">
                <a:solidFill>
                  <a:schemeClr val="tx2"/>
                </a:solidFill>
                <a:latin typeface="Calibri" pitchFamily="34" charset="0"/>
              </a:defRPr>
            </a:lvl2pPr>
            <a:lvl3pPr eaLnBrk="0" hangingPunct="0">
              <a:defRPr sz="4100" b="1">
                <a:solidFill>
                  <a:schemeClr val="tx2"/>
                </a:solidFill>
                <a:latin typeface="Calibri" pitchFamily="34" charset="0"/>
              </a:defRPr>
            </a:lvl3pPr>
            <a:lvl4pPr eaLnBrk="0" hangingPunct="0">
              <a:defRPr sz="4100" b="1">
                <a:solidFill>
                  <a:schemeClr val="tx2"/>
                </a:solidFill>
                <a:latin typeface="Calibri" pitchFamily="34" charset="0"/>
              </a:defRPr>
            </a:lvl4pPr>
            <a:lvl5pPr eaLnBrk="0" hangingPunct="0">
              <a:defRPr sz="4100" b="1">
                <a:solidFill>
                  <a:schemeClr val="tx2"/>
                </a:solidFill>
                <a:latin typeface="Calibri" pitchFamily="34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9pPr>
            <a:extLst/>
          </a:lstStyle>
          <a:p>
            <a:pPr algn="l">
              <a:defRPr/>
            </a:pPr>
            <a:r>
              <a:rPr lang="ru-RU" sz="1600" b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Государственное управление</a:t>
            </a:r>
            <a:endParaRPr lang="ru-RU" sz="1600" b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999543" y="2924944"/>
            <a:ext cx="1745094" cy="432048"/>
          </a:xfrm>
          <a:prstGeom prst="rect">
            <a:avLst/>
          </a:prstGeom>
        </p:spPr>
        <p:txBody>
          <a:bodyPr anchor="ctr"/>
          <a:lstStyle>
            <a:lvl1pPr algn="r" eaLnBrk="0" hangingPunct="0">
              <a:defRPr sz="2000" b="1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0" hangingPunct="0">
              <a:defRPr sz="4100" b="1">
                <a:solidFill>
                  <a:schemeClr val="tx2"/>
                </a:solidFill>
                <a:latin typeface="Calibri" pitchFamily="34" charset="0"/>
              </a:defRPr>
            </a:lvl2pPr>
            <a:lvl3pPr eaLnBrk="0" hangingPunct="0">
              <a:defRPr sz="4100" b="1">
                <a:solidFill>
                  <a:schemeClr val="tx2"/>
                </a:solidFill>
                <a:latin typeface="Calibri" pitchFamily="34" charset="0"/>
              </a:defRPr>
            </a:lvl3pPr>
            <a:lvl4pPr eaLnBrk="0" hangingPunct="0">
              <a:defRPr sz="4100" b="1">
                <a:solidFill>
                  <a:schemeClr val="tx2"/>
                </a:solidFill>
                <a:latin typeface="Calibri" pitchFamily="34" charset="0"/>
              </a:defRPr>
            </a:lvl4pPr>
            <a:lvl5pPr eaLnBrk="0" hangingPunct="0">
              <a:defRPr sz="4100" b="1">
                <a:solidFill>
                  <a:schemeClr val="tx2"/>
                </a:solidFill>
                <a:latin typeface="Calibri" pitchFamily="34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9pPr>
            <a:extLst/>
          </a:lstStyle>
          <a:p>
            <a:pPr algn="l">
              <a:defRPr/>
            </a:pPr>
            <a:r>
              <a:rPr lang="ru-RU" sz="1600" b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Образование </a:t>
            </a:r>
            <a:endParaRPr lang="ru-RU" sz="1600" b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551967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лавная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лавная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13122</TotalTime>
  <Words>1750</Words>
  <Application>Microsoft Office PowerPoint</Application>
  <PresentationFormat>Экран (4:3)</PresentationFormat>
  <Paragraphs>388</Paragraphs>
  <Slides>17</Slides>
  <Notes>17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3" baseType="lpstr">
      <vt:lpstr>Arial Unicode MS</vt:lpstr>
      <vt:lpstr>Arial</vt:lpstr>
      <vt:lpstr>Calibri</vt:lpstr>
      <vt:lpstr>Times New Roman</vt:lpstr>
      <vt:lpstr>Wingdings</vt:lpstr>
      <vt:lpstr>Главная</vt:lpstr>
      <vt:lpstr>О результатах мероприятий  по повышению уровня  занятости населения в сельской местности Республики Коми по итогам 2016 года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П. 2. Содействие самозанятости  безработных граждан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Управление РК по занятости населения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Доклад об основных направлениях деятельности Службы занятости Республики Коми</dc:title>
  <dc:creator>Ольга Ю. Ненашева</dc:creator>
  <cp:lastModifiedBy>РК Союз Промышленников</cp:lastModifiedBy>
  <cp:revision>839</cp:revision>
  <cp:lastPrinted>2017-05-31T07:28:03Z</cp:lastPrinted>
  <dcterms:created xsi:type="dcterms:W3CDTF">2013-01-21T10:50:14Z</dcterms:created>
  <dcterms:modified xsi:type="dcterms:W3CDTF">2017-06-27T11:20:19Z</dcterms:modified>
</cp:coreProperties>
</file>