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  <p:sldMasterId id="2147483673" r:id="rId3"/>
    <p:sldMasterId id="2147483679" r:id="rId4"/>
    <p:sldMasterId id="2147483686" r:id="rId5"/>
    <p:sldMasterId id="2147483692" r:id="rId6"/>
  </p:sldMasterIdLst>
  <p:notesMasterIdLst>
    <p:notesMasterId r:id="rId20"/>
  </p:notesMasterIdLst>
  <p:sldIdLst>
    <p:sldId id="375" r:id="rId7"/>
    <p:sldId id="433" r:id="rId8"/>
    <p:sldId id="420" r:id="rId9"/>
    <p:sldId id="426" r:id="rId10"/>
    <p:sldId id="440" r:id="rId11"/>
    <p:sldId id="428" r:id="rId12"/>
    <p:sldId id="430" r:id="rId13"/>
    <p:sldId id="439" r:id="rId14"/>
    <p:sldId id="441" r:id="rId15"/>
    <p:sldId id="432" r:id="rId16"/>
    <p:sldId id="431" r:id="rId17"/>
    <p:sldId id="390" r:id="rId18"/>
    <p:sldId id="295" r:id="rId19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C22"/>
    <a:srgbClr val="659A2A"/>
    <a:srgbClr val="EA5F00"/>
    <a:srgbClr val="C76361"/>
    <a:srgbClr val="08E3E8"/>
    <a:srgbClr val="7EDCFE"/>
    <a:srgbClr val="85C800"/>
    <a:srgbClr val="FF9900"/>
    <a:srgbClr val="D0341A"/>
    <a:srgbClr val="037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995" autoAdjust="0"/>
  </p:normalViewPr>
  <p:slideViewPr>
    <p:cSldViewPr>
      <p:cViewPr varScale="1">
        <p:scale>
          <a:sx n="140" d="100"/>
          <a:sy n="140" d="100"/>
        </p:scale>
        <p:origin x="120" y="25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3C128-5ED5-4C9D-866A-85C5B64ADB82}" type="doc">
      <dgm:prSet loTypeId="urn:microsoft.com/office/officeart/2008/layout/RadialCluster" loCatId="relationship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D1151A6-DA1D-41B9-9536-833B1BD1CE08}">
      <dgm:prSet phldrT="[Текст]"/>
      <dgm:spPr/>
      <dgm:t>
        <a:bodyPr/>
        <a:lstStyle/>
        <a:p>
          <a:r>
            <a:rPr lang="ru-RU" b="1" smtClean="0"/>
            <a:t>Реализован проект по отправке легковых автомобилей физических лиц по направлению </a:t>
          </a:r>
        </a:p>
        <a:p>
          <a:r>
            <a:rPr lang="ru-RU" b="1" smtClean="0"/>
            <a:t>Сосногорск – Воркута – Сосногорск.</a:t>
          </a:r>
        </a:p>
        <a:p>
          <a:r>
            <a:rPr lang="ru-RU" b="1" smtClean="0"/>
            <a:t>Перевозка осуществляется с использованием  2- х этажных вагонов– автомобилевозов собственности ОАО «РейлТрансАвто» с предоставлением клиентам полного комплекса услуг, включая временное хранение автомобилей, погрузку, размещение и крепление, оформление комплекта документов, а также оказание аналогичных услуг на станции назначения.</a:t>
          </a:r>
          <a:endParaRPr lang="ru-RU" dirty="0"/>
        </a:p>
      </dgm:t>
    </dgm:pt>
    <dgm:pt modelId="{BEE8D08B-691F-483C-8628-B024E318E40E}" type="parTrans" cxnId="{08843BB7-DC45-4B5D-B69B-2B4FCEBD8836}">
      <dgm:prSet/>
      <dgm:spPr/>
      <dgm:t>
        <a:bodyPr/>
        <a:lstStyle/>
        <a:p>
          <a:endParaRPr lang="ru-RU"/>
        </a:p>
      </dgm:t>
    </dgm:pt>
    <dgm:pt modelId="{D5825B27-C955-4714-9DDD-7317C208CE0C}" type="sibTrans" cxnId="{08843BB7-DC45-4B5D-B69B-2B4FCEBD8836}">
      <dgm:prSet/>
      <dgm:spPr/>
      <dgm:t>
        <a:bodyPr/>
        <a:lstStyle/>
        <a:p>
          <a:endParaRPr lang="ru-RU"/>
        </a:p>
      </dgm:t>
    </dgm:pt>
    <dgm:pt modelId="{97FABFD7-3CC8-43B6-9D99-3E9516F95ABF}">
      <dgm:prSet phldrT="[Текст]"/>
      <dgm:spPr/>
      <dgm:t>
        <a:bodyPr/>
        <a:lstStyle/>
        <a:p>
          <a:r>
            <a:rPr lang="ru-RU" b="1" dirty="0" smtClean="0"/>
            <a:t>РЖД-экспресс</a:t>
          </a:r>
          <a:endParaRPr lang="ru-RU" b="1" dirty="0"/>
        </a:p>
      </dgm:t>
    </dgm:pt>
    <dgm:pt modelId="{F1469F88-E58E-4DFD-AEE6-7D884C26169E}" type="parTrans" cxnId="{33FC2E85-8CF0-4A21-BDF0-649913729009}">
      <dgm:prSet/>
      <dgm:spPr/>
      <dgm:t>
        <a:bodyPr/>
        <a:lstStyle/>
        <a:p>
          <a:endParaRPr lang="ru-RU"/>
        </a:p>
      </dgm:t>
    </dgm:pt>
    <dgm:pt modelId="{622D4A60-FA8B-46A4-B42E-840F24CD9780}" type="sibTrans" cxnId="{33FC2E85-8CF0-4A21-BDF0-649913729009}">
      <dgm:prSet/>
      <dgm:spPr/>
      <dgm:t>
        <a:bodyPr/>
        <a:lstStyle/>
        <a:p>
          <a:endParaRPr lang="ru-RU"/>
        </a:p>
      </dgm:t>
    </dgm:pt>
    <dgm:pt modelId="{528D5C13-E648-4208-979C-785188C67BBE}">
      <dgm:prSet phldrT="[Текст]" phldr="1"/>
      <dgm:spPr/>
      <dgm:t>
        <a:bodyPr/>
        <a:lstStyle/>
        <a:p>
          <a:endParaRPr lang="ru-RU" dirty="0"/>
        </a:p>
      </dgm:t>
    </dgm:pt>
    <dgm:pt modelId="{CB0F1EB9-2AFA-482E-93E9-43790E9628A7}" type="parTrans" cxnId="{802E1E2E-3225-4C54-B19D-72537484E1FD}">
      <dgm:prSet/>
      <dgm:spPr/>
      <dgm:t>
        <a:bodyPr/>
        <a:lstStyle/>
        <a:p>
          <a:endParaRPr lang="ru-RU"/>
        </a:p>
      </dgm:t>
    </dgm:pt>
    <dgm:pt modelId="{59075814-3DF1-450B-AF66-528EF8CE5979}" type="sibTrans" cxnId="{802E1E2E-3225-4C54-B19D-72537484E1FD}">
      <dgm:prSet/>
      <dgm:spPr/>
      <dgm:t>
        <a:bodyPr/>
        <a:lstStyle/>
        <a:p>
          <a:endParaRPr lang="ru-RU"/>
        </a:p>
      </dgm:t>
    </dgm:pt>
    <dgm:pt modelId="{3DA80842-3B89-4FD3-8659-15A6D306A0CE}">
      <dgm:prSet phldrT="[Текст]" phldr="1"/>
      <dgm:spPr/>
      <dgm:t>
        <a:bodyPr/>
        <a:lstStyle/>
        <a:p>
          <a:endParaRPr lang="ru-RU" dirty="0"/>
        </a:p>
      </dgm:t>
    </dgm:pt>
    <dgm:pt modelId="{438CB966-3368-4AF2-9421-7CBBE5FB3988}" type="parTrans" cxnId="{431462FA-D7F3-4516-A8FA-251920A9B62B}">
      <dgm:prSet/>
      <dgm:spPr/>
      <dgm:t>
        <a:bodyPr/>
        <a:lstStyle/>
        <a:p>
          <a:endParaRPr lang="ru-RU"/>
        </a:p>
      </dgm:t>
    </dgm:pt>
    <dgm:pt modelId="{059702D1-7403-4BD0-BD2A-DDBC09113D69}" type="sibTrans" cxnId="{431462FA-D7F3-4516-A8FA-251920A9B62B}">
      <dgm:prSet/>
      <dgm:spPr/>
      <dgm:t>
        <a:bodyPr/>
        <a:lstStyle/>
        <a:p>
          <a:endParaRPr lang="ru-RU"/>
        </a:p>
      </dgm:t>
    </dgm:pt>
    <dgm:pt modelId="{C9C4FE98-257B-48FA-91AF-690234C05400}" type="pres">
      <dgm:prSet presAssocID="{C373C128-5ED5-4C9D-866A-85C5B64ADB8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31810EF-5862-41C4-83BE-0014BDEA9DC0}" type="pres">
      <dgm:prSet presAssocID="{0D1151A6-DA1D-41B9-9536-833B1BD1CE08}" presName="singleCycle" presStyleCnt="0"/>
      <dgm:spPr/>
      <dgm:t>
        <a:bodyPr/>
        <a:lstStyle/>
        <a:p>
          <a:endParaRPr lang="ru-RU"/>
        </a:p>
      </dgm:t>
    </dgm:pt>
    <dgm:pt modelId="{418AA49F-3181-4AD9-9B0C-7E10F8A6EAFF}" type="pres">
      <dgm:prSet presAssocID="{0D1151A6-DA1D-41B9-9536-833B1BD1CE08}" presName="singleCenter" presStyleLbl="node1" presStyleIdx="0" presStyleCnt="4" custScaleX="232328" custScaleY="253540" custLinFactNeighborX="-5360" custLinFactNeighborY="282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8945EBE-F552-442C-8DAD-E81245AFDE99}" type="pres">
      <dgm:prSet presAssocID="{F1469F88-E58E-4DFD-AEE6-7D884C26169E}" presName="Name56" presStyleLbl="parChTrans1D2" presStyleIdx="0" presStyleCnt="3"/>
      <dgm:spPr/>
      <dgm:t>
        <a:bodyPr/>
        <a:lstStyle/>
        <a:p>
          <a:endParaRPr lang="ru-RU"/>
        </a:p>
      </dgm:t>
    </dgm:pt>
    <dgm:pt modelId="{E47EBEB7-8D5B-4E00-A327-F28F0A5D01CE}" type="pres">
      <dgm:prSet presAssocID="{97FABFD7-3CC8-43B6-9D99-3E9516F95ABF}" presName="text0" presStyleLbl="node1" presStyleIdx="1" presStyleCnt="4" custScaleX="211564" custRadScaleRad="105443" custRadScaleInc="-13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03102-2431-4123-ABD5-2E45E13AFE48}" type="pres">
      <dgm:prSet presAssocID="{CB0F1EB9-2AFA-482E-93E9-43790E9628A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184D0077-4E41-48C2-AADE-8B5C8933A411}" type="pres">
      <dgm:prSet presAssocID="{528D5C13-E648-4208-979C-785188C67BBE}" presName="text0" presStyleLbl="node1" presStyleIdx="2" presStyleCnt="4" custRadScaleRad="169251" custRadScaleInc="7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0AD33-50FC-4AC3-A8E6-CD28560B8984}" type="pres">
      <dgm:prSet presAssocID="{438CB966-3368-4AF2-9421-7CBBE5FB3988}" presName="Name56" presStyleLbl="parChTrans1D2" presStyleIdx="2" presStyleCnt="3"/>
      <dgm:spPr/>
      <dgm:t>
        <a:bodyPr/>
        <a:lstStyle/>
        <a:p>
          <a:endParaRPr lang="ru-RU"/>
        </a:p>
      </dgm:t>
    </dgm:pt>
    <dgm:pt modelId="{7538805B-A78B-4FB5-93C1-B4A55CDAF773}" type="pres">
      <dgm:prSet presAssocID="{3DA80842-3B89-4FD3-8659-15A6D306A0CE}" presName="text0" presStyleLbl="node1" presStyleIdx="3" presStyleCnt="4" custRadScaleRad="224324" custRadScaleInc="6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E1E2E-3225-4C54-B19D-72537484E1FD}" srcId="{0D1151A6-DA1D-41B9-9536-833B1BD1CE08}" destId="{528D5C13-E648-4208-979C-785188C67BBE}" srcOrd="1" destOrd="0" parTransId="{CB0F1EB9-2AFA-482E-93E9-43790E9628A7}" sibTransId="{59075814-3DF1-450B-AF66-528EF8CE5979}"/>
    <dgm:cxn modelId="{9EA25696-937D-4142-BCB0-5F2B05C84ED3}" type="presOf" srcId="{F1469F88-E58E-4DFD-AEE6-7D884C26169E}" destId="{38945EBE-F552-442C-8DAD-E81245AFDE99}" srcOrd="0" destOrd="0" presId="urn:microsoft.com/office/officeart/2008/layout/RadialCluster"/>
    <dgm:cxn modelId="{7D928583-B381-4FB7-B338-A40F2BB6186B}" type="presOf" srcId="{0D1151A6-DA1D-41B9-9536-833B1BD1CE08}" destId="{418AA49F-3181-4AD9-9B0C-7E10F8A6EAFF}" srcOrd="0" destOrd="0" presId="urn:microsoft.com/office/officeart/2008/layout/RadialCluster"/>
    <dgm:cxn modelId="{F180BD55-9F16-4488-B4FB-915C69830175}" type="presOf" srcId="{528D5C13-E648-4208-979C-785188C67BBE}" destId="{184D0077-4E41-48C2-AADE-8B5C8933A411}" srcOrd="0" destOrd="0" presId="urn:microsoft.com/office/officeart/2008/layout/RadialCluster"/>
    <dgm:cxn modelId="{08843BB7-DC45-4B5D-B69B-2B4FCEBD8836}" srcId="{C373C128-5ED5-4C9D-866A-85C5B64ADB82}" destId="{0D1151A6-DA1D-41B9-9536-833B1BD1CE08}" srcOrd="0" destOrd="0" parTransId="{BEE8D08B-691F-483C-8628-B024E318E40E}" sibTransId="{D5825B27-C955-4714-9DDD-7317C208CE0C}"/>
    <dgm:cxn modelId="{2B824FD8-95AB-4714-AEFD-2E6DFEB63B8B}" type="presOf" srcId="{3DA80842-3B89-4FD3-8659-15A6D306A0CE}" destId="{7538805B-A78B-4FB5-93C1-B4A55CDAF773}" srcOrd="0" destOrd="0" presId="urn:microsoft.com/office/officeart/2008/layout/RadialCluster"/>
    <dgm:cxn modelId="{C4EE8E98-3F2F-42CB-AADF-20C05124063F}" type="presOf" srcId="{438CB966-3368-4AF2-9421-7CBBE5FB3988}" destId="{2260AD33-50FC-4AC3-A8E6-CD28560B8984}" srcOrd="0" destOrd="0" presId="urn:microsoft.com/office/officeart/2008/layout/RadialCluster"/>
    <dgm:cxn modelId="{431462FA-D7F3-4516-A8FA-251920A9B62B}" srcId="{0D1151A6-DA1D-41B9-9536-833B1BD1CE08}" destId="{3DA80842-3B89-4FD3-8659-15A6D306A0CE}" srcOrd="2" destOrd="0" parTransId="{438CB966-3368-4AF2-9421-7CBBE5FB3988}" sibTransId="{059702D1-7403-4BD0-BD2A-DDBC09113D69}"/>
    <dgm:cxn modelId="{E32D3D44-4062-4509-A6CA-DB23BC95C8A2}" type="presOf" srcId="{CB0F1EB9-2AFA-482E-93E9-43790E9628A7}" destId="{31C03102-2431-4123-ABD5-2E45E13AFE48}" srcOrd="0" destOrd="0" presId="urn:microsoft.com/office/officeart/2008/layout/RadialCluster"/>
    <dgm:cxn modelId="{45E3FD8E-24CA-44B4-A918-9ED43B8ABE2A}" type="presOf" srcId="{C373C128-5ED5-4C9D-866A-85C5B64ADB82}" destId="{C9C4FE98-257B-48FA-91AF-690234C05400}" srcOrd="0" destOrd="0" presId="urn:microsoft.com/office/officeart/2008/layout/RadialCluster"/>
    <dgm:cxn modelId="{E47C7E6F-818E-429A-BDD6-4C15DC8BC6D7}" type="presOf" srcId="{97FABFD7-3CC8-43B6-9D99-3E9516F95ABF}" destId="{E47EBEB7-8D5B-4E00-A327-F28F0A5D01CE}" srcOrd="0" destOrd="0" presId="urn:microsoft.com/office/officeart/2008/layout/RadialCluster"/>
    <dgm:cxn modelId="{33FC2E85-8CF0-4A21-BDF0-649913729009}" srcId="{0D1151A6-DA1D-41B9-9536-833B1BD1CE08}" destId="{97FABFD7-3CC8-43B6-9D99-3E9516F95ABF}" srcOrd="0" destOrd="0" parTransId="{F1469F88-E58E-4DFD-AEE6-7D884C26169E}" sibTransId="{622D4A60-FA8B-46A4-B42E-840F24CD9780}"/>
    <dgm:cxn modelId="{63425604-8C99-456F-96DC-438D91848510}" type="presParOf" srcId="{C9C4FE98-257B-48FA-91AF-690234C05400}" destId="{E31810EF-5862-41C4-83BE-0014BDEA9DC0}" srcOrd="0" destOrd="0" presId="urn:microsoft.com/office/officeart/2008/layout/RadialCluster"/>
    <dgm:cxn modelId="{A4A942C1-8740-4FA5-8AF7-62A41AC91000}" type="presParOf" srcId="{E31810EF-5862-41C4-83BE-0014BDEA9DC0}" destId="{418AA49F-3181-4AD9-9B0C-7E10F8A6EAFF}" srcOrd="0" destOrd="0" presId="urn:microsoft.com/office/officeart/2008/layout/RadialCluster"/>
    <dgm:cxn modelId="{38A0BE36-A534-442B-AC30-05CBB8E29E87}" type="presParOf" srcId="{E31810EF-5862-41C4-83BE-0014BDEA9DC0}" destId="{38945EBE-F552-442C-8DAD-E81245AFDE99}" srcOrd="1" destOrd="0" presId="urn:microsoft.com/office/officeart/2008/layout/RadialCluster"/>
    <dgm:cxn modelId="{E3142429-F163-409F-B99A-2D6C3C7E95F1}" type="presParOf" srcId="{E31810EF-5862-41C4-83BE-0014BDEA9DC0}" destId="{E47EBEB7-8D5B-4E00-A327-F28F0A5D01CE}" srcOrd="2" destOrd="0" presId="urn:microsoft.com/office/officeart/2008/layout/RadialCluster"/>
    <dgm:cxn modelId="{9BB5E4B6-6258-4D9F-A9B3-F64F6593BCCD}" type="presParOf" srcId="{E31810EF-5862-41C4-83BE-0014BDEA9DC0}" destId="{31C03102-2431-4123-ABD5-2E45E13AFE48}" srcOrd="3" destOrd="0" presId="urn:microsoft.com/office/officeart/2008/layout/RadialCluster"/>
    <dgm:cxn modelId="{4AB18E39-901B-4B32-90D4-04729422DB64}" type="presParOf" srcId="{E31810EF-5862-41C4-83BE-0014BDEA9DC0}" destId="{184D0077-4E41-48C2-AADE-8B5C8933A411}" srcOrd="4" destOrd="0" presId="urn:microsoft.com/office/officeart/2008/layout/RadialCluster"/>
    <dgm:cxn modelId="{24E788A3-F014-47D1-A68A-ABD54DC32032}" type="presParOf" srcId="{E31810EF-5862-41C4-83BE-0014BDEA9DC0}" destId="{2260AD33-50FC-4AC3-A8E6-CD28560B8984}" srcOrd="5" destOrd="0" presId="urn:microsoft.com/office/officeart/2008/layout/RadialCluster"/>
    <dgm:cxn modelId="{72B700C1-E011-47BA-88D6-5B41D9E358EB}" type="presParOf" srcId="{E31810EF-5862-41C4-83BE-0014BDEA9DC0}" destId="{7538805B-A78B-4FB5-93C1-B4A55CDAF77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7364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7364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fld id="{69019E47-546E-4F21-873B-F9F4EB2ED6F7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0" tIns="45880" rIns="91760" bIns="458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760" tIns="45880" rIns="91760" bIns="4588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5"/>
            <a:ext cx="2971800" cy="497364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5"/>
            <a:ext cx="2971800" cy="497364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fld id="{6F5443CE-2F96-4DC5-AB6B-8F0AD6325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6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EC58513-8B68-4C28-BCD1-0189286B377C}" type="slidenum">
              <a:rPr lang="ru-RU"/>
              <a:pPr/>
              <a:t>2</a:t>
            </a:fld>
            <a:endParaRPr lang="ru-RU"/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46125"/>
            <a:ext cx="6627812" cy="3729038"/>
          </a:xfrm>
          <a:solidFill>
            <a:srgbClr val="FFFFFF"/>
          </a:solidFill>
          <a:ln/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725513"/>
            <a:ext cx="5488322" cy="4475797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3069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43CE-2F96-4DC5-AB6B-8F0AD632504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6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малого и среднего бизнеса актуальны частые отправки в несколько адресов небольших партий груза. Такой сервис уже действует, но пока только на территории России. Консолидация и распыление грузовых партий организовано в 118 городах. Сеть РЖД-Экспресс состоит из 680 агентств. Работают более 11 тыс. маршрутов доставки. </a:t>
            </a:r>
          </a:p>
          <a:p>
            <a:r>
              <a:rPr lang="ru-RU" dirty="0"/>
              <a:t>Мы предоставляем возможность заказа перевозки грузов через интернет и удаленной оплаты услуг с использованием банковских карт. Это существенно экономит ресурсы и время небольших компаний.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E3355-4286-40A9-860E-9C384D8F20E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7800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7772400" cy="100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83618"/>
            <a:ext cx="6400800" cy="284548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|    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84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7772400" cy="100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83618"/>
            <a:ext cx="6400800" cy="284548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61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66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19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4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66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7772400" cy="100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83618"/>
            <a:ext cx="6400800" cy="284548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E9E5-BC89-468F-A4F9-D704E401BACE}" type="datetimeFigureOut">
              <a:rPr lang="ru-RU" smtClean="0">
                <a:solidFill>
                  <a:prstClr val="black"/>
                </a:solidFill>
              </a:rPr>
              <a:pPr/>
              <a:t>08.12.2016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3152-C215-49DB-8AA4-AB7B6DD5847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3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E9E5-BC89-468F-A4F9-D704E401BACE}" type="datetimeFigureOut">
              <a:rPr lang="ru-RU" smtClean="0">
                <a:solidFill>
                  <a:prstClr val="black"/>
                </a:solidFill>
              </a:rPr>
              <a:pPr/>
              <a:t>08.12.2016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3152-C215-49DB-8AA4-AB7B6DD5847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5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E0E1E9E5-BC89-468F-A4F9-D704E401BACE}" type="datetimeFigureOut">
              <a:rPr lang="ru-RU" smtClean="0">
                <a:solidFill>
                  <a:prstClr val="black"/>
                </a:solidFill>
              </a:rPr>
              <a:pPr/>
              <a:t>08.12.2016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3152-C215-49DB-8AA4-AB7B6DD5847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36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E9E5-BC89-468F-A4F9-D704E401BACE}" type="datetimeFigureOut">
              <a:rPr lang="ru-RU" smtClean="0">
                <a:solidFill>
                  <a:prstClr val="black"/>
                </a:solidFill>
              </a:rPr>
              <a:pPr/>
              <a:t>08.12.2016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3152-C215-49DB-8AA4-AB7B6DD5847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3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|    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68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E0E1E9E5-BC89-468F-A4F9-D704E401BACE}" type="datetimeFigureOut">
              <a:rPr lang="ru-RU" smtClean="0">
                <a:solidFill>
                  <a:prstClr val="black"/>
                </a:solidFill>
              </a:rPr>
              <a:pPr/>
              <a:t>08.12.2016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3152-C215-49DB-8AA4-AB7B6DD5847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13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7772400" cy="100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83618"/>
            <a:ext cx="6400800" cy="284548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47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99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30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6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19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22F3-6D73-4101-B88F-486DECA77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7772400" cy="100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83618"/>
            <a:ext cx="6400800" cy="284548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   </a:t>
            </a:r>
            <a:r>
              <a:rPr lang="ru-RU" dirty="0" smtClean="0">
                <a:solidFill>
                  <a:prstClr val="black"/>
                </a:solidFill>
              </a:rPr>
              <a:t>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89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   </a:t>
            </a:r>
            <a:r>
              <a:rPr lang="ru-RU" dirty="0" smtClean="0">
                <a:solidFill>
                  <a:prstClr val="black"/>
                </a:solidFill>
              </a:rPr>
              <a:t>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09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|    </a:t>
            </a:r>
            <a:r>
              <a:rPr lang="ru-RU" dirty="0" smtClean="0">
                <a:solidFill>
                  <a:prstClr val="black"/>
                </a:solidFill>
              </a:rPr>
              <a:t>Тема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2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smtClean="0"/>
              <a:t>|    Тема презентации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26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|    </a:t>
            </a:r>
            <a:r>
              <a:rPr lang="ru-RU" dirty="0" smtClean="0">
                <a:solidFill>
                  <a:prstClr val="black"/>
                </a:solidFill>
              </a:rPr>
              <a:t>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41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|    </a:t>
            </a:r>
            <a:r>
              <a:rPr lang="ru-RU" dirty="0" smtClean="0">
                <a:solidFill>
                  <a:prstClr val="black"/>
                </a:solidFill>
              </a:rPr>
              <a:t>Тема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70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4547-23DD-4CCE-9C95-C3CC681B4B1C}" type="datetime1">
              <a:rPr lang="ru-RU" smtClean="0">
                <a:solidFill>
                  <a:prstClr val="black"/>
                </a:solidFill>
              </a:rPr>
              <a:pPr/>
              <a:t>08.12.2016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3152-C215-49DB-8AA4-AB7B6DD5847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3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|    Тема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7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smtClean="0"/>
              <a:t>|    Тема презентации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0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7772400" cy="100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83618"/>
            <a:ext cx="6400800" cy="284548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6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6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1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4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7544" y="4893715"/>
            <a:ext cx="5544616" cy="249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smtClean="0"/>
              <a:t>|    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9512" y="4885809"/>
            <a:ext cx="323056" cy="25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fld id="{DB022DD5-1F5F-4DBD-AA49-2443ECBC77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2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7544" y="4893715"/>
            <a:ext cx="5544616" cy="249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9512" y="4885809"/>
            <a:ext cx="323056" cy="25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4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7544" y="4893715"/>
            <a:ext cx="5544616" cy="249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9512" y="4885809"/>
            <a:ext cx="323056" cy="25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4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7544" y="4893715"/>
            <a:ext cx="5544616" cy="249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fld id="{E0E1E9E5-BC89-468F-A4F9-D704E401BACE}" type="datetimeFigureOut">
              <a:rPr lang="ru-RU" smtClean="0">
                <a:solidFill>
                  <a:prstClr val="black"/>
                </a:solidFill>
              </a:rPr>
              <a:pPr/>
              <a:t>08.12.2016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9512" y="4885809"/>
            <a:ext cx="323056" cy="25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fld id="{C5BD3152-C215-49DB-8AA4-AB7B6DD5847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0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7544" y="4893715"/>
            <a:ext cx="5544616" cy="249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ru-RU" smtClean="0">
                <a:solidFill>
                  <a:prstClr val="black"/>
                </a:solidFill>
              </a:rPr>
              <a:t>|    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9512" y="4885809"/>
            <a:ext cx="323056" cy="25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8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9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7544" y="4893715"/>
            <a:ext cx="5544616" cy="249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|    </a:t>
            </a:r>
            <a:r>
              <a:rPr lang="ru-RU" dirty="0" smtClean="0">
                <a:solidFill>
                  <a:prstClr val="black"/>
                </a:solidFill>
              </a:rPr>
              <a:t>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9512" y="4885809"/>
            <a:ext cx="323056" cy="25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fld id="{DB022DD5-1F5F-4DBD-AA49-2443ECBC77A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jpe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jpe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2.jpe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12" Type="http://schemas.openxmlformats.org/officeDocument/2006/relationships/image" Target="../media/image9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0" Type="http://schemas.openxmlformats.org/officeDocument/2006/relationships/image" Target="../media/image48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A793.55563840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2.xml"/><Relationship Id="rId5" Type="http://schemas.openxmlformats.org/officeDocument/2006/relationships/image" Target="cid:image001.jpg@01D1A794.1696B930" TargetMode="External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image" Target="cid:image001.jpg@01D1A795.8EA66410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jpeg"/><Relationship Id="rId5" Type="http://schemas.openxmlformats.org/officeDocument/2006/relationships/image" Target="cid:image001.jpg@01D1A793.62926F10" TargetMode="External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1.jpeg"/><Relationship Id="rId4" Type="http://schemas.openxmlformats.org/officeDocument/2006/relationships/diagramData" Target="../diagrams/data1.xml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971600" y="3964721"/>
            <a:ext cx="2808288" cy="4972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1050" dirty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763688" y="2571750"/>
            <a:ext cx="4320480" cy="702078"/>
          </a:xfrm>
        </p:spPr>
        <p:txBody>
          <a:bodyPr rtlCol="0">
            <a:noAutofit/>
          </a:bodyPr>
          <a:lstStyle/>
          <a:p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Реализация комплексных </a:t>
            </a:r>
            <a:b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транспортно-логистических</a:t>
            </a: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 услуг</a:t>
            </a:r>
            <a:b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на полигоне Северной железной дороги.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3500444"/>
            <a:ext cx="4320480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1200" dirty="0" smtClean="0">
                <a:latin typeface="Verdana" pitchFamily="32" charset="0"/>
              </a:rPr>
              <a:t>Сорокин Константин Юрьевич</a:t>
            </a:r>
          </a:p>
          <a:p>
            <a:endParaRPr lang="ru-RU" altLang="ru-RU" sz="1200" dirty="0" smtClean="0">
              <a:latin typeface="Verdana" pitchFamily="32" charset="0"/>
            </a:endParaRPr>
          </a:p>
          <a:p>
            <a:r>
              <a:rPr lang="ru-RU" altLang="ru-RU" sz="1200" dirty="0" smtClean="0">
                <a:latin typeface="Verdana" pitchFamily="32" charset="0"/>
              </a:rPr>
              <a:t>заместитель директора филиала</a:t>
            </a:r>
          </a:p>
          <a:p>
            <a:r>
              <a:rPr lang="ru-RU" altLang="ru-RU" sz="1200" dirty="0" smtClean="0">
                <a:latin typeface="Verdana" pitchFamily="32" charset="0"/>
              </a:rPr>
              <a:t>АО «РЖД Логистика»</a:t>
            </a:r>
            <a:endParaRPr lang="ru-RU" altLang="ru-RU" sz="1200" dirty="0"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Shutterstock\Fotolia\Fotolia_42287320_Subscription_Monthly_M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70" t="8756" r="3308" b="19932"/>
          <a:stretch/>
        </p:blipFill>
        <p:spPr bwMode="auto">
          <a:xfrm>
            <a:off x="-4279" y="1042963"/>
            <a:ext cx="8145992" cy="385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Box 7"/>
          <p:cNvSpPr txBox="1">
            <a:spLocks noChangeArrowheads="1"/>
          </p:cNvSpPr>
          <p:nvPr/>
        </p:nvSpPr>
        <p:spPr bwMode="auto">
          <a:xfrm>
            <a:off x="5286380" y="1857370"/>
            <a:ext cx="2180246" cy="168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ru-RU" altLang="ru-RU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11 000</a:t>
            </a:r>
            <a:r>
              <a:rPr lang="en-US" altLang="ru-RU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маршрутов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ru-RU" altLang="ru-RU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110 </a:t>
            </a:r>
            <a:r>
              <a:rPr lang="ru-RU" alt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пунктов отправления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ru-RU" altLang="ru-RU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160 </a:t>
            </a:r>
            <a:r>
              <a:rPr lang="ru-RU" alt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пунктов назначения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ru-RU" altLang="ru-RU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680</a:t>
            </a:r>
            <a:r>
              <a:rPr lang="ru-RU" altLang="ru-RU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агентов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endParaRPr lang="ru-RU" alt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738" name="Содержимое 2"/>
          <p:cNvSpPr txBox="1">
            <a:spLocks/>
          </p:cNvSpPr>
          <p:nvPr/>
        </p:nvSpPr>
        <p:spPr bwMode="auto">
          <a:xfrm rot="21155495">
            <a:off x="1778060" y="2829018"/>
            <a:ext cx="1314977" cy="11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buFont typeface="Arial" pitchFamily="34" charset="0"/>
              <a:buNone/>
            </a:pPr>
            <a:r>
              <a:rPr lang="en-US" altLang="ru-RU" sz="800" dirty="0" err="1" smtClean="0">
                <a:solidFill>
                  <a:srgbClr val="000000"/>
                </a:solidFill>
                <a:latin typeface="Verdana"/>
              </a:rPr>
              <a:t>Ekaterinburg</a:t>
            </a:r>
            <a:endParaRPr lang="ru-RU" altLang="ru-RU" sz="8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8" name="Заголовок 1"/>
          <p:cNvSpPr txBox="1">
            <a:spLocks/>
          </p:cNvSpPr>
          <p:nvPr/>
        </p:nvSpPr>
        <p:spPr>
          <a:xfrm>
            <a:off x="102828" y="249492"/>
            <a:ext cx="8892480" cy="465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Услуги для малого бизнеса –мобильное приложение</a:t>
            </a:r>
            <a:endParaRPr lang="en-US" sz="24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97" t="34462" r="18026" b="38539"/>
          <a:stretch/>
        </p:blipFill>
        <p:spPr>
          <a:xfrm>
            <a:off x="5000628" y="2928940"/>
            <a:ext cx="365164" cy="297083"/>
          </a:xfrm>
          <a:prstGeom prst="rect">
            <a:avLst/>
          </a:prstGeom>
        </p:spPr>
      </p:pic>
      <p:pic>
        <p:nvPicPr>
          <p:cNvPr id="156" name="Рисунок 15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510"/>
          <a:stretch/>
        </p:blipFill>
        <p:spPr>
          <a:xfrm>
            <a:off x="4929190" y="2428874"/>
            <a:ext cx="420778" cy="195458"/>
          </a:xfrm>
          <a:prstGeom prst="rect">
            <a:avLst/>
          </a:prstGeom>
        </p:spPr>
      </p:pic>
      <p:pic>
        <p:nvPicPr>
          <p:cNvPr id="159" name="Рисунок 15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3" t="73644" b="1"/>
          <a:stretch/>
        </p:blipFill>
        <p:spPr>
          <a:xfrm>
            <a:off x="4929190" y="1928808"/>
            <a:ext cx="388881" cy="2012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3519" y="1228612"/>
            <a:ext cx="4444187" cy="2633468"/>
          </a:xfrm>
          <a:custGeom>
            <a:avLst/>
            <a:gdLst>
              <a:gd name="connsiteX0" fmla="*/ 0 w 4356489"/>
              <a:gd name="connsiteY0" fmla="*/ 0 h 2880320"/>
              <a:gd name="connsiteX1" fmla="*/ 4356489 w 4356489"/>
              <a:gd name="connsiteY1" fmla="*/ 0 h 2880320"/>
              <a:gd name="connsiteX2" fmla="*/ 4356489 w 4356489"/>
              <a:gd name="connsiteY2" fmla="*/ 2880320 h 2880320"/>
              <a:gd name="connsiteX3" fmla="*/ 0 w 4356489"/>
              <a:gd name="connsiteY3" fmla="*/ 2880320 h 2880320"/>
              <a:gd name="connsiteX4" fmla="*/ 0 w 4356489"/>
              <a:gd name="connsiteY4" fmla="*/ 0 h 2880320"/>
              <a:gd name="connsiteX0" fmla="*/ 0 w 4570978"/>
              <a:gd name="connsiteY0" fmla="*/ 248356 h 3128676"/>
              <a:gd name="connsiteX1" fmla="*/ 4570978 w 4570978"/>
              <a:gd name="connsiteY1" fmla="*/ 0 h 3128676"/>
              <a:gd name="connsiteX2" fmla="*/ 4356489 w 4570978"/>
              <a:gd name="connsiteY2" fmla="*/ 3128676 h 3128676"/>
              <a:gd name="connsiteX3" fmla="*/ 0 w 4570978"/>
              <a:gd name="connsiteY3" fmla="*/ 3128676 h 3128676"/>
              <a:gd name="connsiteX4" fmla="*/ 0 w 4570978"/>
              <a:gd name="connsiteY4" fmla="*/ 248356 h 3128676"/>
              <a:gd name="connsiteX0" fmla="*/ 0 w 4988667"/>
              <a:gd name="connsiteY0" fmla="*/ 248356 h 3128676"/>
              <a:gd name="connsiteX1" fmla="*/ 4570978 w 4988667"/>
              <a:gd name="connsiteY1" fmla="*/ 0 h 3128676"/>
              <a:gd name="connsiteX2" fmla="*/ 4988667 w 4988667"/>
              <a:gd name="connsiteY2" fmla="*/ 3015787 h 3128676"/>
              <a:gd name="connsiteX3" fmla="*/ 0 w 4988667"/>
              <a:gd name="connsiteY3" fmla="*/ 3128676 h 3128676"/>
              <a:gd name="connsiteX4" fmla="*/ 0 w 4988667"/>
              <a:gd name="connsiteY4" fmla="*/ 248356 h 3128676"/>
              <a:gd name="connsiteX0" fmla="*/ 0 w 4988667"/>
              <a:gd name="connsiteY0" fmla="*/ 248356 h 3941476"/>
              <a:gd name="connsiteX1" fmla="*/ 4570978 w 4988667"/>
              <a:gd name="connsiteY1" fmla="*/ 0 h 3941476"/>
              <a:gd name="connsiteX2" fmla="*/ 4988667 w 4988667"/>
              <a:gd name="connsiteY2" fmla="*/ 3015787 h 3941476"/>
              <a:gd name="connsiteX3" fmla="*/ 485422 w 4988667"/>
              <a:gd name="connsiteY3" fmla="*/ 3941476 h 3941476"/>
              <a:gd name="connsiteX4" fmla="*/ 0 w 4988667"/>
              <a:gd name="connsiteY4" fmla="*/ 248356 h 39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8667" h="3941476">
                <a:moveTo>
                  <a:pt x="0" y="248356"/>
                </a:moveTo>
                <a:lnTo>
                  <a:pt x="4570978" y="0"/>
                </a:lnTo>
                <a:lnTo>
                  <a:pt x="4988667" y="3015787"/>
                </a:lnTo>
                <a:lnTo>
                  <a:pt x="485422" y="3941476"/>
                </a:lnTo>
                <a:lnTo>
                  <a:pt x="0" y="248356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0" name="Группа 16"/>
          <p:cNvGrpSpPr/>
          <p:nvPr/>
        </p:nvGrpSpPr>
        <p:grpSpPr>
          <a:xfrm>
            <a:off x="609816" y="1864159"/>
            <a:ext cx="4051035" cy="1679699"/>
            <a:chOff x="652614" y="2221938"/>
            <a:chExt cx="4547348" cy="2513983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7" cstate="email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0742433">
              <a:off x="729382" y="2221938"/>
              <a:ext cx="4470580" cy="2513983"/>
            </a:xfrm>
            <a:prstGeom prst="rect">
              <a:avLst/>
            </a:prstGeom>
          </p:spPr>
        </p:pic>
        <p:grpSp>
          <p:nvGrpSpPr>
            <p:cNvPr id="11" name="Группа 15"/>
            <p:cNvGrpSpPr/>
            <p:nvPr/>
          </p:nvGrpSpPr>
          <p:grpSpPr>
            <a:xfrm>
              <a:off x="652614" y="3108863"/>
              <a:ext cx="4307951" cy="1335117"/>
              <a:chOff x="652614" y="3108863"/>
              <a:chExt cx="4307951" cy="1335117"/>
            </a:xfrm>
          </p:grpSpPr>
          <p:sp>
            <p:nvSpPr>
              <p:cNvPr id="64" name="Овал 63"/>
              <p:cNvSpPr/>
              <p:nvPr/>
            </p:nvSpPr>
            <p:spPr bwMode="auto">
              <a:xfrm rot="21155495">
                <a:off x="1556472" y="3285423"/>
                <a:ext cx="47922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Овал 64"/>
              <p:cNvSpPr/>
              <p:nvPr/>
            </p:nvSpPr>
            <p:spPr bwMode="auto">
              <a:xfrm rot="21155495">
                <a:off x="1144339" y="3386432"/>
                <a:ext cx="46964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Овал 65"/>
              <p:cNvSpPr/>
              <p:nvPr/>
            </p:nvSpPr>
            <p:spPr bwMode="auto">
              <a:xfrm rot="21155495">
                <a:off x="1194946" y="3403952"/>
                <a:ext cx="47922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Овал 66"/>
              <p:cNvSpPr/>
              <p:nvPr/>
            </p:nvSpPr>
            <p:spPr bwMode="auto">
              <a:xfrm rot="21155495">
                <a:off x="1098574" y="3339225"/>
                <a:ext cx="46963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Овал 67"/>
              <p:cNvSpPr/>
              <p:nvPr/>
            </p:nvSpPr>
            <p:spPr bwMode="auto">
              <a:xfrm rot="21155495">
                <a:off x="1310284" y="3696366"/>
                <a:ext cx="46964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 bwMode="auto">
              <a:xfrm rot="21155495">
                <a:off x="1173183" y="3630048"/>
                <a:ext cx="47922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Овал 69"/>
              <p:cNvSpPr/>
              <p:nvPr/>
            </p:nvSpPr>
            <p:spPr bwMode="auto">
              <a:xfrm rot="21155495">
                <a:off x="966234" y="3874483"/>
                <a:ext cx="46964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Овал 70"/>
              <p:cNvSpPr/>
              <p:nvPr/>
            </p:nvSpPr>
            <p:spPr bwMode="auto">
              <a:xfrm rot="21155495">
                <a:off x="1007224" y="3930039"/>
                <a:ext cx="46963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Овал 71"/>
              <p:cNvSpPr/>
              <p:nvPr/>
            </p:nvSpPr>
            <p:spPr bwMode="auto">
              <a:xfrm rot="21155495">
                <a:off x="918971" y="4113553"/>
                <a:ext cx="46963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Овал 72"/>
              <p:cNvSpPr/>
              <p:nvPr/>
            </p:nvSpPr>
            <p:spPr bwMode="auto">
              <a:xfrm rot="21155495">
                <a:off x="803670" y="4200070"/>
                <a:ext cx="46964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Овал 73"/>
              <p:cNvSpPr/>
              <p:nvPr/>
            </p:nvSpPr>
            <p:spPr bwMode="auto">
              <a:xfrm rot="21155495">
                <a:off x="1683675" y="3512509"/>
                <a:ext cx="46963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Овал 75"/>
              <p:cNvSpPr/>
              <p:nvPr/>
            </p:nvSpPr>
            <p:spPr bwMode="auto">
              <a:xfrm rot="21155495">
                <a:off x="1548538" y="3759142"/>
                <a:ext cx="46964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Овал 76"/>
              <p:cNvSpPr/>
              <p:nvPr/>
            </p:nvSpPr>
            <p:spPr bwMode="auto">
              <a:xfrm rot="21155495">
                <a:off x="1366506" y="3623271"/>
                <a:ext cx="47922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Овал 77"/>
              <p:cNvSpPr/>
              <p:nvPr/>
            </p:nvSpPr>
            <p:spPr bwMode="auto">
              <a:xfrm rot="21155495">
                <a:off x="1264920" y="3681968"/>
                <a:ext cx="46963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Овал 78"/>
              <p:cNvSpPr/>
              <p:nvPr/>
            </p:nvSpPr>
            <p:spPr bwMode="auto">
              <a:xfrm rot="21155495">
                <a:off x="1361436" y="3799834"/>
                <a:ext cx="47922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Овал 79"/>
              <p:cNvSpPr/>
              <p:nvPr/>
            </p:nvSpPr>
            <p:spPr bwMode="auto">
              <a:xfrm rot="21155495">
                <a:off x="1298282" y="3745285"/>
                <a:ext cx="46963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Овал 80"/>
              <p:cNvSpPr/>
              <p:nvPr/>
            </p:nvSpPr>
            <p:spPr bwMode="auto">
              <a:xfrm rot="21155495">
                <a:off x="1163022" y="3834398"/>
                <a:ext cx="46963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Овал 81"/>
              <p:cNvSpPr/>
              <p:nvPr/>
            </p:nvSpPr>
            <p:spPr bwMode="auto">
              <a:xfrm rot="21155495">
                <a:off x="1175174" y="3876307"/>
                <a:ext cx="46964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Овал 82"/>
              <p:cNvSpPr/>
              <p:nvPr/>
            </p:nvSpPr>
            <p:spPr bwMode="auto">
              <a:xfrm rot="21155495">
                <a:off x="1391368" y="3769909"/>
                <a:ext cx="46964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Овал 83"/>
              <p:cNvSpPr/>
              <p:nvPr/>
            </p:nvSpPr>
            <p:spPr bwMode="auto">
              <a:xfrm rot="21155495">
                <a:off x="1205872" y="4134180"/>
                <a:ext cx="47922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Овал 84"/>
              <p:cNvSpPr/>
              <p:nvPr/>
            </p:nvSpPr>
            <p:spPr bwMode="auto">
              <a:xfrm rot="21155495">
                <a:off x="1541469" y="3868309"/>
                <a:ext cx="46964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Овал 85"/>
              <p:cNvSpPr/>
              <p:nvPr/>
            </p:nvSpPr>
            <p:spPr bwMode="auto">
              <a:xfrm rot="21155495">
                <a:off x="1483481" y="3801429"/>
                <a:ext cx="46963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Овал 86"/>
              <p:cNvSpPr/>
              <p:nvPr/>
            </p:nvSpPr>
            <p:spPr bwMode="auto">
              <a:xfrm rot="21155495">
                <a:off x="1229610" y="3982252"/>
                <a:ext cx="47922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Овал 87"/>
              <p:cNvSpPr/>
              <p:nvPr/>
            </p:nvSpPr>
            <p:spPr bwMode="auto">
              <a:xfrm rot="21155495">
                <a:off x="1271610" y="4001011"/>
                <a:ext cx="46963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Овал 88"/>
              <p:cNvSpPr/>
              <p:nvPr/>
            </p:nvSpPr>
            <p:spPr bwMode="auto">
              <a:xfrm rot="21155495">
                <a:off x="1592679" y="4188263"/>
                <a:ext cx="47922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Овал 89"/>
              <p:cNvSpPr/>
              <p:nvPr/>
            </p:nvSpPr>
            <p:spPr bwMode="auto">
              <a:xfrm rot="21155495">
                <a:off x="1724108" y="4284322"/>
                <a:ext cx="46963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Овал 90"/>
              <p:cNvSpPr/>
              <p:nvPr/>
            </p:nvSpPr>
            <p:spPr bwMode="auto">
              <a:xfrm rot="21155495">
                <a:off x="1645701" y="3911718"/>
                <a:ext cx="47922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Овал 91"/>
              <p:cNvSpPr/>
              <p:nvPr/>
            </p:nvSpPr>
            <p:spPr bwMode="auto">
              <a:xfrm rot="21155495">
                <a:off x="1479687" y="3876280"/>
                <a:ext cx="47922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Овал 92"/>
              <p:cNvSpPr/>
              <p:nvPr/>
            </p:nvSpPr>
            <p:spPr bwMode="auto">
              <a:xfrm rot="21155495">
                <a:off x="1711997" y="4191179"/>
                <a:ext cx="46963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Овал 93"/>
              <p:cNvSpPr/>
              <p:nvPr/>
            </p:nvSpPr>
            <p:spPr bwMode="auto">
              <a:xfrm rot="21155495">
                <a:off x="1780967" y="4074928"/>
                <a:ext cx="46964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Овал 95"/>
              <p:cNvSpPr/>
              <p:nvPr/>
            </p:nvSpPr>
            <p:spPr bwMode="auto">
              <a:xfrm rot="21155495">
                <a:off x="1779255" y="3861549"/>
                <a:ext cx="46963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Овал 110"/>
              <p:cNvSpPr/>
              <p:nvPr/>
            </p:nvSpPr>
            <p:spPr bwMode="auto">
              <a:xfrm rot="21155495">
                <a:off x="1204876" y="3331206"/>
                <a:ext cx="46964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Овал 111"/>
              <p:cNvSpPr/>
              <p:nvPr/>
            </p:nvSpPr>
            <p:spPr bwMode="auto">
              <a:xfrm rot="21155495">
                <a:off x="1177677" y="3240929"/>
                <a:ext cx="47922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Овал 112"/>
              <p:cNvSpPr/>
              <p:nvPr/>
            </p:nvSpPr>
            <p:spPr bwMode="auto">
              <a:xfrm rot="21155495">
                <a:off x="1112107" y="3851650"/>
                <a:ext cx="46964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Овал 113"/>
              <p:cNvSpPr/>
              <p:nvPr/>
            </p:nvSpPr>
            <p:spPr bwMode="auto">
              <a:xfrm rot="21155495">
                <a:off x="1537415" y="3830172"/>
                <a:ext cx="46963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Овал 114"/>
              <p:cNvSpPr/>
              <p:nvPr/>
            </p:nvSpPr>
            <p:spPr bwMode="auto">
              <a:xfrm rot="21155495">
                <a:off x="1450801" y="3840468"/>
                <a:ext cx="46964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Овал 115"/>
              <p:cNvSpPr/>
              <p:nvPr/>
            </p:nvSpPr>
            <p:spPr bwMode="auto">
              <a:xfrm rot="21155495">
                <a:off x="1681360" y="3874278"/>
                <a:ext cx="46964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17" name="Овал 116"/>
              <p:cNvSpPr/>
              <p:nvPr/>
            </p:nvSpPr>
            <p:spPr bwMode="auto">
              <a:xfrm rot="21155495">
                <a:off x="1122414" y="3291669"/>
                <a:ext cx="46964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Овал 117"/>
              <p:cNvSpPr/>
              <p:nvPr/>
            </p:nvSpPr>
            <p:spPr bwMode="auto">
              <a:xfrm rot="21155495">
                <a:off x="1615403" y="3277822"/>
                <a:ext cx="46964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Овал 118"/>
              <p:cNvSpPr/>
              <p:nvPr/>
            </p:nvSpPr>
            <p:spPr bwMode="auto">
              <a:xfrm rot="21155495">
                <a:off x="1365554" y="3742337"/>
                <a:ext cx="46963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 bwMode="auto">
              <a:xfrm rot="21155495">
                <a:off x="1780688" y="3575216"/>
                <a:ext cx="47922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 bwMode="auto">
              <a:xfrm rot="21155495">
                <a:off x="1696711" y="3709848"/>
                <a:ext cx="47922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 bwMode="auto">
              <a:xfrm rot="21155495">
                <a:off x="1593684" y="3742574"/>
                <a:ext cx="47922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Овал 132"/>
              <p:cNvSpPr/>
              <p:nvPr/>
            </p:nvSpPr>
            <p:spPr bwMode="auto">
              <a:xfrm rot="21155495">
                <a:off x="1668060" y="4262548"/>
                <a:ext cx="47922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Овал 133"/>
              <p:cNvSpPr/>
              <p:nvPr/>
            </p:nvSpPr>
            <p:spPr bwMode="auto">
              <a:xfrm rot="21155495">
                <a:off x="1590105" y="4123905"/>
                <a:ext cx="46964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Овал 135"/>
              <p:cNvSpPr/>
              <p:nvPr/>
            </p:nvSpPr>
            <p:spPr bwMode="auto">
              <a:xfrm rot="21155495">
                <a:off x="1553108" y="3697658"/>
                <a:ext cx="46963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Овал 136"/>
              <p:cNvSpPr/>
              <p:nvPr/>
            </p:nvSpPr>
            <p:spPr bwMode="auto">
              <a:xfrm rot="21155495">
                <a:off x="1769159" y="4296761"/>
                <a:ext cx="47922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Овал 138"/>
              <p:cNvSpPr/>
              <p:nvPr/>
            </p:nvSpPr>
            <p:spPr bwMode="auto">
              <a:xfrm rot="21155495">
                <a:off x="1067852" y="3905726"/>
                <a:ext cx="46963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Овал 139"/>
              <p:cNvSpPr/>
              <p:nvPr/>
            </p:nvSpPr>
            <p:spPr bwMode="auto">
              <a:xfrm rot="21155495">
                <a:off x="1634539" y="3781783"/>
                <a:ext cx="46964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Овал 142"/>
              <p:cNvSpPr/>
              <p:nvPr/>
            </p:nvSpPr>
            <p:spPr bwMode="auto">
              <a:xfrm rot="21155495">
                <a:off x="1350070" y="3496863"/>
                <a:ext cx="47922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Овал 144"/>
              <p:cNvSpPr/>
              <p:nvPr/>
            </p:nvSpPr>
            <p:spPr bwMode="auto">
              <a:xfrm rot="21155495">
                <a:off x="1475975" y="3714448"/>
                <a:ext cx="46963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Овал 145"/>
              <p:cNvSpPr/>
              <p:nvPr/>
            </p:nvSpPr>
            <p:spPr bwMode="auto">
              <a:xfrm rot="21155495">
                <a:off x="1153404" y="3656842"/>
                <a:ext cx="46963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Овал 137"/>
              <p:cNvSpPr/>
              <p:nvPr/>
            </p:nvSpPr>
            <p:spPr bwMode="auto">
              <a:xfrm rot="21155495">
                <a:off x="732368" y="3280526"/>
                <a:ext cx="46964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Овал 146"/>
              <p:cNvSpPr/>
              <p:nvPr/>
            </p:nvSpPr>
            <p:spPr bwMode="auto">
              <a:xfrm rot="21155495">
                <a:off x="1170441" y="3288388"/>
                <a:ext cx="77634" cy="77634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Овал 148"/>
              <p:cNvSpPr/>
              <p:nvPr/>
            </p:nvSpPr>
            <p:spPr bwMode="auto">
              <a:xfrm rot="21155495">
                <a:off x="1188571" y="3629287"/>
                <a:ext cx="91052" cy="90093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Овал 151"/>
              <p:cNvSpPr/>
              <p:nvPr/>
            </p:nvSpPr>
            <p:spPr bwMode="auto">
              <a:xfrm rot="21155495">
                <a:off x="1024027" y="4042937"/>
                <a:ext cx="77633" cy="77633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734" name="Содержимое 2"/>
              <p:cNvSpPr txBox="1">
                <a:spLocks/>
              </p:cNvSpPr>
              <p:nvPr/>
            </p:nvSpPr>
            <p:spPr bwMode="auto">
              <a:xfrm rot="21155495">
                <a:off x="1214647" y="3108863"/>
                <a:ext cx="1631261" cy="168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700" dirty="0" smtClean="0">
                    <a:solidFill>
                      <a:srgbClr val="000000"/>
                    </a:solidFill>
                    <a:latin typeface="Verdana"/>
                  </a:rPr>
                  <a:t>Yaroslavl</a:t>
                </a:r>
                <a:endParaRPr lang="ru-RU" altLang="ru-RU" sz="700" dirty="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36" name="Содержимое 2"/>
              <p:cNvSpPr txBox="1">
                <a:spLocks/>
              </p:cNvSpPr>
              <p:nvPr/>
            </p:nvSpPr>
            <p:spPr bwMode="auto">
              <a:xfrm rot="21155495">
                <a:off x="850140" y="3510422"/>
                <a:ext cx="1008277" cy="132265"/>
              </a:xfrm>
              <a:prstGeom prst="rect">
                <a:avLst/>
              </a:prstGeom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700" b="1" dirty="0" smtClean="0">
                    <a:solidFill>
                      <a:srgbClr val="000000"/>
                    </a:solidFill>
                    <a:latin typeface="Verdana"/>
                  </a:rPr>
                  <a:t>Moscow</a:t>
                </a:r>
                <a:endParaRPr lang="ru-RU" altLang="ru-RU" sz="700" b="1" dirty="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26736" name="Содержимое 2"/>
              <p:cNvSpPr txBox="1">
                <a:spLocks/>
              </p:cNvSpPr>
              <p:nvPr/>
            </p:nvSpPr>
            <p:spPr bwMode="auto">
              <a:xfrm rot="21155495">
                <a:off x="652614" y="4070383"/>
                <a:ext cx="1358106" cy="143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700" dirty="0" smtClean="0">
                    <a:solidFill>
                      <a:srgbClr val="000000"/>
                    </a:solidFill>
                    <a:latin typeface="Verdana"/>
                  </a:rPr>
                  <a:t>Rostov-</a:t>
                </a:r>
                <a:r>
                  <a:rPr lang="en-US" altLang="ru-RU" sz="700" dirty="0" err="1" smtClean="0">
                    <a:solidFill>
                      <a:srgbClr val="000000"/>
                    </a:solidFill>
                    <a:latin typeface="Verdana"/>
                  </a:rPr>
                  <a:t>na</a:t>
                </a:r>
                <a:r>
                  <a:rPr lang="en-US" altLang="ru-RU" sz="700" dirty="0" smtClean="0">
                    <a:solidFill>
                      <a:srgbClr val="000000"/>
                    </a:solidFill>
                    <a:latin typeface="Verdana"/>
                  </a:rPr>
                  <a:t>-</a:t>
                </a:r>
                <a:r>
                  <a:rPr lang="en-US" altLang="ru-RU" sz="700" dirty="0" err="1" smtClean="0">
                    <a:solidFill>
                      <a:srgbClr val="000000"/>
                    </a:solidFill>
                    <a:latin typeface="Verdana"/>
                  </a:rPr>
                  <a:t>Donu</a:t>
                </a:r>
                <a:endParaRPr lang="ru-RU" altLang="ru-RU" sz="700" dirty="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48" name="Овал 47"/>
              <p:cNvSpPr/>
              <p:nvPr/>
            </p:nvSpPr>
            <p:spPr bwMode="auto">
              <a:xfrm rot="21155495">
                <a:off x="1350491" y="3736845"/>
                <a:ext cx="90093" cy="91051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742" name="Содержимое 2"/>
              <p:cNvSpPr txBox="1">
                <a:spLocks/>
              </p:cNvSpPr>
              <p:nvPr/>
            </p:nvSpPr>
            <p:spPr bwMode="auto">
              <a:xfrm rot="21155495">
                <a:off x="1281357" y="3497005"/>
                <a:ext cx="1564171" cy="184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700" dirty="0" err="1" smtClean="0">
                    <a:solidFill>
                      <a:srgbClr val="000000"/>
                    </a:solidFill>
                    <a:latin typeface="Verdana"/>
                  </a:rPr>
                  <a:t>Nizhnii</a:t>
                </a:r>
                <a:r>
                  <a:rPr lang="en-US" altLang="ru-RU" sz="700" dirty="0" smtClean="0">
                    <a:solidFill>
                      <a:srgbClr val="000000"/>
                    </a:solidFill>
                    <a:latin typeface="Verdana"/>
                  </a:rPr>
                  <a:t>-Novgorod</a:t>
                </a:r>
                <a:endParaRPr lang="ru-RU" altLang="ru-RU" sz="700" dirty="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75" name="Овал 74"/>
              <p:cNvSpPr/>
              <p:nvPr/>
            </p:nvSpPr>
            <p:spPr bwMode="auto">
              <a:xfrm rot="21155495">
                <a:off x="1847438" y="3947340"/>
                <a:ext cx="47922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Овал 94"/>
              <p:cNvSpPr/>
              <p:nvPr/>
            </p:nvSpPr>
            <p:spPr bwMode="auto">
              <a:xfrm rot="21155495">
                <a:off x="1814576" y="3768943"/>
                <a:ext cx="47922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Овал 96"/>
              <p:cNvSpPr/>
              <p:nvPr/>
            </p:nvSpPr>
            <p:spPr bwMode="auto">
              <a:xfrm rot="21155495">
                <a:off x="1880336" y="4095836"/>
                <a:ext cx="46964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Овал 97"/>
              <p:cNvSpPr/>
              <p:nvPr/>
            </p:nvSpPr>
            <p:spPr bwMode="auto">
              <a:xfrm rot="21155495">
                <a:off x="2048051" y="4114622"/>
                <a:ext cx="46963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Овал 98"/>
              <p:cNvSpPr/>
              <p:nvPr/>
            </p:nvSpPr>
            <p:spPr bwMode="auto">
              <a:xfrm rot="21155495">
                <a:off x="2013041" y="4091141"/>
                <a:ext cx="46964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Овал 99"/>
              <p:cNvSpPr/>
              <p:nvPr/>
            </p:nvSpPr>
            <p:spPr bwMode="auto">
              <a:xfrm rot="21155495">
                <a:off x="1939578" y="3972148"/>
                <a:ext cx="46964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Овал 100"/>
              <p:cNvSpPr/>
              <p:nvPr/>
            </p:nvSpPr>
            <p:spPr bwMode="auto">
              <a:xfrm rot="21155495">
                <a:off x="1932376" y="3849376"/>
                <a:ext cx="46963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Овал 101"/>
              <p:cNvSpPr/>
              <p:nvPr/>
            </p:nvSpPr>
            <p:spPr bwMode="auto">
              <a:xfrm rot="21155495">
                <a:off x="2077936" y="4040177"/>
                <a:ext cx="46964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Овал 102"/>
              <p:cNvSpPr/>
              <p:nvPr/>
            </p:nvSpPr>
            <p:spPr bwMode="auto">
              <a:xfrm rot="21155495">
                <a:off x="2449766" y="3829460"/>
                <a:ext cx="46963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Овал 103"/>
              <p:cNvSpPr/>
              <p:nvPr/>
            </p:nvSpPr>
            <p:spPr bwMode="auto">
              <a:xfrm rot="21155495">
                <a:off x="2597143" y="4220029"/>
                <a:ext cx="47922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Овал 104"/>
              <p:cNvSpPr/>
              <p:nvPr/>
            </p:nvSpPr>
            <p:spPr bwMode="auto">
              <a:xfrm rot="21155495">
                <a:off x="2732984" y="4380203"/>
                <a:ext cx="47922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Овал 105"/>
              <p:cNvSpPr/>
              <p:nvPr/>
            </p:nvSpPr>
            <p:spPr bwMode="auto">
              <a:xfrm rot="21155495">
                <a:off x="2699759" y="4139097"/>
                <a:ext cx="46964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Овал 106"/>
              <p:cNvSpPr/>
              <p:nvPr/>
            </p:nvSpPr>
            <p:spPr bwMode="auto">
              <a:xfrm rot="21155495">
                <a:off x="2685651" y="4328367"/>
                <a:ext cx="47922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Овал 107"/>
              <p:cNvSpPr/>
              <p:nvPr/>
            </p:nvSpPr>
            <p:spPr bwMode="auto">
              <a:xfrm rot="21155495">
                <a:off x="3433565" y="4274616"/>
                <a:ext cx="47922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Овал 108"/>
              <p:cNvSpPr/>
              <p:nvPr/>
            </p:nvSpPr>
            <p:spPr bwMode="auto">
              <a:xfrm rot="21155495">
                <a:off x="3540068" y="3971778"/>
                <a:ext cx="47922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Овал 109"/>
              <p:cNvSpPr/>
              <p:nvPr/>
            </p:nvSpPr>
            <p:spPr bwMode="auto">
              <a:xfrm rot="21155495">
                <a:off x="2890102" y="4250621"/>
                <a:ext cx="46964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Овал 119"/>
              <p:cNvSpPr/>
              <p:nvPr/>
            </p:nvSpPr>
            <p:spPr bwMode="auto">
              <a:xfrm rot="21155495">
                <a:off x="2058013" y="3426074"/>
                <a:ext cx="47922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Овал 120"/>
              <p:cNvSpPr/>
              <p:nvPr/>
            </p:nvSpPr>
            <p:spPr bwMode="auto">
              <a:xfrm rot="21155495">
                <a:off x="2075798" y="3704111"/>
                <a:ext cx="46963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Овал 121"/>
              <p:cNvSpPr/>
              <p:nvPr/>
            </p:nvSpPr>
            <p:spPr bwMode="auto">
              <a:xfrm rot="21155495">
                <a:off x="2162489" y="3397088"/>
                <a:ext cx="46964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Овал 122"/>
              <p:cNvSpPr/>
              <p:nvPr/>
            </p:nvSpPr>
            <p:spPr bwMode="auto">
              <a:xfrm rot="21155495">
                <a:off x="1996486" y="3436070"/>
                <a:ext cx="46963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Овал 126"/>
              <p:cNvSpPr/>
              <p:nvPr/>
            </p:nvSpPr>
            <p:spPr bwMode="auto">
              <a:xfrm rot="21155495">
                <a:off x="2311506" y="4178883"/>
                <a:ext cx="47922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Овал 127"/>
              <p:cNvSpPr/>
              <p:nvPr/>
            </p:nvSpPr>
            <p:spPr bwMode="auto">
              <a:xfrm rot="21155495">
                <a:off x="3220583" y="4153463"/>
                <a:ext cx="47922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Овал 128"/>
              <p:cNvSpPr/>
              <p:nvPr/>
            </p:nvSpPr>
            <p:spPr bwMode="auto">
              <a:xfrm rot="21155495">
                <a:off x="2429005" y="3669786"/>
                <a:ext cx="46963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Овал 129"/>
              <p:cNvSpPr/>
              <p:nvPr/>
            </p:nvSpPr>
            <p:spPr bwMode="auto">
              <a:xfrm rot="21155495">
                <a:off x="2307993" y="3780235"/>
                <a:ext cx="46963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Овал 130"/>
              <p:cNvSpPr/>
              <p:nvPr/>
            </p:nvSpPr>
            <p:spPr bwMode="auto">
              <a:xfrm rot="21155495">
                <a:off x="3183114" y="4087846"/>
                <a:ext cx="46963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Овал 131"/>
              <p:cNvSpPr/>
              <p:nvPr/>
            </p:nvSpPr>
            <p:spPr bwMode="auto">
              <a:xfrm rot="21155495">
                <a:off x="1857485" y="3838813"/>
                <a:ext cx="46963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Овал 134"/>
              <p:cNvSpPr/>
              <p:nvPr/>
            </p:nvSpPr>
            <p:spPr bwMode="auto">
              <a:xfrm rot="21155495">
                <a:off x="1830698" y="4071358"/>
                <a:ext cx="46964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Овал 140"/>
              <p:cNvSpPr/>
              <p:nvPr/>
            </p:nvSpPr>
            <p:spPr bwMode="auto">
              <a:xfrm rot="21155495">
                <a:off x="1866877" y="3345644"/>
                <a:ext cx="46963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Овал 141"/>
              <p:cNvSpPr/>
              <p:nvPr/>
            </p:nvSpPr>
            <p:spPr bwMode="auto">
              <a:xfrm rot="21155495">
                <a:off x="1862561" y="3483387"/>
                <a:ext cx="47922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Овал 143"/>
              <p:cNvSpPr/>
              <p:nvPr/>
            </p:nvSpPr>
            <p:spPr bwMode="auto">
              <a:xfrm rot="21155495">
                <a:off x="1962206" y="4063927"/>
                <a:ext cx="46963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Овал 152"/>
              <p:cNvSpPr/>
              <p:nvPr/>
            </p:nvSpPr>
            <p:spPr bwMode="auto">
              <a:xfrm rot="21155495">
                <a:off x="1882262" y="3953573"/>
                <a:ext cx="77633" cy="77634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Овал 154"/>
              <p:cNvSpPr/>
              <p:nvPr/>
            </p:nvSpPr>
            <p:spPr bwMode="auto">
              <a:xfrm rot="21155495">
                <a:off x="2964224" y="4106581"/>
                <a:ext cx="47922" cy="47922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721" name="Содержимое 2"/>
              <p:cNvSpPr txBox="1">
                <a:spLocks/>
              </p:cNvSpPr>
              <p:nvPr/>
            </p:nvSpPr>
            <p:spPr bwMode="auto">
              <a:xfrm rot="21155495">
                <a:off x="2395757" y="4326097"/>
                <a:ext cx="974416" cy="117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700" dirty="0" smtClean="0">
                    <a:solidFill>
                      <a:srgbClr val="000000"/>
                    </a:solidFill>
                    <a:latin typeface="Verdana"/>
                  </a:rPr>
                  <a:t>Novosibirsk</a:t>
                </a:r>
                <a:endParaRPr lang="ru-RU" altLang="ru-RU" sz="700" dirty="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157" name="Овал 156"/>
              <p:cNvSpPr/>
              <p:nvPr/>
            </p:nvSpPr>
            <p:spPr bwMode="auto">
              <a:xfrm rot="21155495">
                <a:off x="2633212" y="4213537"/>
                <a:ext cx="77633" cy="77634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723" name="Содержимое 2"/>
              <p:cNvSpPr txBox="1">
                <a:spLocks/>
              </p:cNvSpPr>
              <p:nvPr/>
            </p:nvSpPr>
            <p:spPr bwMode="auto">
              <a:xfrm rot="21155495">
                <a:off x="2506722" y="3980185"/>
                <a:ext cx="953267" cy="117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700" dirty="0" smtClean="0">
                    <a:solidFill>
                      <a:srgbClr val="000000"/>
                    </a:solidFill>
                    <a:latin typeface="Verdana"/>
                  </a:rPr>
                  <a:t>Krasnoyarsk</a:t>
                </a:r>
                <a:endParaRPr lang="ru-RU" altLang="ru-RU" sz="700" dirty="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160" name="Овал 159"/>
              <p:cNvSpPr/>
              <p:nvPr/>
            </p:nvSpPr>
            <p:spPr bwMode="auto">
              <a:xfrm rot="21155495">
                <a:off x="4701863" y="4141724"/>
                <a:ext cx="77633" cy="77634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Овал 160"/>
              <p:cNvSpPr/>
              <p:nvPr/>
            </p:nvSpPr>
            <p:spPr bwMode="auto">
              <a:xfrm rot="21155495">
                <a:off x="4169161" y="3822323"/>
                <a:ext cx="47922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Овал 161"/>
              <p:cNvSpPr/>
              <p:nvPr/>
            </p:nvSpPr>
            <p:spPr bwMode="auto">
              <a:xfrm rot="21155495">
                <a:off x="4444114" y="3877490"/>
                <a:ext cx="46964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Овал 162"/>
              <p:cNvSpPr/>
              <p:nvPr/>
            </p:nvSpPr>
            <p:spPr bwMode="auto">
              <a:xfrm rot="21155495">
                <a:off x="4772175" y="4096690"/>
                <a:ext cx="47922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Овал 163"/>
              <p:cNvSpPr/>
              <p:nvPr/>
            </p:nvSpPr>
            <p:spPr bwMode="auto">
              <a:xfrm rot="21155495">
                <a:off x="4636297" y="3832201"/>
                <a:ext cx="46963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Овал 164"/>
              <p:cNvSpPr/>
              <p:nvPr/>
            </p:nvSpPr>
            <p:spPr bwMode="auto">
              <a:xfrm rot="21155495">
                <a:off x="3882877" y="3962060"/>
                <a:ext cx="46964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Овал 165"/>
              <p:cNvSpPr/>
              <p:nvPr/>
            </p:nvSpPr>
            <p:spPr bwMode="auto">
              <a:xfrm rot="21155495">
                <a:off x="4048138" y="3857394"/>
                <a:ext cx="47922" cy="47922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Овал 166"/>
              <p:cNvSpPr/>
              <p:nvPr/>
            </p:nvSpPr>
            <p:spPr bwMode="auto">
              <a:xfrm rot="21155495">
                <a:off x="3629648" y="4199885"/>
                <a:ext cx="46964" cy="46964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Овал 167"/>
              <p:cNvSpPr/>
              <p:nvPr/>
            </p:nvSpPr>
            <p:spPr bwMode="auto">
              <a:xfrm rot="21155495">
                <a:off x="4011182" y="4160908"/>
                <a:ext cx="46964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Овал 31"/>
              <p:cNvSpPr/>
              <p:nvPr/>
            </p:nvSpPr>
            <p:spPr bwMode="auto">
              <a:xfrm rot="21155495">
                <a:off x="3434211" y="4272657"/>
                <a:ext cx="46964" cy="46963"/>
              </a:xfrm>
              <a:prstGeom prst="ellipse">
                <a:avLst/>
              </a:prstGeom>
              <a:solidFill>
                <a:srgbClr val="F8601C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 bwMode="auto">
              <a:xfrm rot="21155495">
                <a:off x="1882965" y="3951548"/>
                <a:ext cx="77634" cy="77634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739" name="Содержимое 2"/>
              <p:cNvSpPr txBox="1">
                <a:spLocks/>
              </p:cNvSpPr>
              <p:nvPr/>
            </p:nvSpPr>
            <p:spPr bwMode="auto">
              <a:xfrm rot="21155495">
                <a:off x="3379902" y="4065546"/>
                <a:ext cx="869303" cy="152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700" dirty="0" smtClean="0">
                    <a:solidFill>
                      <a:srgbClr val="000000"/>
                    </a:solidFill>
                    <a:latin typeface="Verdana"/>
                  </a:rPr>
                  <a:t>Irkutsk</a:t>
                </a:r>
                <a:endParaRPr lang="ru-RU" altLang="ru-RU" sz="700" dirty="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26740" name="Содержимое 2"/>
              <p:cNvSpPr txBox="1">
                <a:spLocks/>
              </p:cNvSpPr>
              <p:nvPr/>
            </p:nvSpPr>
            <p:spPr bwMode="auto">
              <a:xfrm rot="21155495">
                <a:off x="4132475" y="4034347"/>
                <a:ext cx="828090" cy="197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700" dirty="0" smtClean="0">
                    <a:solidFill>
                      <a:srgbClr val="000000"/>
                    </a:solidFill>
                    <a:latin typeface="Verdana"/>
                  </a:rPr>
                  <a:t>Vladivostok</a:t>
                </a:r>
                <a:endParaRPr lang="ru-RU" altLang="ru-RU" sz="700" dirty="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0" name="Овал 49"/>
              <p:cNvSpPr/>
              <p:nvPr/>
            </p:nvSpPr>
            <p:spPr bwMode="auto">
              <a:xfrm rot="21155495">
                <a:off x="2722325" y="3294274"/>
                <a:ext cx="47922" cy="4792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744" name="Содержимое 2"/>
              <p:cNvSpPr txBox="1">
                <a:spLocks/>
              </p:cNvSpPr>
              <p:nvPr/>
            </p:nvSpPr>
            <p:spPr bwMode="auto">
              <a:xfrm rot="21155495">
                <a:off x="2757439" y="3189041"/>
                <a:ext cx="1042781" cy="154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700" dirty="0" smtClean="0">
                    <a:solidFill>
                      <a:srgbClr val="000000"/>
                    </a:solidFill>
                    <a:latin typeface="Verdana"/>
                  </a:rPr>
                  <a:t>Norilsk</a:t>
                </a:r>
                <a:endParaRPr lang="ru-RU" altLang="ru-RU" sz="700" dirty="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2" name="Овал 51"/>
              <p:cNvSpPr/>
              <p:nvPr/>
            </p:nvSpPr>
            <p:spPr bwMode="auto">
              <a:xfrm rot="21155495">
                <a:off x="3485316" y="3513045"/>
                <a:ext cx="47922" cy="4792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746" name="Содержимое 2"/>
              <p:cNvSpPr txBox="1">
                <a:spLocks/>
              </p:cNvSpPr>
              <p:nvPr/>
            </p:nvSpPr>
            <p:spPr bwMode="auto">
              <a:xfrm rot="21155495">
                <a:off x="3504022" y="3444287"/>
                <a:ext cx="943103" cy="117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700" dirty="0" err="1" smtClean="0">
                    <a:solidFill>
                      <a:srgbClr val="000000"/>
                    </a:solidFill>
                    <a:latin typeface="Verdana"/>
                  </a:rPr>
                  <a:t>Mirnii</a:t>
                </a:r>
                <a:endParaRPr lang="ru-RU" altLang="ru-RU" sz="700" dirty="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4" name="Овал 53"/>
              <p:cNvSpPr/>
              <p:nvPr/>
            </p:nvSpPr>
            <p:spPr bwMode="auto">
              <a:xfrm rot="21155495">
                <a:off x="3791574" y="3251957"/>
                <a:ext cx="46963" cy="4792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748" name="Содержимое 2"/>
              <p:cNvSpPr txBox="1">
                <a:spLocks/>
              </p:cNvSpPr>
              <p:nvPr/>
            </p:nvSpPr>
            <p:spPr bwMode="auto">
              <a:xfrm rot="21155495">
                <a:off x="3828042" y="3170631"/>
                <a:ext cx="728413" cy="117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700" dirty="0" smtClean="0">
                    <a:solidFill>
                      <a:srgbClr val="000000"/>
                    </a:solidFill>
                    <a:latin typeface="Verdana"/>
                  </a:rPr>
                  <a:t>Yakutsk</a:t>
                </a:r>
                <a:endParaRPr lang="ru-RU" altLang="ru-RU" sz="700" dirty="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56" name="Овал 55"/>
              <p:cNvSpPr/>
              <p:nvPr/>
            </p:nvSpPr>
            <p:spPr bwMode="auto">
              <a:xfrm rot="21155495">
                <a:off x="4830837" y="3626169"/>
                <a:ext cx="46964" cy="4696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 bwMode="auto">
              <a:xfrm rot="21155495">
                <a:off x="3213465" y="4023914"/>
                <a:ext cx="47922" cy="4792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752" name="Содержимое 2"/>
              <p:cNvSpPr txBox="1">
                <a:spLocks/>
              </p:cNvSpPr>
              <p:nvPr/>
            </p:nvSpPr>
            <p:spPr bwMode="auto">
              <a:xfrm rot="21155495">
                <a:off x="3192240" y="3861105"/>
                <a:ext cx="1265138" cy="116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buFont typeface="Arial" pitchFamily="34" charset="0"/>
                  <a:buNone/>
                </a:pPr>
                <a:r>
                  <a:rPr lang="en-US" altLang="ru-RU" sz="700" dirty="0" err="1" smtClean="0">
                    <a:solidFill>
                      <a:srgbClr val="000000"/>
                    </a:solidFill>
                    <a:latin typeface="Verdana"/>
                  </a:rPr>
                  <a:t>Ust-Kut</a:t>
                </a:r>
                <a:endParaRPr lang="ru-RU" altLang="ru-RU" sz="700" dirty="0">
                  <a:solidFill>
                    <a:srgbClr val="000000"/>
                  </a:solidFill>
                  <a:latin typeface="Verdana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 bwMode="auto">
              <a:xfrm rot="21155495">
                <a:off x="4713316" y="4141410"/>
                <a:ext cx="90093" cy="90093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Овал 169"/>
              <p:cNvSpPr/>
              <p:nvPr/>
            </p:nvSpPr>
            <p:spPr bwMode="auto">
              <a:xfrm rot="21155495">
                <a:off x="3408910" y="4241094"/>
                <a:ext cx="47922" cy="4792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700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 rot="21155495">
                <a:off x="3586978" y="3448430"/>
                <a:ext cx="1157370" cy="275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700" dirty="0" err="1">
                    <a:solidFill>
                      <a:srgbClr val="000000"/>
                    </a:solidFill>
                    <a:ea typeface="MS PGothic" pitchFamily="34" charset="-128"/>
                  </a:rPr>
                  <a:t>Yuzhno-Sakhalinsk</a:t>
                </a:r>
                <a:endParaRPr lang="ru-RU" sz="700" dirty="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0755">
            <a:off x="-24962" y="1359292"/>
            <a:ext cx="4470396" cy="70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9"/>
          <p:cNvGrpSpPr/>
          <p:nvPr/>
        </p:nvGrpSpPr>
        <p:grpSpPr>
          <a:xfrm>
            <a:off x="405625" y="3742973"/>
            <a:ext cx="1522635" cy="718151"/>
            <a:chOff x="1030697" y="5311734"/>
            <a:chExt cx="1522635" cy="957534"/>
          </a:xfrm>
        </p:grpSpPr>
        <p:pic>
          <p:nvPicPr>
            <p:cNvPr id="151" name="Picture 5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20495">
              <a:off x="1030697" y="5311734"/>
              <a:ext cx="1522635" cy="9575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72422">
              <a:off x="1054053" y="5328875"/>
              <a:ext cx="1475516" cy="923251"/>
            </a:xfrm>
            <a:prstGeom prst="rect">
              <a:avLst/>
            </a:prstGeom>
          </p:spPr>
        </p:pic>
      </p:grpSp>
      <p:pic>
        <p:nvPicPr>
          <p:cNvPr id="7" name="Рисунок 5" descr="Описание: cid:image008.gif@01D15E94.800F1D6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214428"/>
            <a:ext cx="2241614" cy="43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9947" y="3066206"/>
            <a:ext cx="2113048" cy="1661001"/>
          </a:xfrm>
          <a:custGeom>
            <a:avLst/>
            <a:gdLst>
              <a:gd name="connsiteX0" fmla="*/ 0 w 3988664"/>
              <a:gd name="connsiteY0" fmla="*/ 0 h 1445970"/>
              <a:gd name="connsiteX1" fmla="*/ 3988664 w 3988664"/>
              <a:gd name="connsiteY1" fmla="*/ 0 h 1445970"/>
              <a:gd name="connsiteX2" fmla="*/ 3988664 w 3988664"/>
              <a:gd name="connsiteY2" fmla="*/ 1445970 h 1445970"/>
              <a:gd name="connsiteX3" fmla="*/ 0 w 3988664"/>
              <a:gd name="connsiteY3" fmla="*/ 1445970 h 1445970"/>
              <a:gd name="connsiteX4" fmla="*/ 0 w 3988664"/>
              <a:gd name="connsiteY4" fmla="*/ 0 h 1445970"/>
              <a:gd name="connsiteX0" fmla="*/ 0 w 3988664"/>
              <a:gd name="connsiteY0" fmla="*/ 0 h 1445970"/>
              <a:gd name="connsiteX1" fmla="*/ 3988664 w 3988664"/>
              <a:gd name="connsiteY1" fmla="*/ 0 h 1445970"/>
              <a:gd name="connsiteX2" fmla="*/ 3988664 w 3988664"/>
              <a:gd name="connsiteY2" fmla="*/ 1445970 h 1445970"/>
              <a:gd name="connsiteX3" fmla="*/ 0 w 3988664"/>
              <a:gd name="connsiteY3" fmla="*/ 0 h 1445970"/>
              <a:gd name="connsiteX0" fmla="*/ 0 w 3988664"/>
              <a:gd name="connsiteY0" fmla="*/ 0 h 1445970"/>
              <a:gd name="connsiteX1" fmla="*/ 3988664 w 3988664"/>
              <a:gd name="connsiteY1" fmla="*/ 57150 h 1445970"/>
              <a:gd name="connsiteX2" fmla="*/ 3988664 w 3988664"/>
              <a:gd name="connsiteY2" fmla="*/ 1445970 h 1445970"/>
              <a:gd name="connsiteX3" fmla="*/ 0 w 3988664"/>
              <a:gd name="connsiteY3" fmla="*/ 0 h 1445970"/>
              <a:gd name="connsiteX0" fmla="*/ 0 w 3998712"/>
              <a:gd name="connsiteY0" fmla="*/ 0 h 1621816"/>
              <a:gd name="connsiteX1" fmla="*/ 3988664 w 3998712"/>
              <a:gd name="connsiteY1" fmla="*/ 57150 h 1621816"/>
              <a:gd name="connsiteX2" fmla="*/ 3998712 w 3998712"/>
              <a:gd name="connsiteY2" fmla="*/ 1621816 h 1621816"/>
              <a:gd name="connsiteX3" fmla="*/ 0 w 3998712"/>
              <a:gd name="connsiteY3" fmla="*/ 0 h 1621816"/>
              <a:gd name="connsiteX0" fmla="*/ 0 w 4034071"/>
              <a:gd name="connsiteY0" fmla="*/ 0 h 1621816"/>
              <a:gd name="connsiteX1" fmla="*/ 4033881 w 4034071"/>
              <a:gd name="connsiteY1" fmla="*/ 212899 h 1621816"/>
              <a:gd name="connsiteX2" fmla="*/ 3998712 w 4034071"/>
              <a:gd name="connsiteY2" fmla="*/ 1621816 h 1621816"/>
              <a:gd name="connsiteX3" fmla="*/ 0 w 4034071"/>
              <a:gd name="connsiteY3" fmla="*/ 0 h 1621816"/>
              <a:gd name="connsiteX0" fmla="*/ 0 w 4024080"/>
              <a:gd name="connsiteY0" fmla="*/ 0 h 1621816"/>
              <a:gd name="connsiteX1" fmla="*/ 4023833 w 4024080"/>
              <a:gd name="connsiteY1" fmla="*/ 855994 h 1621816"/>
              <a:gd name="connsiteX2" fmla="*/ 3998712 w 4024080"/>
              <a:gd name="connsiteY2" fmla="*/ 1621816 h 1621816"/>
              <a:gd name="connsiteX3" fmla="*/ 0 w 4024080"/>
              <a:gd name="connsiteY3" fmla="*/ 0 h 1621816"/>
              <a:gd name="connsiteX0" fmla="*/ 0 w 4024441"/>
              <a:gd name="connsiteY0" fmla="*/ 0 h 2214668"/>
              <a:gd name="connsiteX1" fmla="*/ 4023833 w 4024441"/>
              <a:gd name="connsiteY1" fmla="*/ 855994 h 2214668"/>
              <a:gd name="connsiteX2" fmla="*/ 4018809 w 4024441"/>
              <a:gd name="connsiteY2" fmla="*/ 2214668 h 2214668"/>
              <a:gd name="connsiteX3" fmla="*/ 0 w 4024441"/>
              <a:gd name="connsiteY3" fmla="*/ 0 h 2214668"/>
              <a:gd name="connsiteX0" fmla="*/ 0 w 4024441"/>
              <a:gd name="connsiteY0" fmla="*/ 0 h 2214668"/>
              <a:gd name="connsiteX1" fmla="*/ 4023833 w 4024441"/>
              <a:gd name="connsiteY1" fmla="*/ 855994 h 2214668"/>
              <a:gd name="connsiteX2" fmla="*/ 4018809 w 4024441"/>
              <a:gd name="connsiteY2" fmla="*/ 2214668 h 2214668"/>
              <a:gd name="connsiteX3" fmla="*/ 0 w 4024441"/>
              <a:gd name="connsiteY3" fmla="*/ 0 h 221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4441" h="2214668">
                <a:moveTo>
                  <a:pt x="0" y="0"/>
                </a:moveTo>
                <a:lnTo>
                  <a:pt x="4023833" y="855994"/>
                </a:lnTo>
                <a:cubicBezTo>
                  <a:pt x="4027182" y="1377549"/>
                  <a:pt x="4015460" y="1693113"/>
                  <a:pt x="4018809" y="22146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  <a:alpha val="69000"/>
                </a:schemeClr>
              </a:gs>
              <a:gs pos="50000">
                <a:schemeClr val="bg1">
                  <a:lumMod val="85000"/>
                  <a:shade val="67500"/>
                  <a:satMod val="115000"/>
                  <a:alpha val="87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77" t="28949" r="58833" b="44400"/>
          <a:stretch/>
        </p:blipFill>
        <p:spPr bwMode="auto">
          <a:xfrm>
            <a:off x="5072066" y="3404435"/>
            <a:ext cx="1834689" cy="136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0"/>
          <p:cNvGrpSpPr/>
          <p:nvPr/>
        </p:nvGrpSpPr>
        <p:grpSpPr>
          <a:xfrm>
            <a:off x="6990022" y="1785932"/>
            <a:ext cx="2153978" cy="3071834"/>
            <a:chOff x="6981866" y="3602675"/>
            <a:chExt cx="2153978" cy="291261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9844" y="3943363"/>
              <a:ext cx="1145014" cy="2034000"/>
            </a:xfrm>
            <a:prstGeom prst="rect">
              <a:avLst/>
            </a:prstGeom>
          </p:spPr>
        </p:pic>
        <p:pic>
          <p:nvPicPr>
            <p:cNvPr id="171" name="Рисунок 170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1866" y="3602675"/>
              <a:ext cx="2153978" cy="2912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7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7677496" cy="648072"/>
          </a:xfrm>
        </p:spPr>
        <p:txBody>
          <a:bodyPr anchor="ctr">
            <a:noAutofit/>
          </a:bodyPr>
          <a:lstStyle/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Возможности  мобильного </a:t>
            </a:r>
            <a:r>
              <a:rPr lang="ru-RU" sz="2400" dirty="0" smtClean="0"/>
              <a:t>приложения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000114"/>
            <a:ext cx="5328592" cy="3942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С ПОМОЩЬЮ ПРИЛОЖЕНИЯ  ВЫ МОЖЕТЕ: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92D050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sz="1400" b="1" dirty="0" smtClean="0"/>
              <a:t>Моментально </a:t>
            </a:r>
            <a:r>
              <a:rPr lang="ru-RU" sz="1400" b="1" dirty="0"/>
              <a:t>рассчитать стоимость </a:t>
            </a:r>
            <a:r>
              <a:rPr lang="ru-RU" sz="1400" dirty="0"/>
              <a:t>перевозки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92D050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sz="1400" b="1" dirty="0"/>
              <a:t>Узнать сроки доставки </a:t>
            </a:r>
            <a:r>
              <a:rPr lang="ru-RU" sz="1400" dirty="0"/>
              <a:t>в несколько кликов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92D050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sz="1400" dirty="0"/>
              <a:t>Выбрать </a:t>
            </a:r>
            <a:r>
              <a:rPr lang="ru-RU" sz="1400" b="1" dirty="0"/>
              <a:t>необходимый способ перевозки </a:t>
            </a:r>
            <a:r>
              <a:rPr lang="ru-RU" sz="1400" dirty="0"/>
              <a:t>груза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92D050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sz="1400" dirty="0"/>
              <a:t>Оформить доставку «</a:t>
            </a:r>
            <a:r>
              <a:rPr lang="ru-RU" sz="1400" b="1" dirty="0"/>
              <a:t>от двери до двери</a:t>
            </a:r>
            <a:r>
              <a:rPr lang="ru-RU" sz="1400" dirty="0"/>
              <a:t>»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92D050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sz="1400" dirty="0"/>
              <a:t>Рассчитать стоимость дополнительных услуг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92D050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sz="1400" b="1" dirty="0"/>
              <a:t>Направить заявку </a:t>
            </a:r>
            <a:r>
              <a:rPr lang="ru-RU" sz="1400" dirty="0"/>
              <a:t>на оформление перевозки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92D050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sz="1400" b="1" dirty="0"/>
              <a:t>Не выходя из дома или офиса</a:t>
            </a:r>
            <a:r>
              <a:rPr lang="ru-RU" sz="1400" dirty="0"/>
              <a:t>, подписать договор оферты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92D050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sz="1400" b="1" dirty="0"/>
              <a:t>Оплатить заказ </a:t>
            </a:r>
            <a:r>
              <a:rPr lang="ru-RU" sz="1400" dirty="0"/>
              <a:t>с помощью банковской карты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92D050"/>
              </a:buClr>
              <a:buSzPct val="140000"/>
              <a:buFont typeface="Wingdings" panose="05000000000000000000" pitchFamily="2" charset="2"/>
              <a:buChar char="§"/>
            </a:pPr>
            <a:r>
              <a:rPr lang="ru-RU" sz="1400" b="1" dirty="0"/>
              <a:t>Отслеживать статус заявок </a:t>
            </a:r>
            <a:r>
              <a:rPr lang="ru-RU" sz="1400" dirty="0"/>
              <a:t>и историю </a:t>
            </a:r>
            <a:r>
              <a:rPr lang="ru-RU" sz="1400" dirty="0" smtClean="0"/>
              <a:t>заказов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74" t="35429" r="29304" b="59413"/>
          <a:stretch/>
        </p:blipFill>
        <p:spPr>
          <a:xfrm>
            <a:off x="5940152" y="2336799"/>
            <a:ext cx="2943508" cy="359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74" t="42354" r="29304" b="22492"/>
          <a:stretch/>
        </p:blipFill>
        <p:spPr>
          <a:xfrm>
            <a:off x="7409571" y="3057804"/>
            <a:ext cx="1959732" cy="163159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796136" y="3139488"/>
            <a:ext cx="1462088" cy="1470976"/>
            <a:chOff x="6329451" y="4113976"/>
            <a:chExt cx="1112651" cy="14925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8957"/>
            <a:stretch/>
          </p:blipFill>
          <p:spPr>
            <a:xfrm>
              <a:off x="6329451" y="4113976"/>
              <a:ext cx="1080120" cy="105082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731"/>
            <a:stretch/>
          </p:blipFill>
          <p:spPr>
            <a:xfrm>
              <a:off x="6329451" y="5206270"/>
              <a:ext cx="1112651" cy="400259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74" t="13509" r="29304" b="72952"/>
          <a:stretch/>
        </p:blipFill>
        <p:spPr>
          <a:xfrm>
            <a:off x="5940152" y="1221600"/>
            <a:ext cx="2943508" cy="9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C:\Users\NikishovAP\Desktop\node-4004_param-img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C4C5C7"/>
              </a:clrFrom>
              <a:clrTo>
                <a:srgbClr val="C4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1" b="1"/>
          <a:stretch/>
        </p:blipFill>
        <p:spPr bwMode="auto">
          <a:xfrm>
            <a:off x="6572264" y="1857370"/>
            <a:ext cx="1254382" cy="7403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itle 1"/>
          <p:cNvSpPr>
            <a:spLocks noGrp="1"/>
          </p:cNvSpPr>
          <p:nvPr>
            <p:ph type="title"/>
          </p:nvPr>
        </p:nvSpPr>
        <p:spPr>
          <a:xfrm>
            <a:off x="135640" y="153830"/>
            <a:ext cx="9008360" cy="85725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Расширение спектра</a:t>
            </a:r>
            <a:r>
              <a:rPr lang="en-US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транспортно-логистических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услуг</a:t>
            </a:r>
          </a:p>
        </p:txBody>
      </p:sp>
      <p:sp>
        <p:nvSpPr>
          <p:cNvPr id="45" name="Овал 44"/>
          <p:cNvSpPr/>
          <p:nvPr/>
        </p:nvSpPr>
        <p:spPr>
          <a:xfrm>
            <a:off x="3643306" y="3919500"/>
            <a:ext cx="2088000" cy="93826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116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6490"/>
          <a:stretch>
            <a:fillRect/>
          </a:stretch>
        </p:blipFill>
        <p:spPr bwMode="auto">
          <a:xfrm>
            <a:off x="6357950" y="3571882"/>
            <a:ext cx="1938534" cy="58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500312"/>
            <a:ext cx="1616447" cy="84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Овал 31"/>
          <p:cNvSpPr/>
          <p:nvPr/>
        </p:nvSpPr>
        <p:spPr>
          <a:xfrm>
            <a:off x="1928794" y="1071552"/>
            <a:ext cx="2088000" cy="1224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33" name="Группа 32"/>
          <p:cNvGrpSpPr/>
          <p:nvPr/>
        </p:nvGrpSpPr>
        <p:grpSpPr>
          <a:xfrm>
            <a:off x="2357422" y="1285866"/>
            <a:ext cx="1266308" cy="671255"/>
            <a:chOff x="2822815" y="2781282"/>
            <a:chExt cx="2523848" cy="1528199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862802" y="2781282"/>
              <a:ext cx="1303292" cy="916601"/>
            </a:xfrm>
            <a:prstGeom prst="rect">
              <a:avLst/>
            </a:prstGeom>
          </p:spPr>
        </p:pic>
        <p:grpSp>
          <p:nvGrpSpPr>
            <p:cNvPr id="36" name="Группа 35"/>
            <p:cNvGrpSpPr/>
            <p:nvPr/>
          </p:nvGrpSpPr>
          <p:grpSpPr>
            <a:xfrm>
              <a:off x="2822815" y="2832716"/>
              <a:ext cx="1919981" cy="1476765"/>
              <a:chOff x="3149193" y="3090337"/>
              <a:chExt cx="2141460" cy="1647117"/>
            </a:xfrm>
          </p:grpSpPr>
          <p:pic>
            <p:nvPicPr>
              <p:cNvPr id="38" name="Picture 2" descr="C:\Shutterstock\N\Untitled-2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9536" y="3090337"/>
                <a:ext cx="1391117" cy="1476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3" descr="C:\Shutterstock\N\Untitled-3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9193" y="3491677"/>
                <a:ext cx="1645464" cy="1245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" name="Picture 2" descr="C:\Shutterstock\Fotolia\Rail wagons_!.pn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62401" y="3202256"/>
              <a:ext cx="784262" cy="58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Овал 39"/>
          <p:cNvSpPr/>
          <p:nvPr/>
        </p:nvSpPr>
        <p:spPr>
          <a:xfrm>
            <a:off x="785786" y="2143122"/>
            <a:ext cx="2088000" cy="1224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1" name="Овал 40"/>
          <p:cNvSpPr/>
          <p:nvPr/>
        </p:nvSpPr>
        <p:spPr>
          <a:xfrm>
            <a:off x="6215074" y="3143254"/>
            <a:ext cx="2088000" cy="122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429006"/>
            <a:ext cx="1337717" cy="10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Овал 42"/>
          <p:cNvSpPr/>
          <p:nvPr/>
        </p:nvSpPr>
        <p:spPr>
          <a:xfrm>
            <a:off x="1500166" y="3357568"/>
            <a:ext cx="2088000" cy="12240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Полилиния 27"/>
          <p:cNvSpPr/>
          <p:nvPr/>
        </p:nvSpPr>
        <p:spPr>
          <a:xfrm>
            <a:off x="7072330" y="4214824"/>
            <a:ext cx="1134089" cy="309738"/>
          </a:xfrm>
          <a:custGeom>
            <a:avLst/>
            <a:gdLst>
              <a:gd name="connsiteX0" fmla="*/ 0 w 3030233"/>
              <a:gd name="connsiteY0" fmla="*/ 0 h 443162"/>
              <a:gd name="connsiteX1" fmla="*/ 3030233 w 3030233"/>
              <a:gd name="connsiteY1" fmla="*/ 0 h 443162"/>
              <a:gd name="connsiteX2" fmla="*/ 3030233 w 3030233"/>
              <a:gd name="connsiteY2" fmla="*/ 443162 h 443162"/>
              <a:gd name="connsiteX3" fmla="*/ 0 w 3030233"/>
              <a:gd name="connsiteY3" fmla="*/ 443162 h 443162"/>
              <a:gd name="connsiteX4" fmla="*/ 0 w 3030233"/>
              <a:gd name="connsiteY4" fmla="*/ 0 h 44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0233" h="443162">
                <a:moveTo>
                  <a:pt x="0" y="0"/>
                </a:moveTo>
                <a:lnTo>
                  <a:pt x="3030233" y="0"/>
                </a:lnTo>
                <a:lnTo>
                  <a:pt x="3030233" y="443162"/>
                </a:lnTo>
                <a:lnTo>
                  <a:pt x="0" y="4431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6670" tIns="26670" rIns="26670" bIns="26670" anchor="ctr"/>
          <a:lstStyle>
            <a:lvl1pPr marL="71438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1050" b="1" dirty="0" smtClean="0">
                <a:solidFill>
                  <a:schemeClr val="bg1"/>
                </a:solidFill>
              </a:rPr>
              <a:t>Экспедирование </a:t>
            </a:r>
            <a:endParaRPr lang="ru-RU" altLang="ru-RU" sz="1050" b="1" dirty="0">
              <a:solidFill>
                <a:schemeClr val="bg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642910" y="2143122"/>
            <a:ext cx="683701" cy="324011"/>
          </a:xfrm>
          <a:custGeom>
            <a:avLst/>
            <a:gdLst>
              <a:gd name="connsiteX0" fmla="*/ 0 w 2983757"/>
              <a:gd name="connsiteY0" fmla="*/ 0 h 436365"/>
              <a:gd name="connsiteX1" fmla="*/ 2983757 w 2983757"/>
              <a:gd name="connsiteY1" fmla="*/ 0 h 436365"/>
              <a:gd name="connsiteX2" fmla="*/ 2983757 w 2983757"/>
              <a:gd name="connsiteY2" fmla="*/ 436365 h 436365"/>
              <a:gd name="connsiteX3" fmla="*/ 0 w 2983757"/>
              <a:gd name="connsiteY3" fmla="*/ 436365 h 436365"/>
              <a:gd name="connsiteX4" fmla="*/ 0 w 2983757"/>
              <a:gd name="connsiteY4" fmla="*/ 0 h 43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757" h="436365">
                <a:moveTo>
                  <a:pt x="0" y="0"/>
                </a:moveTo>
                <a:lnTo>
                  <a:pt x="2983757" y="0"/>
                </a:lnTo>
                <a:lnTo>
                  <a:pt x="2983757" y="436365"/>
                </a:lnTo>
                <a:lnTo>
                  <a:pt x="0" y="4363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6670" tIns="26670" rIns="26670" bIns="26670" anchor="ctr"/>
          <a:lstStyle>
            <a:lvl1pPr marL="71438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1050" b="1" dirty="0">
                <a:solidFill>
                  <a:schemeClr val="bg1"/>
                </a:solidFill>
              </a:rPr>
              <a:t>РЖД </a:t>
            </a:r>
            <a:r>
              <a:rPr lang="ru-RU" altLang="ru-RU" sz="1050" b="1" dirty="0" smtClean="0">
                <a:solidFill>
                  <a:schemeClr val="bg1"/>
                </a:solidFill>
              </a:rPr>
              <a:t>Экспресс</a:t>
            </a:r>
            <a:endParaRPr lang="ru-RU" altLang="ru-RU" sz="1050" b="1" dirty="0">
              <a:solidFill>
                <a:schemeClr val="bg1"/>
              </a:solidFill>
            </a:endParaRPr>
          </a:p>
        </p:txBody>
      </p:sp>
      <p:sp>
        <p:nvSpPr>
          <p:cNvPr id="72" name="Полилиния 71"/>
          <p:cNvSpPr/>
          <p:nvPr/>
        </p:nvSpPr>
        <p:spPr>
          <a:xfrm>
            <a:off x="785786" y="3857634"/>
            <a:ext cx="1079696" cy="303486"/>
          </a:xfrm>
          <a:custGeom>
            <a:avLst/>
            <a:gdLst>
              <a:gd name="connsiteX0" fmla="*/ 0 w 3030233"/>
              <a:gd name="connsiteY0" fmla="*/ 0 h 443162"/>
              <a:gd name="connsiteX1" fmla="*/ 3030233 w 3030233"/>
              <a:gd name="connsiteY1" fmla="*/ 0 h 443162"/>
              <a:gd name="connsiteX2" fmla="*/ 3030233 w 3030233"/>
              <a:gd name="connsiteY2" fmla="*/ 443162 h 443162"/>
              <a:gd name="connsiteX3" fmla="*/ 0 w 3030233"/>
              <a:gd name="connsiteY3" fmla="*/ 443162 h 443162"/>
              <a:gd name="connsiteX4" fmla="*/ 0 w 3030233"/>
              <a:gd name="connsiteY4" fmla="*/ 0 h 44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0233" h="443162">
                <a:moveTo>
                  <a:pt x="0" y="0"/>
                </a:moveTo>
                <a:lnTo>
                  <a:pt x="3030233" y="0"/>
                </a:lnTo>
                <a:lnTo>
                  <a:pt x="3030233" y="443162"/>
                </a:lnTo>
                <a:lnTo>
                  <a:pt x="0" y="443162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6670" tIns="26670" rIns="26670" bIns="26670" anchor="ctr"/>
          <a:lstStyle>
            <a:lvl1pPr marL="71438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1050" b="1" dirty="0">
                <a:solidFill>
                  <a:schemeClr val="bg1"/>
                </a:solidFill>
              </a:rPr>
              <a:t>Контейнерный транзит</a:t>
            </a:r>
          </a:p>
        </p:txBody>
      </p:sp>
      <p:sp>
        <p:nvSpPr>
          <p:cNvPr id="44" name="Полилиния 43"/>
          <p:cNvSpPr/>
          <p:nvPr/>
        </p:nvSpPr>
        <p:spPr>
          <a:xfrm>
            <a:off x="1115616" y="1300623"/>
            <a:ext cx="1089956" cy="361961"/>
          </a:xfrm>
          <a:custGeom>
            <a:avLst/>
            <a:gdLst>
              <a:gd name="connsiteX0" fmla="*/ 0 w 2983757"/>
              <a:gd name="connsiteY0" fmla="*/ 0 h 436365"/>
              <a:gd name="connsiteX1" fmla="*/ 2983757 w 2983757"/>
              <a:gd name="connsiteY1" fmla="*/ 0 h 436365"/>
              <a:gd name="connsiteX2" fmla="*/ 2983757 w 2983757"/>
              <a:gd name="connsiteY2" fmla="*/ 436365 h 436365"/>
              <a:gd name="connsiteX3" fmla="*/ 0 w 2983757"/>
              <a:gd name="connsiteY3" fmla="*/ 436365 h 436365"/>
              <a:gd name="connsiteX4" fmla="*/ 0 w 2983757"/>
              <a:gd name="connsiteY4" fmla="*/ 0 h 43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757" h="436365">
                <a:moveTo>
                  <a:pt x="0" y="0"/>
                </a:moveTo>
                <a:lnTo>
                  <a:pt x="2983757" y="0"/>
                </a:lnTo>
                <a:lnTo>
                  <a:pt x="2983757" y="436365"/>
                </a:lnTo>
                <a:lnTo>
                  <a:pt x="0" y="4363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6670" tIns="26670" rIns="26670" bIns="26670" anchor="ctr"/>
          <a:lstStyle>
            <a:lvl1pPr marL="71438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1050" b="1" dirty="0">
                <a:solidFill>
                  <a:schemeClr val="bg1"/>
                </a:solidFill>
              </a:rPr>
              <a:t>Логистический аутсорсинг</a:t>
            </a:r>
          </a:p>
        </p:txBody>
      </p:sp>
      <p:pic>
        <p:nvPicPr>
          <p:cNvPr id="4117" name="Picture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285866"/>
            <a:ext cx="1258013" cy="86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4071934" y="1071552"/>
            <a:ext cx="2088000" cy="12240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4" name="Полилиния 53"/>
          <p:cNvSpPr/>
          <p:nvPr/>
        </p:nvSpPr>
        <p:spPr>
          <a:xfrm>
            <a:off x="5643570" y="1285866"/>
            <a:ext cx="807568" cy="331994"/>
          </a:xfrm>
          <a:custGeom>
            <a:avLst/>
            <a:gdLst>
              <a:gd name="connsiteX0" fmla="*/ 0 w 3030233"/>
              <a:gd name="connsiteY0" fmla="*/ 0 h 443162"/>
              <a:gd name="connsiteX1" fmla="*/ 3030233 w 3030233"/>
              <a:gd name="connsiteY1" fmla="*/ 0 h 443162"/>
              <a:gd name="connsiteX2" fmla="*/ 3030233 w 3030233"/>
              <a:gd name="connsiteY2" fmla="*/ 443162 h 443162"/>
              <a:gd name="connsiteX3" fmla="*/ 0 w 3030233"/>
              <a:gd name="connsiteY3" fmla="*/ 443162 h 443162"/>
              <a:gd name="connsiteX4" fmla="*/ 0 w 3030233"/>
              <a:gd name="connsiteY4" fmla="*/ 0 h 44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0233" h="443162">
                <a:moveTo>
                  <a:pt x="0" y="0"/>
                </a:moveTo>
                <a:lnTo>
                  <a:pt x="3030233" y="0"/>
                </a:lnTo>
                <a:lnTo>
                  <a:pt x="3030233" y="443162"/>
                </a:lnTo>
                <a:lnTo>
                  <a:pt x="0" y="4431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6670" tIns="26670" rIns="26670" bIns="26670" anchor="ctr"/>
          <a:lstStyle>
            <a:lvl1pPr marL="71438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ru-RU" sz="1050" b="1" dirty="0">
                <a:solidFill>
                  <a:schemeClr val="bg1"/>
                </a:solidFill>
              </a:rPr>
              <a:t>EXW-CIF</a:t>
            </a:r>
            <a:endParaRPr lang="ru-RU" altLang="ru-RU" sz="1050" b="1" dirty="0">
              <a:solidFill>
                <a:schemeClr val="bg1"/>
              </a:solidFill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5143504" y="4357700"/>
            <a:ext cx="1048502" cy="371570"/>
          </a:xfrm>
          <a:custGeom>
            <a:avLst/>
            <a:gdLst>
              <a:gd name="connsiteX0" fmla="*/ 0 w 2983757"/>
              <a:gd name="connsiteY0" fmla="*/ 0 h 436365"/>
              <a:gd name="connsiteX1" fmla="*/ 2983757 w 2983757"/>
              <a:gd name="connsiteY1" fmla="*/ 0 h 436365"/>
              <a:gd name="connsiteX2" fmla="*/ 2983757 w 2983757"/>
              <a:gd name="connsiteY2" fmla="*/ 436365 h 436365"/>
              <a:gd name="connsiteX3" fmla="*/ 0 w 2983757"/>
              <a:gd name="connsiteY3" fmla="*/ 436365 h 436365"/>
              <a:gd name="connsiteX4" fmla="*/ 0 w 2983757"/>
              <a:gd name="connsiteY4" fmla="*/ 0 h 43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757" h="436365">
                <a:moveTo>
                  <a:pt x="0" y="0"/>
                </a:moveTo>
                <a:lnTo>
                  <a:pt x="2983757" y="0"/>
                </a:lnTo>
                <a:lnTo>
                  <a:pt x="2983757" y="436365"/>
                </a:lnTo>
                <a:lnTo>
                  <a:pt x="0" y="4363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6670" tIns="26670" rIns="26670" bIns="26670" anchor="ctr"/>
          <a:lstStyle>
            <a:lvl1pPr marL="71438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1050" b="1" dirty="0">
                <a:solidFill>
                  <a:schemeClr val="bg1"/>
                </a:solidFill>
              </a:rPr>
              <a:t>Перевозки для нужд холдинга</a:t>
            </a:r>
          </a:p>
        </p:txBody>
      </p:sp>
      <p:pic>
        <p:nvPicPr>
          <p:cNvPr id="48" name="Объект 3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058" y="4286262"/>
            <a:ext cx="1022205" cy="40555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4000510"/>
            <a:ext cx="594433" cy="26452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357686" y="3092368"/>
            <a:ext cx="2231108" cy="662886"/>
            <a:chOff x="3419871" y="4260994"/>
            <a:chExt cx="2233499" cy="542174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4581" y="4260994"/>
              <a:ext cx="1906296" cy="314113"/>
            </a:xfrm>
            <a:prstGeom prst="rect">
              <a:avLst/>
            </a:prstGeom>
          </p:spPr>
        </p:pic>
        <p:grpSp>
          <p:nvGrpSpPr>
            <p:cNvPr id="51" name="Группа 50"/>
            <p:cNvGrpSpPr/>
            <p:nvPr/>
          </p:nvGrpSpPr>
          <p:grpSpPr>
            <a:xfrm>
              <a:off x="3419871" y="4541558"/>
              <a:ext cx="2233499" cy="261610"/>
              <a:chOff x="4481734" y="1010772"/>
              <a:chExt cx="1895891" cy="155378"/>
            </a:xfrm>
          </p:grpSpPr>
          <p:sp>
            <p:nvSpPr>
              <p:cNvPr id="52" name="Прямоугольник 51"/>
              <p:cNvSpPr/>
              <p:nvPr/>
            </p:nvSpPr>
            <p:spPr>
              <a:xfrm>
                <a:off x="4557057" y="1036362"/>
                <a:ext cx="1492517" cy="888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481734" y="1010772"/>
                <a:ext cx="1895891" cy="15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75" dirty="0">
                    <a:solidFill>
                      <a:srgbClr val="FF5050"/>
                    </a:solidFill>
                    <a:latin typeface="+mj-lt"/>
                  </a:rPr>
                  <a:t>Управление Цепями Поставок</a:t>
                </a:r>
              </a:p>
            </p:txBody>
          </p:sp>
        </p:grpSp>
      </p:grpSp>
      <p:sp>
        <p:nvSpPr>
          <p:cNvPr id="58" name="Овал 57"/>
          <p:cNvSpPr/>
          <p:nvPr/>
        </p:nvSpPr>
        <p:spPr>
          <a:xfrm>
            <a:off x="6286512" y="1571618"/>
            <a:ext cx="2088000" cy="1224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9" name="Полилиния 48"/>
          <p:cNvSpPr/>
          <p:nvPr/>
        </p:nvSpPr>
        <p:spPr>
          <a:xfrm>
            <a:off x="7929586" y="2000246"/>
            <a:ext cx="807568" cy="331994"/>
          </a:xfrm>
          <a:custGeom>
            <a:avLst/>
            <a:gdLst>
              <a:gd name="connsiteX0" fmla="*/ 0 w 3030233"/>
              <a:gd name="connsiteY0" fmla="*/ 0 h 443162"/>
              <a:gd name="connsiteX1" fmla="*/ 3030233 w 3030233"/>
              <a:gd name="connsiteY1" fmla="*/ 0 h 443162"/>
              <a:gd name="connsiteX2" fmla="*/ 3030233 w 3030233"/>
              <a:gd name="connsiteY2" fmla="*/ 443162 h 443162"/>
              <a:gd name="connsiteX3" fmla="*/ 0 w 3030233"/>
              <a:gd name="connsiteY3" fmla="*/ 443162 h 443162"/>
              <a:gd name="connsiteX4" fmla="*/ 0 w 3030233"/>
              <a:gd name="connsiteY4" fmla="*/ 0 h 44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0233" h="443162">
                <a:moveTo>
                  <a:pt x="0" y="0"/>
                </a:moveTo>
                <a:lnTo>
                  <a:pt x="3030233" y="0"/>
                </a:lnTo>
                <a:lnTo>
                  <a:pt x="3030233" y="443162"/>
                </a:lnTo>
                <a:lnTo>
                  <a:pt x="0" y="4431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6670" tIns="26670" rIns="26670" bIns="26670" anchor="ctr"/>
          <a:lstStyle>
            <a:lvl1pPr marL="71438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sz="1050" b="1" dirty="0" smtClean="0">
                <a:solidFill>
                  <a:schemeClr val="bg1"/>
                </a:solidFill>
              </a:rPr>
              <a:t>Проектные перевозки</a:t>
            </a:r>
            <a:endParaRPr lang="ru-RU" altLang="ru-RU" sz="105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928926" y="2357436"/>
            <a:ext cx="1285884" cy="571504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ТЦФТО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35231" y="3024480"/>
            <a:ext cx="1000132" cy="639522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57686" y="2571750"/>
            <a:ext cx="2143139" cy="452730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Трансконтейнер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7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676" y="1563638"/>
            <a:ext cx="5832648" cy="378042"/>
          </a:xfrm>
        </p:spPr>
        <p:txBody>
          <a:bodyPr anchor="b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</a:t>
            </a:r>
            <a:endParaRPr lang="ru-RU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31690"/>
            <a:ext cx="8229600" cy="29639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ru-RU" sz="12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1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www.rzdlog</a:t>
            </a:r>
            <a:r>
              <a:rPr lang="ru-RU" sz="1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2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</a:t>
            </a:r>
            <a:endParaRPr lang="ru-RU" sz="1200" u="sng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800 775 01 00</a:t>
            </a:r>
          </a:p>
          <a:p>
            <a:pPr marL="0" indent="0" algn="ctr">
              <a:buNone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Единый информационный центр 24/7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2214560"/>
            <a:ext cx="792088" cy="7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1" y="2842023"/>
            <a:ext cx="4397375" cy="1996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8" y="2606278"/>
            <a:ext cx="4395787" cy="23086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1" y="1193006"/>
            <a:ext cx="4352925" cy="1387079"/>
            <a:chOff x="204" y="1002"/>
            <a:chExt cx="2742" cy="1165"/>
          </a:xfrm>
        </p:grpSpPr>
        <p:pic>
          <p:nvPicPr>
            <p:cNvPr id="3109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02"/>
              <a:ext cx="2741" cy="8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110" name="Text Box 5"/>
            <p:cNvSpPr txBox="1">
              <a:spLocks noChangeArrowheads="1"/>
            </p:cNvSpPr>
            <p:nvPr/>
          </p:nvSpPr>
          <p:spPr bwMode="auto">
            <a:xfrm>
              <a:off x="204" y="1002"/>
              <a:ext cx="2742" cy="11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Aft>
                  <a:spcPts val="1200"/>
                </a:spcAft>
                <a:buClrTx/>
                <a:buSzPct val="14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dirty="0">
                  <a:solidFill>
                    <a:srgbClr val="000000"/>
                  </a:solidFill>
                  <a:latin typeface="Verdana" pitchFamily="32" charset="0"/>
                </a:rPr>
                <a:t>Главной целью создания АО «РЖД Логистика» является </a:t>
              </a:r>
              <a:r>
                <a:rPr lang="ru-RU" sz="1200" b="1" dirty="0">
                  <a:solidFill>
                    <a:srgbClr val="000000"/>
                  </a:solidFill>
                  <a:latin typeface="Verdana" pitchFamily="32" charset="0"/>
                </a:rPr>
                <a:t>повышение привлекательности перевозки грузов по железной дороге за счет формирования комплексной </a:t>
              </a:r>
              <a:r>
                <a:rPr lang="ru-RU" sz="1200" b="1" dirty="0" err="1">
                  <a:solidFill>
                    <a:srgbClr val="000000"/>
                  </a:solidFill>
                  <a:latin typeface="Verdana" pitchFamily="32" charset="0"/>
                </a:rPr>
                <a:t>транспортно-логистической</a:t>
              </a:r>
              <a:r>
                <a:rPr lang="ru-RU" sz="1200" b="1" dirty="0">
                  <a:solidFill>
                    <a:srgbClr val="000000"/>
                  </a:solidFill>
                  <a:latin typeface="Verdana" pitchFamily="32" charset="0"/>
                </a:rPr>
                <a:t> услуги</a:t>
              </a:r>
              <a:r>
                <a:rPr lang="ru-RU" sz="1200" dirty="0">
                  <a:solidFill>
                    <a:srgbClr val="000000"/>
                  </a:solidFill>
                  <a:latin typeface="Verdana" pitchFamily="32" charset="0"/>
                </a:rPr>
                <a:t> путем интеграции всех услуг Холдинга РЖД и сторонних поставщиков в единую цепочку поставок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32375" y="1058467"/>
            <a:ext cx="4065588" cy="1659731"/>
            <a:chOff x="3170" y="889"/>
            <a:chExt cx="2561" cy="1394"/>
          </a:xfrm>
        </p:grpSpPr>
        <p:sp>
          <p:nvSpPr>
            <p:cNvPr id="3081" name="Freeform 7"/>
            <p:cNvSpPr>
              <a:spLocks noChangeArrowheads="1"/>
            </p:cNvSpPr>
            <p:nvPr/>
          </p:nvSpPr>
          <p:spPr bwMode="auto">
            <a:xfrm rot="10800000">
              <a:off x="3347" y="923"/>
              <a:ext cx="1610" cy="948"/>
            </a:xfrm>
            <a:custGeom>
              <a:avLst/>
              <a:gdLst>
                <a:gd name="T0" fmla="*/ 0 w 3646330"/>
                <a:gd name="T1" fmla="*/ 948 h 2188221"/>
                <a:gd name="T2" fmla="*/ 111 w 3646330"/>
                <a:gd name="T3" fmla="*/ 0 h 2188221"/>
                <a:gd name="T4" fmla="*/ 1499 w 3646330"/>
                <a:gd name="T5" fmla="*/ 0 h 2188221"/>
                <a:gd name="T6" fmla="*/ 1610 w 3646330"/>
                <a:gd name="T7" fmla="*/ 948 h 2188221"/>
                <a:gd name="T8" fmla="*/ 0 w 3646330"/>
                <a:gd name="T9" fmla="*/ 948 h 2188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6330" h="2188221">
                  <a:moveTo>
                    <a:pt x="0" y="2188221"/>
                  </a:moveTo>
                  <a:lnTo>
                    <a:pt x="252017" y="0"/>
                  </a:lnTo>
                  <a:lnTo>
                    <a:pt x="3394313" y="0"/>
                  </a:lnTo>
                  <a:lnTo>
                    <a:pt x="3646330" y="2188221"/>
                  </a:lnTo>
                  <a:lnTo>
                    <a:pt x="0" y="2188221"/>
                  </a:lnTo>
                  <a:close/>
                </a:path>
              </a:pathLst>
            </a:custGeom>
            <a:solidFill>
              <a:srgbClr val="FDC85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Freeform 8"/>
            <p:cNvSpPr>
              <a:spLocks noChangeArrowheads="1"/>
            </p:cNvSpPr>
            <p:nvPr/>
          </p:nvSpPr>
          <p:spPr bwMode="auto">
            <a:xfrm rot="10800000">
              <a:off x="3600" y="1286"/>
              <a:ext cx="1307" cy="595"/>
            </a:xfrm>
            <a:custGeom>
              <a:avLst/>
              <a:gdLst>
                <a:gd name="T0" fmla="*/ 0 w 2962360"/>
                <a:gd name="T1" fmla="*/ 595 h 1377265"/>
                <a:gd name="T2" fmla="*/ 70 w 2962360"/>
                <a:gd name="T3" fmla="*/ 0 h 1377265"/>
                <a:gd name="T4" fmla="*/ 1237 w 2962360"/>
                <a:gd name="T5" fmla="*/ 0 h 1377265"/>
                <a:gd name="T6" fmla="*/ 1307 w 2962360"/>
                <a:gd name="T7" fmla="*/ 595 h 1377265"/>
                <a:gd name="T8" fmla="*/ 0 w 2962360"/>
                <a:gd name="T9" fmla="*/ 595 h 1377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2360" h="1377265">
                  <a:moveTo>
                    <a:pt x="0" y="1377265"/>
                  </a:moveTo>
                  <a:lnTo>
                    <a:pt x="158620" y="0"/>
                  </a:lnTo>
                  <a:lnTo>
                    <a:pt x="2803740" y="0"/>
                  </a:lnTo>
                  <a:lnTo>
                    <a:pt x="2962360" y="1377265"/>
                  </a:lnTo>
                  <a:lnTo>
                    <a:pt x="0" y="1377265"/>
                  </a:lnTo>
                  <a:close/>
                </a:path>
              </a:pathLst>
            </a:custGeom>
            <a:solidFill>
              <a:srgbClr val="C5A447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Freeform 9"/>
            <p:cNvSpPr>
              <a:spLocks noChangeArrowheads="1"/>
            </p:cNvSpPr>
            <p:nvPr/>
          </p:nvSpPr>
          <p:spPr bwMode="auto">
            <a:xfrm rot="10800000">
              <a:off x="3768" y="1598"/>
              <a:ext cx="805" cy="291"/>
            </a:xfrm>
            <a:custGeom>
              <a:avLst/>
              <a:gdLst>
                <a:gd name="T0" fmla="*/ 0 w 1829960"/>
                <a:gd name="T1" fmla="*/ 291 h 677306"/>
                <a:gd name="T2" fmla="*/ 27 w 1829960"/>
                <a:gd name="T3" fmla="*/ 0 h 677306"/>
                <a:gd name="T4" fmla="*/ 778 w 1829960"/>
                <a:gd name="T5" fmla="*/ 0 h 677306"/>
                <a:gd name="T6" fmla="*/ 805 w 1829960"/>
                <a:gd name="T7" fmla="*/ 291 h 677306"/>
                <a:gd name="T8" fmla="*/ 0 w 1829960"/>
                <a:gd name="T9" fmla="*/ 291 h 677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9960" h="677306">
                  <a:moveTo>
                    <a:pt x="0" y="677306"/>
                  </a:moveTo>
                  <a:lnTo>
                    <a:pt x="61276" y="0"/>
                  </a:lnTo>
                  <a:lnTo>
                    <a:pt x="1768684" y="0"/>
                  </a:lnTo>
                  <a:lnTo>
                    <a:pt x="1829960" y="677306"/>
                  </a:lnTo>
                  <a:lnTo>
                    <a:pt x="0" y="677306"/>
                  </a:lnTo>
                  <a:close/>
                </a:path>
              </a:pathLst>
            </a:custGeom>
            <a:solidFill>
              <a:srgbClr val="7F7F7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84" name="Picture 1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" y="910"/>
              <a:ext cx="1583" cy="13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085" name="Freeform 11"/>
            <p:cNvSpPr>
              <a:spLocks noChangeArrowheads="1"/>
            </p:cNvSpPr>
            <p:nvPr/>
          </p:nvSpPr>
          <p:spPr bwMode="auto">
            <a:xfrm>
              <a:off x="3773" y="1628"/>
              <a:ext cx="33" cy="96"/>
            </a:xfrm>
            <a:custGeom>
              <a:avLst/>
              <a:gdLst>
                <a:gd name="T0" fmla="*/ 1 w 138618"/>
                <a:gd name="T1" fmla="*/ 6 h 316842"/>
                <a:gd name="T2" fmla="*/ 0 w 138618"/>
                <a:gd name="T3" fmla="*/ 40 h 316842"/>
                <a:gd name="T4" fmla="*/ 3 w 138618"/>
                <a:gd name="T5" fmla="*/ 68 h 316842"/>
                <a:gd name="T6" fmla="*/ 17 w 138618"/>
                <a:gd name="T7" fmla="*/ 64 h 316842"/>
                <a:gd name="T8" fmla="*/ 19 w 138618"/>
                <a:gd name="T9" fmla="*/ 47 h 316842"/>
                <a:gd name="T10" fmla="*/ 19 w 138618"/>
                <a:gd name="T11" fmla="*/ 33 h 316842"/>
                <a:gd name="T12" fmla="*/ 17 w 138618"/>
                <a:gd name="T13" fmla="*/ 18 h 316842"/>
                <a:gd name="T14" fmla="*/ 17 w 138618"/>
                <a:gd name="T15" fmla="*/ 16 h 316842"/>
                <a:gd name="T16" fmla="*/ 16 w 138618"/>
                <a:gd name="T17" fmla="*/ 5 h 316842"/>
                <a:gd name="T18" fmla="*/ 11 w 138618"/>
                <a:gd name="T19" fmla="*/ 1 h 316842"/>
                <a:gd name="T20" fmla="*/ 8 w 138618"/>
                <a:gd name="T21" fmla="*/ 0 h 316842"/>
                <a:gd name="T22" fmla="*/ 1 w 138618"/>
                <a:gd name="T23" fmla="*/ 6 h 3168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618" h="316842">
                  <a:moveTo>
                    <a:pt x="8497" y="27072"/>
                  </a:moveTo>
                  <a:cubicBezTo>
                    <a:pt x="-393" y="57552"/>
                    <a:pt x="-1028" y="136292"/>
                    <a:pt x="877" y="183282"/>
                  </a:cubicBezTo>
                  <a:cubicBezTo>
                    <a:pt x="2782" y="230272"/>
                    <a:pt x="-393" y="290597"/>
                    <a:pt x="19927" y="309012"/>
                  </a:cubicBezTo>
                  <a:cubicBezTo>
                    <a:pt x="40247" y="327427"/>
                    <a:pt x="103112" y="309647"/>
                    <a:pt x="122797" y="293772"/>
                  </a:cubicBezTo>
                  <a:cubicBezTo>
                    <a:pt x="142482" y="277897"/>
                    <a:pt x="136132" y="237892"/>
                    <a:pt x="138037" y="213762"/>
                  </a:cubicBezTo>
                  <a:cubicBezTo>
                    <a:pt x="139942" y="189632"/>
                    <a:pt x="136767" y="171217"/>
                    <a:pt x="134227" y="148992"/>
                  </a:cubicBezTo>
                  <a:cubicBezTo>
                    <a:pt x="131687" y="126767"/>
                    <a:pt x="125337" y="93112"/>
                    <a:pt x="122797" y="80412"/>
                  </a:cubicBezTo>
                  <a:cubicBezTo>
                    <a:pt x="120257" y="67712"/>
                    <a:pt x="120892" y="82317"/>
                    <a:pt x="118987" y="72792"/>
                  </a:cubicBezTo>
                  <a:cubicBezTo>
                    <a:pt x="117082" y="63267"/>
                    <a:pt x="118352" y="34692"/>
                    <a:pt x="111367" y="23262"/>
                  </a:cubicBezTo>
                  <a:cubicBezTo>
                    <a:pt x="104382" y="11832"/>
                    <a:pt x="86602" y="8022"/>
                    <a:pt x="77077" y="4212"/>
                  </a:cubicBezTo>
                  <a:cubicBezTo>
                    <a:pt x="67552" y="402"/>
                    <a:pt x="63742" y="1037"/>
                    <a:pt x="54217" y="402"/>
                  </a:cubicBezTo>
                  <a:cubicBezTo>
                    <a:pt x="44692" y="-233"/>
                    <a:pt x="17387" y="-3408"/>
                    <a:pt x="8497" y="27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Freeform 12"/>
            <p:cNvSpPr>
              <a:spLocks noChangeArrowheads="1"/>
            </p:cNvSpPr>
            <p:nvPr/>
          </p:nvSpPr>
          <p:spPr bwMode="auto">
            <a:xfrm>
              <a:off x="3565" y="1352"/>
              <a:ext cx="70" cy="183"/>
            </a:xfrm>
            <a:custGeom>
              <a:avLst/>
              <a:gdLst>
                <a:gd name="T0" fmla="*/ 9 w 223265"/>
                <a:gd name="T1" fmla="*/ 1 h 572470"/>
                <a:gd name="T2" fmla="*/ 0 w 223265"/>
                <a:gd name="T3" fmla="*/ 16 h 572470"/>
                <a:gd name="T4" fmla="*/ 1 w 223265"/>
                <a:gd name="T5" fmla="*/ 34 h 572470"/>
                <a:gd name="T6" fmla="*/ 2 w 223265"/>
                <a:gd name="T7" fmla="*/ 78 h 572470"/>
                <a:gd name="T8" fmla="*/ 6 w 223265"/>
                <a:gd name="T9" fmla="*/ 110 h 572470"/>
                <a:gd name="T10" fmla="*/ 10 w 223265"/>
                <a:gd name="T11" fmla="*/ 132 h 572470"/>
                <a:gd name="T12" fmla="*/ 29 w 223265"/>
                <a:gd name="T13" fmla="*/ 137 h 572470"/>
                <a:gd name="T14" fmla="*/ 49 w 223265"/>
                <a:gd name="T15" fmla="*/ 131 h 572470"/>
                <a:gd name="T16" fmla="*/ 51 w 223265"/>
                <a:gd name="T17" fmla="*/ 102 h 572470"/>
                <a:gd name="T18" fmla="*/ 52 w 223265"/>
                <a:gd name="T19" fmla="*/ 75 h 572470"/>
                <a:gd name="T20" fmla="*/ 49 w 223265"/>
                <a:gd name="T21" fmla="*/ 49 h 572470"/>
                <a:gd name="T22" fmla="*/ 47 w 223265"/>
                <a:gd name="T23" fmla="*/ 27 h 572470"/>
                <a:gd name="T24" fmla="*/ 41 w 223265"/>
                <a:gd name="T25" fmla="*/ 17 h 572470"/>
                <a:gd name="T26" fmla="*/ 32 w 223265"/>
                <a:gd name="T27" fmla="*/ 3 h 572470"/>
                <a:gd name="T28" fmla="*/ 22 w 223265"/>
                <a:gd name="T29" fmla="*/ 1 h 572470"/>
                <a:gd name="T30" fmla="*/ 9 w 223265"/>
                <a:gd name="T31" fmla="*/ 1 h 5724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265" h="572470">
                  <a:moveTo>
                    <a:pt x="40094" y="4660"/>
                  </a:moveTo>
                  <a:cubicBezTo>
                    <a:pt x="24854" y="14820"/>
                    <a:pt x="7709" y="42760"/>
                    <a:pt x="1994" y="65620"/>
                  </a:cubicBezTo>
                  <a:cubicBezTo>
                    <a:pt x="-3721" y="88480"/>
                    <a:pt x="4534" y="98640"/>
                    <a:pt x="5804" y="141820"/>
                  </a:cubicBezTo>
                  <a:cubicBezTo>
                    <a:pt x="7074" y="185000"/>
                    <a:pt x="6439" y="271360"/>
                    <a:pt x="9614" y="324700"/>
                  </a:cubicBezTo>
                  <a:cubicBezTo>
                    <a:pt x="12789" y="378040"/>
                    <a:pt x="19139" y="423760"/>
                    <a:pt x="24854" y="461860"/>
                  </a:cubicBezTo>
                  <a:cubicBezTo>
                    <a:pt x="30569" y="499960"/>
                    <a:pt x="27394" y="534885"/>
                    <a:pt x="43904" y="553300"/>
                  </a:cubicBezTo>
                  <a:cubicBezTo>
                    <a:pt x="60414" y="571715"/>
                    <a:pt x="95974" y="572985"/>
                    <a:pt x="123914" y="572350"/>
                  </a:cubicBezTo>
                  <a:cubicBezTo>
                    <a:pt x="151854" y="571715"/>
                    <a:pt x="195669" y="573620"/>
                    <a:pt x="211544" y="549490"/>
                  </a:cubicBezTo>
                  <a:cubicBezTo>
                    <a:pt x="227419" y="525360"/>
                    <a:pt x="217259" y="466940"/>
                    <a:pt x="219164" y="427570"/>
                  </a:cubicBezTo>
                  <a:cubicBezTo>
                    <a:pt x="221069" y="388200"/>
                    <a:pt x="224244" y="350100"/>
                    <a:pt x="222974" y="313270"/>
                  </a:cubicBezTo>
                  <a:cubicBezTo>
                    <a:pt x="221704" y="276440"/>
                    <a:pt x="214719" y="240245"/>
                    <a:pt x="211544" y="206590"/>
                  </a:cubicBezTo>
                  <a:cubicBezTo>
                    <a:pt x="208369" y="172935"/>
                    <a:pt x="209639" y="134200"/>
                    <a:pt x="203924" y="111340"/>
                  </a:cubicBezTo>
                  <a:cubicBezTo>
                    <a:pt x="198209" y="88480"/>
                    <a:pt x="188049" y="85940"/>
                    <a:pt x="177254" y="69430"/>
                  </a:cubicBezTo>
                  <a:cubicBezTo>
                    <a:pt x="166459" y="52920"/>
                    <a:pt x="153124" y="23075"/>
                    <a:pt x="139154" y="12280"/>
                  </a:cubicBezTo>
                  <a:cubicBezTo>
                    <a:pt x="125184" y="1485"/>
                    <a:pt x="109944" y="5295"/>
                    <a:pt x="93434" y="4660"/>
                  </a:cubicBezTo>
                  <a:cubicBezTo>
                    <a:pt x="76924" y="4025"/>
                    <a:pt x="55334" y="-5500"/>
                    <a:pt x="40094" y="466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Freeform 13"/>
            <p:cNvSpPr>
              <a:spLocks noChangeArrowheads="1"/>
            </p:cNvSpPr>
            <p:nvPr/>
          </p:nvSpPr>
          <p:spPr bwMode="auto">
            <a:xfrm>
              <a:off x="3308" y="1051"/>
              <a:ext cx="114" cy="286"/>
            </a:xfrm>
            <a:custGeom>
              <a:avLst/>
              <a:gdLst>
                <a:gd name="T0" fmla="*/ 0 w 351758"/>
                <a:gd name="T1" fmla="*/ 18 h 890304"/>
                <a:gd name="T2" fmla="*/ 5 w 351758"/>
                <a:gd name="T3" fmla="*/ 66 h 890304"/>
                <a:gd name="T4" fmla="*/ 6 w 351758"/>
                <a:gd name="T5" fmla="*/ 167 h 890304"/>
                <a:gd name="T6" fmla="*/ 14 w 351758"/>
                <a:gd name="T7" fmla="*/ 208 h 890304"/>
                <a:gd name="T8" fmla="*/ 53 w 351758"/>
                <a:gd name="T9" fmla="*/ 211 h 890304"/>
                <a:gd name="T10" fmla="*/ 83 w 351758"/>
                <a:gd name="T11" fmla="*/ 201 h 890304"/>
                <a:gd name="T12" fmla="*/ 84 w 351758"/>
                <a:gd name="T13" fmla="*/ 170 h 890304"/>
                <a:gd name="T14" fmla="*/ 81 w 351758"/>
                <a:gd name="T15" fmla="*/ 106 h 890304"/>
                <a:gd name="T16" fmla="*/ 80 w 351758"/>
                <a:gd name="T17" fmla="*/ 66 h 890304"/>
                <a:gd name="T18" fmla="*/ 74 w 351758"/>
                <a:gd name="T19" fmla="*/ 29 h 890304"/>
                <a:gd name="T20" fmla="*/ 54 w 351758"/>
                <a:gd name="T21" fmla="*/ 9 h 890304"/>
                <a:gd name="T22" fmla="*/ 48 w 351758"/>
                <a:gd name="T23" fmla="*/ 10 h 890304"/>
                <a:gd name="T24" fmla="*/ 30 w 351758"/>
                <a:gd name="T25" fmla="*/ 9 h 890304"/>
                <a:gd name="T26" fmla="*/ 20 w 351758"/>
                <a:gd name="T27" fmla="*/ 7 h 890304"/>
                <a:gd name="T28" fmla="*/ 11 w 351758"/>
                <a:gd name="T29" fmla="*/ 1 h 890304"/>
                <a:gd name="T30" fmla="*/ 3 w 351758"/>
                <a:gd name="T31" fmla="*/ 1 h 890304"/>
                <a:gd name="T32" fmla="*/ 0 w 351758"/>
                <a:gd name="T33" fmla="*/ 18 h 8903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1758" h="890304">
                  <a:moveTo>
                    <a:pt x="112" y="73597"/>
                  </a:moveTo>
                  <a:cubicBezTo>
                    <a:pt x="1142" y="118905"/>
                    <a:pt x="14528" y="173480"/>
                    <a:pt x="18647" y="277483"/>
                  </a:cubicBezTo>
                  <a:cubicBezTo>
                    <a:pt x="22766" y="381486"/>
                    <a:pt x="18647" y="598759"/>
                    <a:pt x="24825" y="697613"/>
                  </a:cubicBezTo>
                  <a:cubicBezTo>
                    <a:pt x="31003" y="796467"/>
                    <a:pt x="23795" y="839716"/>
                    <a:pt x="55717" y="870608"/>
                  </a:cubicBezTo>
                  <a:cubicBezTo>
                    <a:pt x="87639" y="901500"/>
                    <a:pt x="168987" y="888114"/>
                    <a:pt x="216355" y="882965"/>
                  </a:cubicBezTo>
                  <a:cubicBezTo>
                    <a:pt x="263723" y="877816"/>
                    <a:pt x="318299" y="868549"/>
                    <a:pt x="339923" y="839716"/>
                  </a:cubicBezTo>
                  <a:cubicBezTo>
                    <a:pt x="361547" y="810884"/>
                    <a:pt x="347131" y="775873"/>
                    <a:pt x="346101" y="709970"/>
                  </a:cubicBezTo>
                  <a:cubicBezTo>
                    <a:pt x="345071" y="644067"/>
                    <a:pt x="336833" y="516381"/>
                    <a:pt x="333744" y="444300"/>
                  </a:cubicBezTo>
                  <a:cubicBezTo>
                    <a:pt x="330655" y="372219"/>
                    <a:pt x="332715" y="331029"/>
                    <a:pt x="327566" y="277483"/>
                  </a:cubicBezTo>
                  <a:cubicBezTo>
                    <a:pt x="322417" y="223937"/>
                    <a:pt x="320357" y="163183"/>
                    <a:pt x="302852" y="123024"/>
                  </a:cubicBezTo>
                  <a:cubicBezTo>
                    <a:pt x="285347" y="82865"/>
                    <a:pt x="240039" y="49913"/>
                    <a:pt x="222534" y="36527"/>
                  </a:cubicBezTo>
                  <a:cubicBezTo>
                    <a:pt x="205029" y="23141"/>
                    <a:pt x="214296" y="42705"/>
                    <a:pt x="197820" y="42705"/>
                  </a:cubicBezTo>
                  <a:cubicBezTo>
                    <a:pt x="181344" y="42705"/>
                    <a:pt x="143244" y="38587"/>
                    <a:pt x="123679" y="36527"/>
                  </a:cubicBezTo>
                  <a:cubicBezTo>
                    <a:pt x="104114" y="34467"/>
                    <a:pt x="93817" y="35497"/>
                    <a:pt x="80431" y="30348"/>
                  </a:cubicBezTo>
                  <a:cubicBezTo>
                    <a:pt x="67045" y="25199"/>
                    <a:pt x="54688" y="9754"/>
                    <a:pt x="43361" y="5635"/>
                  </a:cubicBezTo>
                  <a:cubicBezTo>
                    <a:pt x="32034" y="1516"/>
                    <a:pt x="19677" y="-4662"/>
                    <a:pt x="12469" y="5635"/>
                  </a:cubicBezTo>
                  <a:cubicBezTo>
                    <a:pt x="5261" y="15932"/>
                    <a:pt x="-918" y="28289"/>
                    <a:pt x="112" y="73597"/>
                  </a:cubicBezTo>
                  <a:close/>
                </a:path>
              </a:pathLst>
            </a:custGeom>
            <a:solidFill>
              <a:srgbClr val="FFFFFF"/>
            </a:solidFill>
            <a:ln w="25560" cap="flat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88" name="Picture 1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" y="1717"/>
              <a:ext cx="170" cy="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89" name="Picture 1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" y="1686"/>
              <a:ext cx="189" cy="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90" name="Picture 16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" y="1618"/>
              <a:ext cx="174" cy="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91" name="Picture 17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" y="1762"/>
              <a:ext cx="504" cy="3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92" name="Picture 18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" y="1788"/>
              <a:ext cx="189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93" name="Picture 19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" y="1339"/>
              <a:ext cx="497" cy="3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94" name="Picture 2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1584"/>
              <a:ext cx="111" cy="3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95" name="Picture 21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" y="1267"/>
              <a:ext cx="212" cy="6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96" name="Picture 22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912"/>
              <a:ext cx="351" cy="9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097" name="Text Box 23"/>
            <p:cNvSpPr txBox="1">
              <a:spLocks noChangeArrowheads="1"/>
            </p:cNvSpPr>
            <p:nvPr/>
          </p:nvSpPr>
          <p:spPr bwMode="auto">
            <a:xfrm>
              <a:off x="3823" y="1623"/>
              <a:ext cx="546" cy="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600">
                  <a:solidFill>
                    <a:srgbClr val="000000"/>
                  </a:solidFill>
                </a:rPr>
                <a:t>Перевозка  и связанные  с ней услуги</a:t>
              </a:r>
            </a:p>
          </p:txBody>
        </p:sp>
        <p:sp>
          <p:nvSpPr>
            <p:cNvPr id="3098" name="Text Box 24"/>
            <p:cNvSpPr txBox="1">
              <a:spLocks noChangeArrowheads="1"/>
            </p:cNvSpPr>
            <p:nvPr/>
          </p:nvSpPr>
          <p:spPr bwMode="auto">
            <a:xfrm>
              <a:off x="3744" y="1378"/>
              <a:ext cx="758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000">
                  <a:solidFill>
                    <a:srgbClr val="000000"/>
                  </a:solidFill>
                </a:rPr>
                <a:t>Экспедирование</a:t>
              </a:r>
            </a:p>
          </p:txBody>
        </p:sp>
        <p:sp>
          <p:nvSpPr>
            <p:cNvPr id="3099" name="Text Box 25"/>
            <p:cNvSpPr txBox="1">
              <a:spLocks noChangeArrowheads="1"/>
            </p:cNvSpPr>
            <p:nvPr/>
          </p:nvSpPr>
          <p:spPr bwMode="auto">
            <a:xfrm>
              <a:off x="3729" y="958"/>
              <a:ext cx="1140" cy="3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100">
                  <a:solidFill>
                    <a:srgbClr val="000000"/>
                  </a:solidFill>
                </a:rPr>
                <a:t>Комплексный логистический сервис</a:t>
              </a: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3813" y="1116"/>
              <a:ext cx="1307" cy="1133"/>
              <a:chOff x="3813" y="1116"/>
              <a:chExt cx="1307" cy="1133"/>
            </a:xfrm>
          </p:grpSpPr>
          <p:sp>
            <p:nvSpPr>
              <p:cNvPr id="3107" name="Rectangle 27"/>
              <p:cNvSpPr>
                <a:spLocks noChangeArrowheads="1"/>
              </p:cNvSpPr>
              <p:nvPr/>
            </p:nvSpPr>
            <p:spPr bwMode="auto">
              <a:xfrm rot="-180000">
                <a:off x="3840" y="1149"/>
                <a:ext cx="1253" cy="106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108" name="Picture 28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2" y="1128"/>
                <a:ext cx="1223" cy="110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3839" y="1067"/>
              <a:ext cx="1211" cy="1188"/>
              <a:chOff x="3839" y="1067"/>
              <a:chExt cx="1211" cy="1188"/>
            </a:xfrm>
          </p:grpSpPr>
          <p:pic>
            <p:nvPicPr>
              <p:cNvPr id="3105" name="Picture 30"/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9" y="1067"/>
                <a:ext cx="1211" cy="11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3106" name="Text Box 31"/>
              <p:cNvSpPr txBox="1">
                <a:spLocks noChangeArrowheads="1"/>
              </p:cNvSpPr>
              <p:nvPr/>
            </p:nvSpPr>
            <p:spPr bwMode="auto">
              <a:xfrm rot="-180000">
                <a:off x="3884" y="1153"/>
                <a:ext cx="1112" cy="102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102" name="Picture 32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" y="1561"/>
              <a:ext cx="708" cy="5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103" name="Picture 33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" y="889"/>
              <a:ext cx="381" cy="4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104" name="Picture 34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" y="1316"/>
              <a:ext cx="446" cy="3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3078" name="Text Box 35"/>
          <p:cNvSpPr txBox="1">
            <a:spLocks noChangeArrowheads="1"/>
          </p:cNvSpPr>
          <p:nvPr/>
        </p:nvSpPr>
        <p:spPr bwMode="auto">
          <a:xfrm>
            <a:off x="468313" y="357188"/>
            <a:ext cx="8424862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Verdana" pitchFamily="32" charset="0"/>
              </a:rPr>
              <a:t>АО «РЖД Логистика» как часть стратегии РЖД</a:t>
            </a:r>
          </a:p>
        </p:txBody>
      </p:sp>
      <p:pic>
        <p:nvPicPr>
          <p:cNvPr id="3079" name="Picture 36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25" y="2359819"/>
            <a:ext cx="1811338" cy="273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80" name="Text Box 37"/>
          <p:cNvSpPr txBox="1">
            <a:spLocks noChangeArrowheads="1"/>
          </p:cNvSpPr>
          <p:nvPr/>
        </p:nvSpPr>
        <p:spPr bwMode="auto">
          <a:xfrm>
            <a:off x="238125" y="2416969"/>
            <a:ext cx="38290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b="1">
                <a:solidFill>
                  <a:srgbClr val="000000"/>
                </a:solidFill>
                <a:latin typeface="Verdana" pitchFamily="32" charset="0"/>
              </a:rPr>
              <a:t>Динамика структуры доходов холдинга «РЖД»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1948"/>
          <p:cNvSpPr/>
          <p:nvPr/>
        </p:nvSpPr>
        <p:spPr>
          <a:xfrm>
            <a:off x="1331640" y="1237417"/>
            <a:ext cx="4507773" cy="496577"/>
          </a:xfrm>
          <a:custGeom>
            <a:avLst/>
            <a:gdLst>
              <a:gd name="connsiteX0" fmla="*/ 0 w 6119812"/>
              <a:gd name="connsiteY0" fmla="*/ 0 h 1136650"/>
              <a:gd name="connsiteX1" fmla="*/ 6119812 w 6119812"/>
              <a:gd name="connsiteY1" fmla="*/ 0 h 1136650"/>
              <a:gd name="connsiteX2" fmla="*/ 6119812 w 6119812"/>
              <a:gd name="connsiteY2" fmla="*/ 1136650 h 1136650"/>
              <a:gd name="connsiteX3" fmla="*/ 0 w 6119812"/>
              <a:gd name="connsiteY3" fmla="*/ 1136650 h 1136650"/>
              <a:gd name="connsiteX4" fmla="*/ 0 w 6119812"/>
              <a:gd name="connsiteY4" fmla="*/ 0 h 1136650"/>
              <a:gd name="connsiteX0" fmla="*/ 0 w 6849277"/>
              <a:gd name="connsiteY0" fmla="*/ 10274 h 1136650"/>
              <a:gd name="connsiteX1" fmla="*/ 6849277 w 6849277"/>
              <a:gd name="connsiteY1" fmla="*/ 0 h 1136650"/>
              <a:gd name="connsiteX2" fmla="*/ 6849277 w 6849277"/>
              <a:gd name="connsiteY2" fmla="*/ 1136650 h 1136650"/>
              <a:gd name="connsiteX3" fmla="*/ 729465 w 6849277"/>
              <a:gd name="connsiteY3" fmla="*/ 1136650 h 1136650"/>
              <a:gd name="connsiteX4" fmla="*/ 0 w 6849277"/>
              <a:gd name="connsiteY4" fmla="*/ 10274 h 1136650"/>
              <a:gd name="connsiteX0" fmla="*/ 0 w 6835977"/>
              <a:gd name="connsiteY0" fmla="*/ 299 h 1136650"/>
              <a:gd name="connsiteX1" fmla="*/ 6835977 w 6835977"/>
              <a:gd name="connsiteY1" fmla="*/ 0 h 1136650"/>
              <a:gd name="connsiteX2" fmla="*/ 6835977 w 6835977"/>
              <a:gd name="connsiteY2" fmla="*/ 1136650 h 1136650"/>
              <a:gd name="connsiteX3" fmla="*/ 716165 w 6835977"/>
              <a:gd name="connsiteY3" fmla="*/ 1136650 h 1136650"/>
              <a:gd name="connsiteX4" fmla="*/ 0 w 6835977"/>
              <a:gd name="connsiteY4" fmla="*/ 299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5977" h="1136650">
                <a:moveTo>
                  <a:pt x="0" y="299"/>
                </a:moveTo>
                <a:lnTo>
                  <a:pt x="6835977" y="0"/>
                </a:lnTo>
                <a:lnTo>
                  <a:pt x="6835977" y="1136650"/>
                </a:lnTo>
                <a:lnTo>
                  <a:pt x="716165" y="1136650"/>
                </a:lnTo>
                <a:lnTo>
                  <a:pt x="0" y="299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FC000">
                  <a:alpha val="16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1354" y="6507"/>
            <a:ext cx="8820472" cy="100557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C00000"/>
                </a:solidFill>
              </a:rPr>
              <a:t>РЖДЛ</a:t>
            </a:r>
            <a:r>
              <a:rPr lang="ru-RU" sz="1800" dirty="0"/>
              <a:t> – «логистическая рука» Холдинга «РЖД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10" t="61235" r="60522" b="26404"/>
          <a:stretch/>
        </p:blipFill>
        <p:spPr>
          <a:xfrm>
            <a:off x="5217581" y="1277977"/>
            <a:ext cx="498350" cy="47519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817806" y="1800400"/>
            <a:ext cx="4237630" cy="1073292"/>
            <a:chOff x="2638626" y="2334725"/>
            <a:chExt cx="4237630" cy="1431056"/>
          </a:xfrm>
        </p:grpSpPr>
        <p:sp>
          <p:nvSpPr>
            <p:cNvPr id="36" name="Прямоугольник 1948"/>
            <p:cNvSpPr/>
            <p:nvPr/>
          </p:nvSpPr>
          <p:spPr>
            <a:xfrm>
              <a:off x="2638626" y="2360200"/>
              <a:ext cx="4021606" cy="662102"/>
            </a:xfrm>
            <a:custGeom>
              <a:avLst/>
              <a:gdLst>
                <a:gd name="connsiteX0" fmla="*/ 0 w 6119812"/>
                <a:gd name="connsiteY0" fmla="*/ 0 h 1136650"/>
                <a:gd name="connsiteX1" fmla="*/ 6119812 w 6119812"/>
                <a:gd name="connsiteY1" fmla="*/ 0 h 1136650"/>
                <a:gd name="connsiteX2" fmla="*/ 6119812 w 6119812"/>
                <a:gd name="connsiteY2" fmla="*/ 1136650 h 1136650"/>
                <a:gd name="connsiteX3" fmla="*/ 0 w 6119812"/>
                <a:gd name="connsiteY3" fmla="*/ 1136650 h 1136650"/>
                <a:gd name="connsiteX4" fmla="*/ 0 w 6119812"/>
                <a:gd name="connsiteY4" fmla="*/ 0 h 1136650"/>
                <a:gd name="connsiteX0" fmla="*/ 0 w 6849277"/>
                <a:gd name="connsiteY0" fmla="*/ 10274 h 1136650"/>
                <a:gd name="connsiteX1" fmla="*/ 6849277 w 6849277"/>
                <a:gd name="connsiteY1" fmla="*/ 0 h 1136650"/>
                <a:gd name="connsiteX2" fmla="*/ 6849277 w 6849277"/>
                <a:gd name="connsiteY2" fmla="*/ 1136650 h 1136650"/>
                <a:gd name="connsiteX3" fmla="*/ 729465 w 6849277"/>
                <a:gd name="connsiteY3" fmla="*/ 1136650 h 1136650"/>
                <a:gd name="connsiteX4" fmla="*/ 0 w 6849277"/>
                <a:gd name="connsiteY4" fmla="*/ 10274 h 1136650"/>
                <a:gd name="connsiteX0" fmla="*/ 0 w 6835977"/>
                <a:gd name="connsiteY0" fmla="*/ 299 h 1136650"/>
                <a:gd name="connsiteX1" fmla="*/ 6835977 w 6835977"/>
                <a:gd name="connsiteY1" fmla="*/ 0 h 1136650"/>
                <a:gd name="connsiteX2" fmla="*/ 6835977 w 6835977"/>
                <a:gd name="connsiteY2" fmla="*/ 1136650 h 1136650"/>
                <a:gd name="connsiteX3" fmla="*/ 716165 w 6835977"/>
                <a:gd name="connsiteY3" fmla="*/ 1136650 h 1136650"/>
                <a:gd name="connsiteX4" fmla="*/ 0 w 6835977"/>
                <a:gd name="connsiteY4" fmla="*/ 299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977" h="1136650">
                  <a:moveTo>
                    <a:pt x="0" y="299"/>
                  </a:moveTo>
                  <a:lnTo>
                    <a:pt x="6835977" y="0"/>
                  </a:lnTo>
                  <a:lnTo>
                    <a:pt x="6835977" y="1136650"/>
                  </a:lnTo>
                  <a:lnTo>
                    <a:pt x="716165" y="1136650"/>
                  </a:lnTo>
                  <a:lnTo>
                    <a:pt x="0" y="29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77" t="77765" r="79455" b="9874"/>
            <a:stretch/>
          </p:blipFill>
          <p:spPr>
            <a:xfrm>
              <a:off x="6038401" y="2334725"/>
              <a:ext cx="498350" cy="637528"/>
            </a:xfrm>
            <a:prstGeom prst="rect">
              <a:avLst/>
            </a:prstGeom>
          </p:spPr>
        </p:pic>
        <p:sp>
          <p:nvSpPr>
            <p:cNvPr id="42" name="Объект 2"/>
            <p:cNvSpPr txBox="1">
              <a:spLocks/>
            </p:cNvSpPr>
            <p:nvPr/>
          </p:nvSpPr>
          <p:spPr>
            <a:xfrm>
              <a:off x="3292356" y="2419154"/>
              <a:ext cx="3583900" cy="6050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16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РЖД </a:t>
              </a:r>
            </a:p>
            <a:p>
              <a:pPr marL="0" indent="0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Вагоны</a:t>
              </a:r>
              <a:endPara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Прямоугольник 1948"/>
            <p:cNvSpPr/>
            <p:nvPr/>
          </p:nvSpPr>
          <p:spPr>
            <a:xfrm>
              <a:off x="3099136" y="3103679"/>
              <a:ext cx="3561096" cy="662102"/>
            </a:xfrm>
            <a:custGeom>
              <a:avLst/>
              <a:gdLst>
                <a:gd name="connsiteX0" fmla="*/ 0 w 6119812"/>
                <a:gd name="connsiteY0" fmla="*/ 0 h 1136650"/>
                <a:gd name="connsiteX1" fmla="*/ 6119812 w 6119812"/>
                <a:gd name="connsiteY1" fmla="*/ 0 h 1136650"/>
                <a:gd name="connsiteX2" fmla="*/ 6119812 w 6119812"/>
                <a:gd name="connsiteY2" fmla="*/ 1136650 h 1136650"/>
                <a:gd name="connsiteX3" fmla="*/ 0 w 6119812"/>
                <a:gd name="connsiteY3" fmla="*/ 1136650 h 1136650"/>
                <a:gd name="connsiteX4" fmla="*/ 0 w 6119812"/>
                <a:gd name="connsiteY4" fmla="*/ 0 h 1136650"/>
                <a:gd name="connsiteX0" fmla="*/ 0 w 6849277"/>
                <a:gd name="connsiteY0" fmla="*/ 10274 h 1136650"/>
                <a:gd name="connsiteX1" fmla="*/ 6849277 w 6849277"/>
                <a:gd name="connsiteY1" fmla="*/ 0 h 1136650"/>
                <a:gd name="connsiteX2" fmla="*/ 6849277 w 6849277"/>
                <a:gd name="connsiteY2" fmla="*/ 1136650 h 1136650"/>
                <a:gd name="connsiteX3" fmla="*/ 729465 w 6849277"/>
                <a:gd name="connsiteY3" fmla="*/ 1136650 h 1136650"/>
                <a:gd name="connsiteX4" fmla="*/ 0 w 6849277"/>
                <a:gd name="connsiteY4" fmla="*/ 10274 h 1136650"/>
                <a:gd name="connsiteX0" fmla="*/ 0 w 6835977"/>
                <a:gd name="connsiteY0" fmla="*/ 299 h 1136650"/>
                <a:gd name="connsiteX1" fmla="*/ 6835977 w 6835977"/>
                <a:gd name="connsiteY1" fmla="*/ 0 h 1136650"/>
                <a:gd name="connsiteX2" fmla="*/ 6835977 w 6835977"/>
                <a:gd name="connsiteY2" fmla="*/ 1136650 h 1136650"/>
                <a:gd name="connsiteX3" fmla="*/ 716165 w 6835977"/>
                <a:gd name="connsiteY3" fmla="*/ 1136650 h 1136650"/>
                <a:gd name="connsiteX4" fmla="*/ 0 w 6835977"/>
                <a:gd name="connsiteY4" fmla="*/ 299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977" h="1136650">
                  <a:moveTo>
                    <a:pt x="0" y="299"/>
                  </a:moveTo>
                  <a:lnTo>
                    <a:pt x="6835977" y="0"/>
                  </a:lnTo>
                  <a:lnTo>
                    <a:pt x="6835977" y="1136650"/>
                  </a:lnTo>
                  <a:lnTo>
                    <a:pt x="716165" y="1136650"/>
                  </a:lnTo>
                  <a:lnTo>
                    <a:pt x="0" y="29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540" t="57311" r="42960" b="28314"/>
            <a:stretch/>
          </p:blipFill>
          <p:spPr>
            <a:xfrm>
              <a:off x="6009333" y="3127893"/>
              <a:ext cx="623830" cy="557707"/>
            </a:xfrm>
            <a:prstGeom prst="rect">
              <a:avLst/>
            </a:prstGeom>
          </p:spPr>
        </p:pic>
        <p:sp>
          <p:nvSpPr>
            <p:cNvPr id="43" name="Объект 2"/>
            <p:cNvSpPr txBox="1">
              <a:spLocks/>
            </p:cNvSpPr>
            <p:nvPr/>
          </p:nvSpPr>
          <p:spPr>
            <a:xfrm>
              <a:off x="3653492" y="3127893"/>
              <a:ext cx="1776410" cy="6194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РЖД </a:t>
              </a:r>
            </a:p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Инфраструктура</a:t>
              </a:r>
              <a:endPara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9518" y="1271116"/>
            <a:ext cx="2684736" cy="2350085"/>
          </a:xfrm>
          <a:prstGeom prst="rect">
            <a:avLst/>
          </a:prstGeom>
        </p:spPr>
      </p:pic>
      <p:sp>
        <p:nvSpPr>
          <p:cNvPr id="10" name="Прямоугольный треугольник 9"/>
          <p:cNvSpPr/>
          <p:nvPr/>
        </p:nvSpPr>
        <p:spPr>
          <a:xfrm flipV="1">
            <a:off x="107505" y="1241607"/>
            <a:ext cx="1296143" cy="1632084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33" y="1543414"/>
            <a:ext cx="772091" cy="317190"/>
          </a:xfrm>
          <a:prstGeom prst="rect">
            <a:avLst/>
          </a:prstGeom>
        </p:spPr>
      </p:pic>
      <p:sp>
        <p:nvSpPr>
          <p:cNvPr id="41" name="Объект 2"/>
          <p:cNvSpPr>
            <a:spLocks noGrp="1"/>
          </p:cNvSpPr>
          <p:nvPr>
            <p:ph idx="1"/>
          </p:nvPr>
        </p:nvSpPr>
        <p:spPr>
          <a:xfrm>
            <a:off x="1990415" y="1301833"/>
            <a:ext cx="3137444" cy="421440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РЖД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Логистика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6450770" y="1331903"/>
            <a:ext cx="2873758" cy="47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Объект 2"/>
          <p:cNvSpPr txBox="1">
            <a:spLocks/>
          </p:cNvSpPr>
          <p:nvPr/>
        </p:nvSpPr>
        <p:spPr>
          <a:xfrm>
            <a:off x="3912945" y="2435612"/>
            <a:ext cx="1408283" cy="261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ЦМ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ЦД, ЦФТО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527" y="1857889"/>
            <a:ext cx="538910" cy="1938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647" y="1305674"/>
            <a:ext cx="1560316" cy="237740"/>
          </a:xfrm>
          <a:prstGeom prst="rect">
            <a:avLst/>
          </a:prstGeom>
        </p:spPr>
      </p:pic>
      <p:pic>
        <p:nvPicPr>
          <p:cNvPr id="34" name="Picture 2" descr="РейлТрансАвто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211" y="2084333"/>
            <a:ext cx="723893" cy="17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www.fishnotice.com/add_files/logotip_dlinyj_novyj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872" y="2080067"/>
            <a:ext cx="588821" cy="1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3175117" y="1171011"/>
            <a:ext cx="2111724" cy="547771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39414" y="1059582"/>
            <a:ext cx="3304586" cy="2683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900" b="1" dirty="0" smtClean="0">
                <a:solidFill>
                  <a:srgbClr val="CC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Задачи «РЖД Логистики»:</a:t>
            </a:r>
            <a:endParaRPr lang="ru-RU" sz="900" dirty="0" smtClean="0">
              <a:solidFill>
                <a:srgbClr val="CC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9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организация комплексной транспортно-логистической услуги по перевозке разнообразной номенклатуры грузов различными видами транспорта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900" dirty="0">
                <a:ea typeface="SimSun" panose="02010600030101010101" pitchFamily="2" charset="-122"/>
                <a:cs typeface="Times New Roman" panose="02020603050405020304" pitchFamily="18" charset="0"/>
              </a:rPr>
              <a:t>п</a:t>
            </a:r>
            <a:r>
              <a:rPr lang="ru-RU" sz="9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овышение конкурентоспособности </a:t>
            </a:r>
            <a:r>
              <a:rPr lang="ru-RU" sz="900" dirty="0">
                <a:ea typeface="SimSun" panose="02010600030101010101" pitchFamily="2" charset="-122"/>
                <a:cs typeface="Times New Roman" panose="02020603050405020304" pitchFamily="18" charset="0"/>
              </a:rPr>
              <a:t>Холдинга </a:t>
            </a:r>
            <a:r>
              <a:rPr lang="ru-RU" sz="9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«РЖД» </a:t>
            </a:r>
            <a:r>
              <a:rPr lang="ru-RU" sz="900" dirty="0">
                <a:ea typeface="SimSun" panose="02010600030101010101" pitchFamily="2" charset="-122"/>
                <a:cs typeface="Times New Roman" panose="02020603050405020304" pitchFamily="18" charset="0"/>
              </a:rPr>
              <a:t>на транспортно-логистическом </a:t>
            </a:r>
            <a:r>
              <a:rPr lang="ru-RU" sz="9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рынке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9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увеличение </a:t>
            </a:r>
            <a:r>
              <a:rPr lang="ru-RU" sz="900" dirty="0">
                <a:ea typeface="SimSun" panose="02010600030101010101" pitchFamily="2" charset="-122"/>
                <a:cs typeface="Times New Roman" panose="02020603050405020304" pitchFamily="18" charset="0"/>
              </a:rPr>
              <a:t>объемов железнодорожных </a:t>
            </a:r>
            <a:r>
              <a:rPr lang="ru-RU" sz="9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перевозок</a:t>
            </a:r>
            <a:endParaRPr lang="ru-RU" sz="9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9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рост </a:t>
            </a:r>
            <a:r>
              <a:rPr lang="ru-RU" sz="900" dirty="0">
                <a:ea typeface="SimSun" panose="02010600030101010101" pitchFamily="2" charset="-122"/>
                <a:cs typeface="Times New Roman" panose="02020603050405020304" pitchFamily="18" charset="0"/>
              </a:rPr>
              <a:t>капитализации Холдинга </a:t>
            </a:r>
            <a:r>
              <a:rPr lang="ru-RU" sz="9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«РЖД»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900" dirty="0" smtClean="0"/>
              <a:t>интеграция </a:t>
            </a:r>
            <a:r>
              <a:rPr lang="ru-RU" sz="900" dirty="0"/>
              <a:t>всех услуг Холдинга </a:t>
            </a:r>
            <a:r>
              <a:rPr lang="ru-RU" sz="900" dirty="0" smtClean="0"/>
              <a:t>«РЖД» </a:t>
            </a:r>
            <a:r>
              <a:rPr lang="ru-RU" sz="900" dirty="0"/>
              <a:t>и сторонних поставщиков в единую цепочку поставок на рынке мультимодальных </a:t>
            </a:r>
            <a:r>
              <a:rPr lang="ru-RU" sz="900" dirty="0" smtClean="0"/>
              <a:t>перевозок</a:t>
            </a:r>
            <a:endParaRPr lang="ru-RU" sz="9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26595" y="3813888"/>
            <a:ext cx="82089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12059" y="4095349"/>
            <a:ext cx="82804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РЖДЛ – «логистическая рука» </a:t>
            </a:r>
            <a:r>
              <a:rPr lang="ru-RU" sz="1400" b="1" dirty="0" smtClean="0"/>
              <a:t>Холдинга </a:t>
            </a:r>
            <a:r>
              <a:rPr lang="ru-RU" sz="1400" b="1" dirty="0"/>
              <a:t>«РЖД», сопрягающая поставщиков и получателей, железную дорогу, терминалы, порты и пограничные переходы</a:t>
            </a:r>
          </a:p>
        </p:txBody>
      </p:sp>
      <p:sp>
        <p:nvSpPr>
          <p:cNvPr id="46" name="Стрелка вниз 45"/>
          <p:cNvSpPr/>
          <p:nvPr/>
        </p:nvSpPr>
        <p:spPr>
          <a:xfrm>
            <a:off x="4831838" y="3867894"/>
            <a:ext cx="388234" cy="19984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24122" y="1543414"/>
            <a:ext cx="1524261" cy="119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spc="-30" dirty="0">
                <a:solidFill>
                  <a:srgbClr val="FF5050"/>
                </a:solidFill>
              </a:rPr>
              <a:t>Управление цепями поставок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14421" y="1851832"/>
            <a:ext cx="677624" cy="171979"/>
          </a:xfrm>
          <a:prstGeom prst="rect">
            <a:avLst/>
          </a:prstGeom>
          <a:noFill/>
        </p:spPr>
        <p:txBody>
          <a:bodyPr wrap="none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RussianRail G Pro Medium" pitchFamily="50" charset="-52"/>
              </a:rPr>
              <a:t>Ф</a:t>
            </a:r>
            <a:r>
              <a:rPr lang="ru-RU" sz="1600" b="1" dirty="0" smtClean="0">
                <a:solidFill>
                  <a:srgbClr val="C00000"/>
                </a:solidFill>
                <a:latin typeface="RussianRail G Pro Medium" pitchFamily="50" charset="-52"/>
                <a:cs typeface="Arial" charset="0"/>
              </a:rPr>
              <a:t>ГК</a:t>
            </a:r>
            <a:endParaRPr lang="ru-RU" sz="1600" b="1" dirty="0">
              <a:solidFill>
                <a:srgbClr val="C00000"/>
              </a:solidFill>
              <a:latin typeface="RussianRail G Pro Medium" pitchFamily="50" charset="-5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логистического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решения по доставке грузов для строительства инфраструктуры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Южно-Тамбейского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газоконденсатного  месторождения на Ямале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071553"/>
            <a:ext cx="871543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285866"/>
            <a:ext cx="1742062" cy="38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142990"/>
            <a:ext cx="1422541" cy="54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www.logistrans.ru/photo/pages/62/7.png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1538" y="1285866"/>
            <a:ext cx="1285884" cy="34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оя\Логистика_нов\октябрь_2016\25 окт\Ямал\image-27-07-16-16-51-6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95" t="11720" b="31345"/>
          <a:stretch>
            <a:fillRect/>
          </a:stretch>
        </p:blipFill>
        <p:spPr bwMode="auto">
          <a:xfrm>
            <a:off x="0" y="2214560"/>
            <a:ext cx="2040635" cy="168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Моя\Логистика_нов\октябрь_2016\25 окт\Ямал\image-27-07-16-16-51-1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10" b="5104"/>
          <a:stretch>
            <a:fillRect/>
          </a:stretch>
        </p:blipFill>
        <p:spPr bwMode="auto">
          <a:xfrm>
            <a:off x="1928794" y="2571750"/>
            <a:ext cx="2048397" cy="142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14282" y="1857370"/>
            <a:ext cx="850112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14282" y="1785932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143636" y="1785932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000364" y="1785932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715404" y="1785932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F:\Моя\Логистика_нов\октябрь_2016\25 окт\Ямал\image-27-07-16-16-51-9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72" b="12106"/>
          <a:stretch>
            <a:fillRect/>
          </a:stretch>
        </p:blipFill>
        <p:spPr bwMode="auto">
          <a:xfrm>
            <a:off x="6786578" y="3429006"/>
            <a:ext cx="2214577" cy="139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571472" y="1785932"/>
            <a:ext cx="878684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Перевозка специальной техники и оборудования по маршруту Воркута –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Лабытнанги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порт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Сабета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7" name="Picture 9" descr="F:\Моя\Логистика_нов\октябрь_2016\IMG_030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42" t="1661" r="7197" b="5352"/>
          <a:stretch>
            <a:fillRect/>
          </a:stretch>
        </p:blipFill>
        <p:spPr bwMode="auto">
          <a:xfrm>
            <a:off x="4000496" y="2357436"/>
            <a:ext cx="2857520" cy="241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F:\Моя\Логистика_нов\октябрь_2016\IMG_101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73" t="7349" r="23031" b="12598"/>
          <a:stretch>
            <a:fillRect/>
          </a:stretch>
        </p:blipFill>
        <p:spPr bwMode="auto">
          <a:xfrm>
            <a:off x="500034" y="3571882"/>
            <a:ext cx="1928826" cy="138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/>
          </p:cNvSpPr>
          <p:nvPr/>
        </p:nvSpPr>
        <p:spPr bwMode="auto">
          <a:xfrm>
            <a:off x="609600" y="3202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/>
            <a:r>
              <a:rPr lang="ru-RU" sz="2200">
                <a:solidFill>
                  <a:schemeClr val="tx1"/>
                </a:solidFill>
                <a:latin typeface="Verdana" pitchFamily="32" charset="0"/>
              </a:rPr>
              <a:t>Мобильный грузовой двор ст. Сивая Маска</a:t>
            </a:r>
            <a:endParaRPr lang="ru-RU" sz="2200">
              <a:solidFill>
                <a:schemeClr val="tx1"/>
              </a:solidFill>
              <a:cs typeface="Arial Unicode MS" charset="0"/>
            </a:endParaRPr>
          </a:p>
        </p:txBody>
      </p:sp>
      <p:pic>
        <p:nvPicPr>
          <p:cNvPr id="4099" name="5029DB8C-3757-42CC-B2C5-FB2D54662415" descr="cid:image001.jpg@01D1A793.5556384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6" y="2946797"/>
            <a:ext cx="4429125" cy="187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55B800A8-DC4F-44EA-A964-FF655777BB2C" descr="cid:image001.jpg@01D1A794.1696B930"/>
          <p:cNvPicPr>
            <a:picLocks noChangeAspect="1" noChangeArrowheads="1"/>
          </p:cNvPicPr>
          <p:nvPr/>
        </p:nvPicPr>
        <p:blipFill>
          <a:blip r:embed="rId4" r:link="rId5" cstate="email">
            <a:lum bright="12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6" y="1071563"/>
            <a:ext cx="4429125" cy="18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Заголовок 1"/>
          <p:cNvSpPr txBox="1">
            <a:spLocks/>
          </p:cNvSpPr>
          <p:nvPr/>
        </p:nvSpPr>
        <p:spPr bwMode="auto">
          <a:xfrm>
            <a:off x="428626" y="1178719"/>
            <a:ext cx="3643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eaLnBrk="1" hangingPunct="1"/>
            <a:endParaRPr lang="ru-RU" dirty="0">
              <a:solidFill>
                <a:schemeClr val="tx1"/>
              </a:solidFill>
              <a:cs typeface="Arial Unicode MS" charset="0"/>
            </a:endParaRPr>
          </a:p>
          <a:p>
            <a:pPr algn="just"/>
            <a:r>
              <a:rPr lang="ru-RU" sz="1400" dirty="0" smtClean="0"/>
              <a:t>Для организации «Мобильного грузового двора» станции Сивая Маска Северной железной дороге потребовалось изменить технологию работы станции, ускорить обработку маневровым локомотивом фронтов выгрузки,  был изменен и тип подвижного состава, вместо полувагонов стали использовать вагоны-самосвалы (думпкары). В течение 2016 года выгружено более 600-та вагонов.</a:t>
            </a:r>
          </a:p>
          <a:p>
            <a:pPr algn="just" defTabSz="914400" eaLnBrk="1" hangingPunct="1"/>
            <a:endParaRPr lang="ru-RU" sz="1400" dirty="0">
              <a:solidFill>
                <a:schemeClr val="tx1"/>
              </a:solidFill>
              <a:cs typeface="Arial Unicode MS" charset="0"/>
            </a:endParaRPr>
          </a:p>
          <a:p>
            <a:pPr defTabSz="914400" eaLnBrk="1" hangingPunct="1"/>
            <a:r>
              <a:rPr lang="ru-RU" sz="1400" dirty="0" smtClean="0">
                <a:solidFill>
                  <a:schemeClr val="tx1"/>
                </a:solidFill>
                <a:cs typeface="Arial Unicode MS" charset="0"/>
              </a:rPr>
              <a:t> </a:t>
            </a:r>
            <a:endParaRPr lang="ru-RU" sz="1400" dirty="0">
              <a:solidFill>
                <a:schemeClr val="tx1"/>
              </a:solidFill>
              <a:cs typeface="Arial Unicode MS" charset="0"/>
            </a:endParaRPr>
          </a:p>
          <a:p>
            <a:pPr defTabSz="914400" eaLnBrk="1" hangingPunct="1"/>
            <a:endParaRPr lang="ru-RU" dirty="0">
              <a:solidFill>
                <a:schemeClr val="tx1"/>
              </a:solidFill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рант\Desktop\мой любимый муж\10.05.16\карта1.jpg"/>
          <p:cNvPicPr>
            <a:picLocks noChangeAspect="1" noChangeArrowheads="1"/>
          </p:cNvPicPr>
          <p:nvPr/>
        </p:nvPicPr>
        <p:blipFill>
          <a:blip r:embed="rId2" cstate="print">
            <a:lum bright="11000" contrast="-17000"/>
          </a:blip>
          <a:srcRect/>
          <a:stretch>
            <a:fillRect/>
          </a:stretch>
        </p:blipFill>
        <p:spPr bwMode="auto">
          <a:xfrm>
            <a:off x="0" y="1071552"/>
            <a:ext cx="9144000" cy="3706533"/>
          </a:xfrm>
          <a:prstGeom prst="rect">
            <a:avLst/>
          </a:prstGeom>
          <a:noFill/>
        </p:spPr>
      </p:pic>
      <p:pic>
        <p:nvPicPr>
          <p:cNvPr id="4" name="Picture 2" descr="F:\Моя\Логистика\10.05.16\Княжпогост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19822"/>
            <a:ext cx="410445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ключевых проектов</a:t>
            </a:r>
            <a:endParaRPr lang="ru-RU" sz="2200" dirty="0"/>
          </a:p>
        </p:txBody>
      </p:sp>
      <p:pic>
        <p:nvPicPr>
          <p:cNvPr id="6" name="DE3ACC78-52D3-438E-8DA4-1B12FC5AA629" descr="cid:image001.jpg@01D1A793.62926F10"/>
          <p:cNvPicPr/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571618"/>
            <a:ext cx="1714512" cy="1178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928794" y="785800"/>
            <a:ext cx="5586426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Мобильные грузовые дворы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Транспортное обслуживание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 газопроводов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Ухта-Торжок-2 и </a:t>
            </a:r>
            <a:r>
              <a:rPr lang="ru-RU" sz="11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Бованенково-Ухта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6CAAAEF2-AAC2-4CA7-B43F-6928BCACD781" descr="cid:image001.jpg@01D1A795.8EA66410"/>
          <p:cNvPicPr/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49"/>
          <a:stretch>
            <a:fillRect/>
          </a:stretch>
        </p:blipFill>
        <p:spPr bwMode="auto">
          <a:xfrm>
            <a:off x="2555776" y="2643810"/>
            <a:ext cx="1428760" cy="171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F:\Моя\Логистика_нов\октябрь_2016\IMG_030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50"/>
          <a:stretch>
            <a:fillRect/>
          </a:stretch>
        </p:blipFill>
        <p:spPr bwMode="auto">
          <a:xfrm>
            <a:off x="323528" y="1571618"/>
            <a:ext cx="185738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3"/>
          <p:cNvSpPr txBox="1">
            <a:spLocks/>
          </p:cNvSpPr>
          <p:nvPr/>
        </p:nvSpPr>
        <p:spPr>
          <a:xfrm>
            <a:off x="142844" y="4885808"/>
            <a:ext cx="642942" cy="25769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РЖД - Экспресс</a:t>
            </a:r>
          </a:p>
        </p:txBody>
      </p:sp>
      <p:pic>
        <p:nvPicPr>
          <p:cNvPr id="99" name="Picture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29" t="11549" b="35929"/>
          <a:stretch/>
        </p:blipFill>
        <p:spPr>
          <a:xfrm>
            <a:off x="0" y="1071552"/>
            <a:ext cx="9644098" cy="385282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0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714494"/>
            <a:ext cx="1337717" cy="10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2844" y="1071552"/>
            <a:ext cx="867158" cy="500066"/>
          </a:xfrm>
          <a:prstGeom prst="rect">
            <a:avLst/>
          </a:prstGeom>
        </p:spPr>
      </p:pic>
      <p:sp>
        <p:nvSpPr>
          <p:cNvPr id="103" name="Прямоугольник 102"/>
          <p:cNvSpPr/>
          <p:nvPr/>
        </p:nvSpPr>
        <p:spPr>
          <a:xfrm>
            <a:off x="1214414" y="1285866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3-5 грузоотправителей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14348" y="2571750"/>
            <a:ext cx="1643074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Воркута</a:t>
            </a:r>
          </a:p>
          <a:p>
            <a:pPr algn="ctr"/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Лабытнанги</a:t>
            </a:r>
            <a:endParaRPr lang="ru-RU" sz="10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Инта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Усинск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Печора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071538" y="2357436"/>
            <a:ext cx="100013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МЧ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2214560"/>
            <a:ext cx="1170398" cy="785818"/>
          </a:xfrm>
          <a:prstGeom prst="rect">
            <a:avLst/>
          </a:prstGeom>
        </p:spPr>
      </p:pic>
      <p:sp>
        <p:nvSpPr>
          <p:cNvPr id="107" name="Прямоугольник 106"/>
          <p:cNvSpPr/>
          <p:nvPr/>
        </p:nvSpPr>
        <p:spPr>
          <a:xfrm>
            <a:off x="6429388" y="2571750"/>
            <a:ext cx="107157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Станция назначения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00496" y="4214824"/>
            <a:ext cx="100013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Кунцево-2 ХАБ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9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785932"/>
            <a:ext cx="1337717" cy="10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" descr="C:\Work\Презентации\Завод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8148" y="1142990"/>
            <a:ext cx="785818" cy="48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C:\Work\Презентации\Завод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9454" y="1142990"/>
            <a:ext cx="928694" cy="5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C:\Work\Презентации\Завод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0430" y="1071552"/>
            <a:ext cx="1000132" cy="6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C:\Work\Презентации\Завод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9586" y="3357568"/>
            <a:ext cx="1000132" cy="6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4071948"/>
            <a:ext cx="1170398" cy="785818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43900" y="2214560"/>
            <a:ext cx="743279" cy="428628"/>
          </a:xfrm>
          <a:prstGeom prst="rect">
            <a:avLst/>
          </a:prstGeom>
        </p:spPr>
      </p:pic>
      <p:pic>
        <p:nvPicPr>
          <p:cNvPr id="116" name="Picture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3286130"/>
            <a:ext cx="2163457" cy="1071570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134"/>
          <a:stretch/>
        </p:blipFill>
        <p:spPr>
          <a:xfrm>
            <a:off x="142844" y="2214560"/>
            <a:ext cx="642942" cy="718723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1928808"/>
            <a:ext cx="867158" cy="500066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54"/>
          <a:stretch>
            <a:fillRect/>
          </a:stretch>
        </p:blipFill>
        <p:spPr>
          <a:xfrm>
            <a:off x="3571868" y="1643056"/>
            <a:ext cx="983719" cy="237740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57818" y="4214824"/>
            <a:ext cx="991038" cy="571504"/>
          </a:xfrm>
          <a:prstGeom prst="rect">
            <a:avLst/>
          </a:prstGeom>
        </p:spPr>
      </p:pic>
      <p:cxnSp>
        <p:nvCxnSpPr>
          <p:cNvPr id="125" name="Прямая со стрелкой 124"/>
          <p:cNvCxnSpPr/>
          <p:nvPr/>
        </p:nvCxnSpPr>
        <p:spPr>
          <a:xfrm>
            <a:off x="4714876" y="3929072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rot="10800000" flipV="1">
            <a:off x="2643174" y="3857634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endCxn id="110" idx="2"/>
          </p:cNvCxnSpPr>
          <p:nvPr/>
        </p:nvCxnSpPr>
        <p:spPr>
          <a:xfrm flipV="1">
            <a:off x="7643834" y="1628397"/>
            <a:ext cx="607223" cy="4432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 rot="5400000" flipH="1" flipV="1">
            <a:off x="6965967" y="174941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rot="16200000" flipH="1">
            <a:off x="1000100" y="1643056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17" idx="3"/>
          </p:cNvCxnSpPr>
          <p:nvPr/>
        </p:nvCxnSpPr>
        <p:spPr>
          <a:xfrm flipV="1">
            <a:off x="785786" y="2357436"/>
            <a:ext cx="285752" cy="216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 rot="10800000" flipV="1">
            <a:off x="2428860" y="1500180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>
            <a:off x="2214546" y="2500312"/>
            <a:ext cx="1071570" cy="714380"/>
          </a:xfrm>
          <a:prstGeom prst="straightConnector1">
            <a:avLst/>
          </a:prstGeom>
          <a:ln w="85725" cmpd="thickThin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>
            <a:off x="3857620" y="2214560"/>
            <a:ext cx="785818" cy="1588"/>
          </a:xfrm>
          <a:prstGeom prst="straightConnector1">
            <a:avLst/>
          </a:prstGeom>
          <a:ln w="666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>
            <a:off x="5572132" y="2214560"/>
            <a:ext cx="785818" cy="1588"/>
          </a:xfrm>
          <a:prstGeom prst="straightConnector1">
            <a:avLst/>
          </a:prstGeom>
          <a:ln w="666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7643834" y="235743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rot="5400000">
            <a:off x="8072462" y="300037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5" name="Прямоугольник 154"/>
          <p:cNvSpPr/>
          <p:nvPr/>
        </p:nvSpPr>
        <p:spPr>
          <a:xfrm>
            <a:off x="3214678" y="2857502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Различные станции назначения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6357950" y="4357700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Конечный пункт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0" y="4286262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Конечный пункт</a:t>
            </a:r>
            <a:endParaRPr lang="ru-RU" sz="1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                           </a:t>
            </a:r>
          </a:p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539751" y="92869"/>
            <a:ext cx="842486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>
                <a:solidFill>
                  <a:srgbClr val="000000"/>
                </a:solidFill>
              </a:rPr>
              <a:t> </a:t>
            </a:r>
          </a:p>
          <a:p>
            <a:pPr algn="ctr"/>
            <a:endParaRPr lang="ru-RU" altLang="ru-RU"/>
          </a:p>
        </p:txBody>
      </p:sp>
      <p:pic>
        <p:nvPicPr>
          <p:cNvPr id="1026" name="Picture 2" descr="C:\Users\SorokinKJ.RZDLOG\Desktop\сетка 2015г\Фото. Тупик. Сосногорск\фото 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339988"/>
            <a:ext cx="2664295" cy="126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9" name="Picture 5" descr="C:\Users\SorokinKJ.RZDLOG\Desktop\сетка 2015г\Фото. Тупик. Сосногорск\фот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77" y="1437624"/>
            <a:ext cx="2760926" cy="1890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graphicFrame>
        <p:nvGraphicFramePr>
          <p:cNvPr id="5" name="Схема 4"/>
          <p:cNvGraphicFramePr/>
          <p:nvPr/>
        </p:nvGraphicFramePr>
        <p:xfrm>
          <a:off x="1619672" y="1082174"/>
          <a:ext cx="6744580" cy="364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69921"/>
            <a:ext cx="2592288" cy="1134126"/>
          </a:xfrm>
          <a:prstGeom prst="roundRect">
            <a:avLst>
              <a:gd name="adj" fmla="val 16667"/>
            </a:avLst>
          </a:prstGeom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8" name="Picture 4" descr="C:\Users\SorokinKJ.RZDLOG\Desktop\сетка 2015г\Фото. Тупик. Сосногорск\фото 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3703" y="3117038"/>
            <a:ext cx="1937474" cy="1620180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057" name="Заголовок 1"/>
          <p:cNvSpPr>
            <a:spLocks noGrp="1"/>
          </p:cNvSpPr>
          <p:nvPr>
            <p:ph type="title"/>
          </p:nvPr>
        </p:nvSpPr>
        <p:spPr>
          <a:xfrm>
            <a:off x="179388" y="141685"/>
            <a:ext cx="8229600" cy="75604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Транспортировка легковых автомобилей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dirty="0" smtClean="0"/>
              <a:t>в </a:t>
            </a:r>
            <a:r>
              <a:rPr lang="ru-RU" sz="2000" dirty="0" err="1" smtClean="0"/>
              <a:t>вагонах-автомобилевозах</a:t>
            </a:r>
            <a:r>
              <a:rPr lang="ru-RU" sz="2000" dirty="0" smtClean="0"/>
              <a:t> на участке </a:t>
            </a:r>
            <a:r>
              <a:rPr lang="ru-RU" sz="2000" dirty="0" err="1" smtClean="0"/>
              <a:t>Соскогорск-Воркута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Перевозка угля   «Шахта «</a:t>
            </a:r>
            <a:r>
              <a:rPr lang="ru-RU" sz="2000" dirty="0" err="1" smtClean="0"/>
              <a:t>Интауголь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1027" name="Picture 3" descr="G:\ИнтаУголь\уголь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003798"/>
            <a:ext cx="1728192" cy="1653772"/>
          </a:xfrm>
          <a:prstGeom prst="rect">
            <a:avLst/>
          </a:prstGeom>
          <a:noFill/>
        </p:spPr>
      </p:pic>
      <p:pic>
        <p:nvPicPr>
          <p:cNvPr id="1028" name="Picture 4" descr="G:\ИнтаУголь\уголь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75606"/>
            <a:ext cx="1202908" cy="1224136"/>
          </a:xfrm>
          <a:prstGeom prst="rect">
            <a:avLst/>
          </a:prstGeom>
          <a:noFill/>
        </p:spPr>
      </p:pic>
      <p:pic>
        <p:nvPicPr>
          <p:cNvPr id="1029" name="Picture 5" descr="G:\ИнтаУголь\Черепоецкая ГРЭС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06" t="1050" r="20374" b="23622"/>
          <a:stretch>
            <a:fillRect/>
          </a:stretch>
        </p:blipFill>
        <p:spPr bwMode="auto">
          <a:xfrm>
            <a:off x="6156176" y="1131590"/>
            <a:ext cx="2664296" cy="167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9512" y="4515966"/>
            <a:ext cx="561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АО «РЖД Логистика» совместно с АО «ФГК»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2859782"/>
            <a:ext cx="2771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Получатели –представители энергетического комплекса, предприятия </a:t>
            </a:r>
            <a:r>
              <a:rPr lang="ru-RU" sz="1400" dirty="0" err="1" smtClean="0"/>
              <a:t>жилищно</a:t>
            </a:r>
            <a:r>
              <a:rPr lang="ru-RU" sz="1400" dirty="0" smtClean="0"/>
              <a:t>- коммунальных хозяйств регионов, </a:t>
            </a:r>
          </a:p>
          <a:p>
            <a:pPr algn="ctr"/>
            <a:r>
              <a:rPr lang="ru-RU" sz="1400" dirty="0" smtClean="0"/>
              <a:t>Череповецкая ГРЭС </a:t>
            </a:r>
            <a:endParaRPr lang="ru-RU" sz="1400" dirty="0"/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4067944" y="1131590"/>
            <a:ext cx="2448272" cy="936104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>
            <a:off x="323528" y="3075806"/>
            <a:ext cx="2880320" cy="1440160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G:\ИнтаУголь\cms-image-0000137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863"/>
          <a:stretch>
            <a:fillRect/>
          </a:stretch>
        </p:blipFill>
        <p:spPr bwMode="auto">
          <a:xfrm>
            <a:off x="179512" y="1131590"/>
            <a:ext cx="4142355" cy="1928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G:\ИнтаУголь\FGK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643758"/>
            <a:ext cx="2592288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an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lan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blan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10130</TotalTime>
  <Words>576</Words>
  <Application>Microsoft Office PowerPoint</Application>
  <PresentationFormat>Экран (16:9)</PresentationFormat>
  <Paragraphs>121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Arial Unicode MS</vt:lpstr>
      <vt:lpstr>MS PGothic</vt:lpstr>
      <vt:lpstr>SimSun</vt:lpstr>
      <vt:lpstr>Arial</vt:lpstr>
      <vt:lpstr>Calibri</vt:lpstr>
      <vt:lpstr>RussianRail G Pro Medium</vt:lpstr>
      <vt:lpstr>Times New Roman</vt:lpstr>
      <vt:lpstr>Verdana</vt:lpstr>
      <vt:lpstr>Wingdings</vt:lpstr>
      <vt:lpstr>blank</vt:lpstr>
      <vt:lpstr>1_blank</vt:lpstr>
      <vt:lpstr>2_blank</vt:lpstr>
      <vt:lpstr>3_blank</vt:lpstr>
      <vt:lpstr>4_blank</vt:lpstr>
      <vt:lpstr>5_blank</vt:lpstr>
      <vt:lpstr>Реализация комплексных  транспортно-логистических услуг на полигоне Северной железной дороги.</vt:lpstr>
      <vt:lpstr>Презентация PowerPoint</vt:lpstr>
      <vt:lpstr>РЖДЛ – «логистическая рука» Холдинга «РЖД»</vt:lpstr>
      <vt:lpstr>Реализация логистического решения по доставке грузов для строительства инфраструктуры Южно-Тамбейского газоконденсатного  месторождения на Ямале</vt:lpstr>
      <vt:lpstr>Презентация PowerPoint</vt:lpstr>
      <vt:lpstr>Реализация ключевых проектов</vt:lpstr>
      <vt:lpstr>РЖД - Экспресс</vt:lpstr>
      <vt:lpstr>Транспортировка легковых автомобилей  в вагонах-автомобилевозах на участке Соскогорск-Воркута. </vt:lpstr>
      <vt:lpstr>Перевозка угля   «Шахта «Интауголь»</vt:lpstr>
      <vt:lpstr>Презентация PowerPoint</vt:lpstr>
      <vt:lpstr>Возможности  мобильного приложения</vt:lpstr>
      <vt:lpstr>Расширение спектра транспортно-логистических услуг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показатели деятельности  АО «РЖД Логистика»</dc:title>
  <dc:creator>Савельева Анастасия Олеговна</dc:creator>
  <cp:lastModifiedBy>РК Союз Промышленников</cp:lastModifiedBy>
  <cp:revision>467</cp:revision>
  <cp:lastPrinted>2016-10-24T14:39:06Z</cp:lastPrinted>
  <dcterms:created xsi:type="dcterms:W3CDTF">2015-08-21T06:22:05Z</dcterms:created>
  <dcterms:modified xsi:type="dcterms:W3CDTF">2016-12-08T07:56:17Z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