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  <p:sldMasterId id="2147483948" r:id="rId2"/>
  </p:sldMasterIdLst>
  <p:notesMasterIdLst>
    <p:notesMasterId r:id="rId12"/>
  </p:notesMasterIdLst>
  <p:sldIdLst>
    <p:sldId id="334" r:id="rId3"/>
    <p:sldId id="340" r:id="rId4"/>
    <p:sldId id="341" r:id="rId5"/>
    <p:sldId id="343" r:id="rId6"/>
    <p:sldId id="342" r:id="rId7"/>
    <p:sldId id="339" r:id="rId8"/>
    <p:sldId id="326" r:id="rId9"/>
    <p:sldId id="332" r:id="rId10"/>
    <p:sldId id="29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025E"/>
    <a:srgbClr val="9B0348"/>
    <a:srgbClr val="C55F21"/>
    <a:srgbClr val="DA6B26"/>
    <a:srgbClr val="AEAA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2750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733234913634804E-2"/>
          <c:y val="0.16875334558786401"/>
          <c:w val="0.90234159481338205"/>
          <c:h val="0.711888388663886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Лист4!$A$51</c:f>
              <c:strCache>
                <c:ptCount val="1"/>
                <c:pt idx="0">
                  <c:v>Фискальная (налоговая) нагрузка, %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Лист4!$B$50:$I$50</c:f>
              <c:numCache>
                <c:formatCode>General</c:formatCode>
                <c:ptCount val="8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</c:numCache>
            </c:numRef>
          </c:cat>
          <c:val>
            <c:numRef>
              <c:f>Лист4!$B$51:$I$51</c:f>
              <c:numCache>
                <c:formatCode>0.0</c:formatCode>
                <c:ptCount val="8"/>
                <c:pt idx="0">
                  <c:v>26.2</c:v>
                </c:pt>
                <c:pt idx="1">
                  <c:v>14.7</c:v>
                </c:pt>
                <c:pt idx="2">
                  <c:v>15.5</c:v>
                </c:pt>
                <c:pt idx="3">
                  <c:v>17.100000000000001</c:v>
                </c:pt>
                <c:pt idx="4">
                  <c:v>14.1</c:v>
                </c:pt>
                <c:pt idx="5">
                  <c:v>12.9</c:v>
                </c:pt>
                <c:pt idx="6">
                  <c:v>12</c:v>
                </c:pt>
                <c:pt idx="7">
                  <c:v>10.4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227744"/>
        <c:axId val="312228136"/>
      </c:barChart>
      <c:catAx>
        <c:axId val="3122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312228136"/>
        <c:crosses val="autoZero"/>
        <c:auto val="1"/>
        <c:lblAlgn val="ctr"/>
        <c:lblOffset val="100"/>
        <c:noMultiLvlLbl val="0"/>
      </c:catAx>
      <c:valAx>
        <c:axId val="312228136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ln w="6350">
            <a:noFill/>
          </a:ln>
        </c:spPr>
        <c:txPr>
          <a:bodyPr/>
          <a:lstStyle/>
          <a:p>
            <a:pPr>
              <a:defRPr sz="1100"/>
            </a:pPr>
            <a:endParaRPr lang="ru-RU"/>
          </a:p>
        </c:txPr>
        <c:crossAx val="312227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464514182981552"/>
          <c:y val="5.4354320991361303E-2"/>
          <c:w val="0.51338951980853398"/>
          <c:h val="0.12576680669114801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C6D9-5989-41E4-83ED-6F35F4C8AC98}" type="datetimeFigureOut">
              <a:rPr lang="ru-RU" smtClean="0"/>
              <a:t>21.12.2015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8E4E3-5BBC-49FA-A844-9412F6BF6A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689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56623-35CA-496F-AFC1-76B6F111D915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43378-CBDB-44FC-B971-B9AB3C3F684E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9F1E8-A2F6-4F00-9CE2-AA2F33C3E3E9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DAC79-CFE0-4B5A-8494-192003491E5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BF554-3A56-4A6D-9C35-5387F9C65191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9A631-B6E4-40C8-9ABE-6A35B5AF4D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12/21/2015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73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12/21/2015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F16DE-A0D5-4438-950F-5B1E159C2C28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593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4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763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55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469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108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F6E8-1360-4AF0-BCE6-284C1FE3F1CB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C7DE3-47E1-4AAC-AB72-76CA4C750E8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4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24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57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2F3B0-638A-4191-A393-95BC205408EE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6C50-7C3E-48AD-AA83-6EBB73288F2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11E92-8242-4ACD-BA2F-B044F84B63CA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9A3AA-9E89-4FE7-9944-3D3A19E3772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F7FEE-EAE2-4105-9F97-B241448BCDE1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B9AAA-695E-4509-B7DC-8A2E4FA881A3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0FF2C-8366-45B6-905A-FBC72ABC14DB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6E8D4-D02B-47CA-8F4B-47367E1C9E1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D5B3E-4F89-487F-8B5B-D57C07605191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A43C7-3DE5-49DB-9ABC-49805A47053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41398-9D62-4911-8783-230D16119A7B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9292C-1077-4723-8421-ADF823A9AE3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90789-BE43-43BA-BBC9-795987E3EE0D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10FBE-61A5-402E-9F4B-236EF62BED35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7C7579A-FBD2-4C16-AD2C-DDBCFC0E2E47}" type="datetimeFigureOut">
              <a:rPr lang="ru-RU" altLang="ru-RU" smtClean="0"/>
              <a:pPr/>
              <a:t>21.12.2015</a:t>
            </a:fld>
            <a:endParaRPr lang="ru-RU" alt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4DCA6C-1387-4849-8C4F-521AF7BFE56A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21.12.2015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23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36512" y="6309320"/>
            <a:ext cx="91805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620688"/>
            <a:ext cx="918051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6512" y="692696"/>
            <a:ext cx="918051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600597" y="6450210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+mj-lt"/>
              </a:rPr>
              <a:t>15 декабря 2015 года - Москва</a:t>
            </a:r>
            <a:endParaRPr lang="ru-RU" sz="1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9592" y="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90"/>
                </a:solidFill>
              </a:rPr>
              <a:t>Регуляторная политика в России: </a:t>
            </a:r>
            <a:endParaRPr lang="ru-RU" sz="1400" i="1" dirty="0" smtClean="0">
              <a:solidFill>
                <a:srgbClr val="000090"/>
              </a:solidFill>
            </a:endParaRPr>
          </a:p>
          <a:p>
            <a:pPr algn="ctr"/>
            <a:r>
              <a:rPr lang="ru-RU" sz="1400" i="1" dirty="0" smtClean="0">
                <a:solidFill>
                  <a:srgbClr val="000090"/>
                </a:solidFill>
              </a:rPr>
              <a:t>эффективность </a:t>
            </a:r>
            <a:r>
              <a:rPr lang="ru-RU" sz="1400" i="1" dirty="0">
                <a:solidFill>
                  <a:srgbClr val="000090"/>
                </a:solidFill>
              </a:rPr>
              <a:t>бизнеса как отражение качества работы власти</a:t>
            </a:r>
            <a:r>
              <a:rPr lang="ru-RU" sz="1400" dirty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9672" y="5085184"/>
            <a:ext cx="741682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latin typeface="Trebuchet MS" panose="020B0603020202020204" pitchFamily="34" charset="0"/>
              </a:rPr>
              <a:t>Герман Зверев</a:t>
            </a:r>
          </a:p>
          <a:p>
            <a:pPr algn="r"/>
            <a:endParaRPr lang="ru-RU" b="1" dirty="0">
              <a:latin typeface="Trebuchet MS" panose="020B0603020202020204" pitchFamily="34" charset="0"/>
            </a:endParaRPr>
          </a:p>
          <a:p>
            <a:pPr algn="r"/>
            <a:r>
              <a:rPr lang="ru-RU" sz="1600" i="1" dirty="0">
                <a:latin typeface="Trebuchet MS" panose="020B0603020202020204" pitchFamily="34" charset="0"/>
              </a:rPr>
              <a:t>Президент НКО «Ассоциация добытчиков минтая»</a:t>
            </a:r>
          </a:p>
          <a:p>
            <a:pPr algn="r"/>
            <a:r>
              <a:rPr lang="ru-RU" sz="1600" i="1" dirty="0">
                <a:latin typeface="Trebuchet MS" panose="020B0603020202020204" pitchFamily="34" charset="0"/>
              </a:rPr>
              <a:t>Председатель Комиссии РСПП по </a:t>
            </a:r>
            <a:r>
              <a:rPr lang="ru-RU" sz="1600" i="1" dirty="0" smtClean="0">
                <a:latin typeface="Trebuchet MS" panose="020B0603020202020204" pitchFamily="34" charset="0"/>
              </a:rPr>
              <a:t>рыбному хозяйству </a:t>
            </a:r>
            <a:r>
              <a:rPr lang="ru-RU" sz="1600" i="1" dirty="0">
                <a:latin typeface="Trebuchet MS" panose="020B0603020202020204" pitchFamily="34" charset="0"/>
              </a:rPr>
              <a:t>и аквакультуре</a:t>
            </a:r>
          </a:p>
          <a:p>
            <a:endParaRPr lang="ru-RU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2232" y="764704"/>
            <a:ext cx="9144000" cy="5078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</a:rPr>
              <a:t>РЫБНАЯ </a:t>
            </a:r>
            <a:r>
              <a:rPr lang="ru-RU" sz="2700" b="1" dirty="0">
                <a:solidFill>
                  <a:srgbClr val="002060"/>
                </a:solidFill>
              </a:rPr>
              <a:t>ОТРАСЛЬ: </a:t>
            </a:r>
            <a:r>
              <a:rPr lang="ru-RU" sz="2700" b="1" dirty="0" smtClean="0">
                <a:solidFill>
                  <a:srgbClr val="002060"/>
                </a:solidFill>
              </a:rPr>
              <a:t>КОНКУРЕНЦИЯ РЕГУЛЯТОРОВ</a:t>
            </a:r>
            <a:endParaRPr lang="ru-RU" sz="2700" b="1" dirty="0">
              <a:solidFill>
                <a:srgbClr val="002060"/>
              </a:solidFill>
            </a:endParaRPr>
          </a:p>
        </p:txBody>
      </p:sp>
      <p:pic>
        <p:nvPicPr>
          <p:cNvPr id="11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" y="1261869"/>
            <a:ext cx="6513984" cy="43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8"/>
          <p:cNvSpPr txBox="1">
            <a:spLocks noChangeArrowheads="1"/>
          </p:cNvSpPr>
          <p:nvPr/>
        </p:nvSpPr>
        <p:spPr bwMode="auto">
          <a:xfrm>
            <a:off x="179512" y="116632"/>
            <a:ext cx="8856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j-lt"/>
                <a:cs typeface="Arial" charset="0"/>
              </a:rPr>
              <a:t>«ДВОЙНОЙ СЧЕТ» РОССЕЛЬХОЗНАДЗОРА </a:t>
            </a:r>
            <a:endParaRPr lang="ru-RU" sz="2400" b="1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  <p:pic>
        <p:nvPicPr>
          <p:cNvPr id="18435" name="Picture 5" descr="барьеры_07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760"/>
            <a:ext cx="91440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4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2"/>
                </a:solidFill>
              </a:rPr>
              <a:t>«ВЕТЕРИНАРНЫЙ НАЛОГ» В ЭКОНОМИКЕ РЫБНОЙ ОТРАСЛИ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40352" y="1124744"/>
            <a:ext cx="1296144" cy="52565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shade val="82000"/>
                  <a:satMod val="125000"/>
                  <a:lumMod val="74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tx1"/>
                </a:solidFill>
              </a:rPr>
              <a:t>Налоговые и таможенные </a:t>
            </a:r>
            <a:r>
              <a:rPr lang="ru-RU" sz="1400" b="1" dirty="0" smtClean="0">
                <a:solidFill>
                  <a:schemeClr val="tx1"/>
                </a:solidFill>
              </a:rPr>
              <a:t>платежи рыбной отрасли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17</a:t>
            </a:r>
            <a:r>
              <a:rPr lang="ru-RU" sz="16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млрд </a:t>
            </a:r>
            <a:r>
              <a:rPr lang="ru-RU" sz="1400" b="1" dirty="0">
                <a:solidFill>
                  <a:schemeClr val="bg1"/>
                </a:solidFill>
              </a:rPr>
              <a:t>рублей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00192" y="2924944"/>
            <a:ext cx="1296144" cy="3456384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accent2">
                  <a:shade val="82000"/>
                  <a:satMod val="125000"/>
                  <a:lumMod val="74000"/>
                </a:schemeClr>
              </a:gs>
            </a:gsLst>
          </a:gra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Инвестиции в рыбную отрасль</a:t>
            </a:r>
          </a:p>
          <a:p>
            <a:pPr algn="ctr"/>
            <a:endParaRPr lang="ru-RU" dirty="0"/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11</a:t>
            </a:r>
            <a:r>
              <a:rPr lang="ru-RU" dirty="0" smtClean="0"/>
              <a:t> </a:t>
            </a:r>
          </a:p>
          <a:p>
            <a:pPr algn="ctr"/>
            <a:r>
              <a:rPr lang="ru-RU" sz="1400" dirty="0" smtClean="0"/>
              <a:t>млрд рублей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196752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0090"/>
                </a:solidFill>
              </a:rPr>
              <a:t>Плата за преодоление системных административных барьеров сопоставима с:</a:t>
            </a:r>
            <a:endParaRPr lang="ru-RU" sz="1200" b="1" i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3068960"/>
            <a:ext cx="2088232" cy="1107996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Убытки от задержания и </a:t>
            </a:r>
            <a:r>
              <a:rPr lang="ru-RU" sz="1400" b="1" dirty="0" smtClean="0">
                <a:solidFill>
                  <a:srgbClr val="000000"/>
                </a:solidFill>
              </a:rPr>
              <a:t>досмотра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300</a:t>
            </a:r>
            <a:r>
              <a:rPr lang="ru-RU" sz="1200" b="1" dirty="0" smtClean="0">
                <a:solidFill>
                  <a:srgbClr val="000000"/>
                </a:solidFill>
              </a:rPr>
              <a:t> млн. рублей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5566" y="1960964"/>
            <a:ext cx="2088232" cy="1107996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Оплата лабораторных </a:t>
            </a:r>
            <a:r>
              <a:rPr lang="ru-RU" sz="1400" b="1" dirty="0" smtClean="0">
                <a:solidFill>
                  <a:srgbClr val="000000"/>
                </a:solidFill>
              </a:rPr>
              <a:t>исследований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6</a:t>
            </a:r>
            <a:r>
              <a:rPr lang="ru-RU" sz="2400" b="1" dirty="0" smtClean="0">
                <a:solidFill>
                  <a:srgbClr val="FF0000"/>
                </a:solidFill>
              </a:rPr>
              <a:t>00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>
                <a:solidFill>
                  <a:srgbClr val="000000"/>
                </a:solidFill>
              </a:rPr>
              <a:t>млн. </a:t>
            </a:r>
            <a:r>
              <a:rPr lang="ru-RU" sz="1200" b="1" dirty="0" smtClean="0">
                <a:solidFill>
                  <a:srgbClr val="000000"/>
                </a:solidFill>
              </a:rPr>
              <a:t>рублей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566" y="852968"/>
            <a:ext cx="2088232" cy="1107996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Оплата </a:t>
            </a:r>
            <a:r>
              <a:rPr lang="ru-RU" sz="1400" b="1" dirty="0" smtClean="0">
                <a:solidFill>
                  <a:srgbClr val="000000"/>
                </a:solidFill>
              </a:rPr>
              <a:t>сертификатов здоровья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60</a:t>
            </a:r>
            <a:r>
              <a:rPr lang="ru-RU" sz="1050" b="1" dirty="0" smtClean="0">
                <a:solidFill>
                  <a:srgbClr val="000000"/>
                </a:solidFill>
              </a:rPr>
              <a:t> </a:t>
            </a:r>
            <a:r>
              <a:rPr lang="ru-RU" sz="1200" b="1" dirty="0" smtClean="0">
                <a:solidFill>
                  <a:srgbClr val="000000"/>
                </a:solidFill>
              </a:rPr>
              <a:t>млн. рублей</a:t>
            </a:r>
            <a:endParaRPr lang="ru-RU" sz="1200" b="1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47864" y="4941168"/>
            <a:ext cx="1944216" cy="1477328"/>
          </a:xfrm>
          <a:prstGeom prst="rect">
            <a:avLst/>
          </a:prstGeom>
          <a:gradFill>
            <a:gsLst>
              <a:gs pos="84000">
                <a:schemeClr val="dk1">
                  <a:lumMod val="95000"/>
                  <a:alpha val="41000"/>
                </a:schemeClr>
              </a:gs>
              <a:gs pos="100000">
                <a:schemeClr val="dk1">
                  <a:shade val="82000"/>
                  <a:satMod val="125000"/>
                  <a:lumMod val="74000"/>
                </a:schemeClr>
              </a:gs>
              <a:gs pos="42000">
                <a:schemeClr val="dk1">
                  <a:lumMod val="95000"/>
                </a:schemeClr>
              </a:gs>
            </a:gsLst>
            <a:lin ang="9720000" scaled="0"/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5</a:t>
            </a:r>
            <a:r>
              <a:rPr lang="ru-RU" sz="2400" b="1" dirty="0" smtClean="0">
                <a:solidFill>
                  <a:srgbClr val="FF0000"/>
                </a:solidFill>
              </a:rPr>
              <a:t>,6   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млрд </a:t>
            </a:r>
            <a:r>
              <a:rPr lang="ru-RU" sz="1400" b="1" dirty="0" smtClean="0">
                <a:solidFill>
                  <a:schemeClr val="bg1"/>
                </a:solidFill>
              </a:rPr>
              <a:t>руб.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1" name="Стрелка углом 10"/>
          <p:cNvSpPr/>
          <p:nvPr/>
        </p:nvSpPr>
        <p:spPr>
          <a:xfrm rot="10800000" flipH="1">
            <a:off x="1547664" y="5284952"/>
            <a:ext cx="1584176" cy="1152128"/>
          </a:xfrm>
          <a:prstGeom prst="bentArrow">
            <a:avLst>
              <a:gd name="adj1" fmla="val 24215"/>
              <a:gd name="adj2" fmla="val 39436"/>
              <a:gd name="adj3" fmla="val 25000"/>
              <a:gd name="adj4" fmla="val 7318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7" y="4176955"/>
            <a:ext cx="2096195" cy="892552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rgbClr val="000000"/>
                </a:solidFill>
              </a:rPr>
              <a:t>Убытки </a:t>
            </a:r>
            <a:r>
              <a:rPr lang="ru-RU" sz="1400" b="1" dirty="0" smtClean="0">
                <a:solidFill>
                  <a:srgbClr val="000000"/>
                </a:solidFill>
              </a:rPr>
              <a:t>из-за простоя добывающего флота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2600</a:t>
            </a:r>
            <a:r>
              <a:rPr lang="ru-RU" sz="1200" b="1" dirty="0" smtClean="0">
                <a:solidFill>
                  <a:srgbClr val="000000"/>
                </a:solidFill>
              </a:rPr>
              <a:t> млн. рублей</a:t>
            </a:r>
            <a:endParaRPr lang="ru-RU" sz="1200" b="1" dirty="0">
              <a:solidFill>
                <a:srgbClr val="000000"/>
              </a:solidFill>
            </a:endParaRPr>
          </a:p>
        </p:txBody>
      </p:sp>
      <p:pic>
        <p:nvPicPr>
          <p:cNvPr id="5" name="Изображение 4" descr="НАЛОГ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9" b="5383"/>
          <a:stretch/>
        </p:blipFill>
        <p:spPr>
          <a:xfrm>
            <a:off x="2627784" y="908720"/>
            <a:ext cx="3545325" cy="3917280"/>
          </a:xfrm>
          <a:prstGeom prst="rect">
            <a:avLst/>
          </a:prstGeom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652534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035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-1" y="69269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11663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КОНКУРЕНЦИЯ РЕГУЛЯТОРОВ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7" name="Изображение 6" descr="басня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81" y="836712"/>
            <a:ext cx="8409037" cy="560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95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11560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ВО ЧТО ОБХОДИТСЯ КОНКУРЕНЦИЯ РЕГУЛЯТОРОВ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Изображение 4" descr="перегруз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928992" cy="532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3512125"/>
              </p:ext>
            </p:extLst>
          </p:nvPr>
        </p:nvGraphicFramePr>
        <p:xfrm>
          <a:off x="395536" y="980728"/>
          <a:ext cx="849694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51520" y="188640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2"/>
                </a:solidFill>
              </a:rPr>
              <a:t>ФИСКАЛЬНАЯ НАГРУЗКА В РЫБНОЙ ОТРАСЛИ</a:t>
            </a:r>
            <a:endParaRPr lang="ru-RU" sz="2400" b="1" dirty="0">
              <a:solidFill>
                <a:prstClr val="black"/>
              </a:solidFill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717032"/>
            <a:ext cx="4512882" cy="299695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18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260648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+mn-lt"/>
              </a:rPr>
              <a:t>НАЛОГ НА СВЕЖУЮ РЫБУ </a:t>
            </a:r>
            <a:endParaRPr 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0527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Низкий уровень переработки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556792"/>
            <a:ext cx="4408016" cy="2952328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556792"/>
            <a:ext cx="4536504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79512" y="501317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Сбор за водные биоресурсы:</a:t>
            </a:r>
          </a:p>
          <a:p>
            <a:pPr algn="ctr"/>
            <a:endParaRPr lang="ru-RU" b="1" dirty="0" smtClean="0"/>
          </a:p>
          <a:p>
            <a:pPr marL="285750" indent="-285750" algn="ctr">
              <a:buClr>
                <a:srgbClr val="FF0000"/>
              </a:buClr>
              <a:buFont typeface="Wingdings" charset="2"/>
              <a:buChar char="Ø"/>
            </a:pPr>
            <a:r>
              <a:rPr lang="ru-RU" b="1" dirty="0" smtClean="0"/>
              <a:t>2,5 – 3</a:t>
            </a:r>
            <a:r>
              <a:rPr lang="en-US" b="1" dirty="0" smtClean="0"/>
              <a:t>% </a:t>
            </a:r>
            <a:r>
              <a:rPr lang="ru-RU" b="1" dirty="0" smtClean="0"/>
              <a:t>от выручки</a:t>
            </a:r>
            <a:endParaRPr lang="ru-RU" b="1" dirty="0"/>
          </a:p>
          <a:p>
            <a:pPr marL="285750" indent="-285750" algn="ctr">
              <a:buClr>
                <a:srgbClr val="FF0000"/>
              </a:buClr>
              <a:buFont typeface="Wingdings" charset="2"/>
              <a:buChar char="Ø"/>
            </a:pPr>
            <a:r>
              <a:rPr lang="ru-RU" b="1" dirty="0" smtClean="0"/>
              <a:t>9-10</a:t>
            </a:r>
            <a:r>
              <a:rPr lang="en-US" b="1" dirty="0" smtClean="0"/>
              <a:t>%</a:t>
            </a:r>
            <a:r>
              <a:rPr lang="ru-RU" b="1" dirty="0" smtClean="0"/>
              <a:t> от валовый прибыли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5013176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Сбор за водные биоресурсы:</a:t>
            </a:r>
          </a:p>
          <a:p>
            <a:pPr algn="ctr"/>
            <a:endParaRPr lang="ru-RU" b="1" dirty="0" smtClean="0"/>
          </a:p>
          <a:p>
            <a:pPr marL="285750" indent="-285750" algn="ctr">
              <a:buClr>
                <a:srgbClr val="FF0000"/>
              </a:buClr>
              <a:buFont typeface="Wingdings" charset="2"/>
              <a:buChar char="Ø"/>
            </a:pPr>
            <a:r>
              <a:rPr lang="ru-RU" b="1" dirty="0" smtClean="0"/>
              <a:t>0,2 – 0,3</a:t>
            </a:r>
            <a:r>
              <a:rPr lang="en-US" b="1" dirty="0" smtClean="0"/>
              <a:t>% </a:t>
            </a:r>
            <a:r>
              <a:rPr lang="ru-RU" b="1" dirty="0" smtClean="0"/>
              <a:t>от выручки</a:t>
            </a:r>
            <a:endParaRPr lang="ru-RU" b="1" dirty="0"/>
          </a:p>
          <a:p>
            <a:pPr marL="285750" indent="-285750" algn="ctr">
              <a:buClr>
                <a:srgbClr val="FF0000"/>
              </a:buClr>
              <a:buFont typeface="Wingdings" charset="2"/>
              <a:buChar char="Ø"/>
            </a:pPr>
            <a:r>
              <a:rPr lang="ru-RU" b="1" dirty="0" smtClean="0"/>
              <a:t>1,2-1,5</a:t>
            </a:r>
            <a:r>
              <a:rPr lang="en-US" b="1" dirty="0" smtClean="0"/>
              <a:t>%</a:t>
            </a:r>
            <a:r>
              <a:rPr lang="ru-RU" b="1" dirty="0" smtClean="0"/>
              <a:t> от валовый прибыли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51264" y="10527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00FF"/>
                </a:solidFill>
              </a:rPr>
              <a:t>Высокий уровень переработки</a:t>
            </a:r>
            <a:endParaRPr lang="ru-RU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2" descr="C:\Users\Алексей\Desktop\ar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196975"/>
            <a:ext cx="7561262" cy="479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7"/>
          <p:cNvSpPr txBox="1">
            <a:spLocks noChangeArrowheads="1"/>
          </p:cNvSpPr>
          <p:nvPr/>
        </p:nvSpPr>
        <p:spPr bwMode="auto">
          <a:xfrm>
            <a:off x="251520" y="116632"/>
            <a:ext cx="864096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КУДА ПРИВОДИТ НЕУМНАЯ РЕГУЛЯТОРНАЯ ПОЛИТИКА?</a:t>
            </a:r>
            <a:endParaRPr kumimoji="0" lang="ru-RU" altLang="ru-RU" b="1" dirty="0">
              <a:solidFill>
                <a:schemeClr val="tx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6584354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96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2411760" y="3501008"/>
            <a:ext cx="2500337" cy="253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ru-RU" sz="1000" i="1">
                <a:solidFill>
                  <a:prstClr val="white"/>
                </a:solidFill>
                <a:latin typeface="Georgia" pitchFamily="18" charset="0"/>
                <a:cs typeface="+mn-cs"/>
              </a:rPr>
              <a:t>©Ассоциация добытчиков минтая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5536" y="2852936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rebuchet MS"/>
                <a:cs typeface="+mn-cs"/>
              </a:rPr>
              <a:t>СПАСИБО ЗА ВНИМАНИЕ!</a:t>
            </a:r>
            <a:endParaRPr lang="ru-RU" sz="4000" b="1" dirty="0">
              <a:solidFill>
                <a:srgbClr val="C00000"/>
              </a:solidFill>
              <a:latin typeface="Trebuchet MS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58205"/>
            <a:ext cx="864096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РЕГУЛЯТОРНАЯ ПОЛИТИКА В РОССИИ: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ЭФФЕКТИВНОСТЬ БИЗНЕСА КАК ОТРАЖЕНИЕ КАЧЕСТВА РАБОТЫ ВЛАСТИ</a:t>
            </a:r>
            <a:endParaRPr lang="ru-RU" sz="1600" dirty="0">
              <a:solidFill>
                <a:srgbClr val="002060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6453336"/>
            <a:ext cx="9144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51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726</TotalTime>
  <Words>194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Georgia</vt:lpstr>
      <vt:lpstr>Trebuchet MS</vt:lpstr>
      <vt:lpstr>Wingdings</vt:lpstr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РК Союз Промышленников</cp:lastModifiedBy>
  <cp:revision>156</cp:revision>
  <dcterms:modified xsi:type="dcterms:W3CDTF">2015-12-21T13:09:10Z</dcterms:modified>
</cp:coreProperties>
</file>