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272" r:id="rId2"/>
    <p:sldId id="273" r:id="rId3"/>
    <p:sldId id="274" r:id="rId4"/>
    <p:sldId id="299" r:id="rId5"/>
    <p:sldId id="296" r:id="rId6"/>
    <p:sldId id="277" r:id="rId7"/>
    <p:sldId id="271" r:id="rId8"/>
    <p:sldId id="278" r:id="rId9"/>
    <p:sldId id="295" r:id="rId10"/>
    <p:sldId id="257" r:id="rId11"/>
    <p:sldId id="258" r:id="rId12"/>
    <p:sldId id="259" r:id="rId13"/>
    <p:sldId id="260" r:id="rId14"/>
    <p:sldId id="261" r:id="rId15"/>
    <p:sldId id="297" r:id="rId16"/>
    <p:sldId id="300" r:id="rId17"/>
    <p:sldId id="269" r:id="rId18"/>
    <p:sldId id="308" r:id="rId19"/>
    <p:sldId id="314" r:id="rId20"/>
    <p:sldId id="312" r:id="rId21"/>
    <p:sldId id="313" r:id="rId22"/>
    <p:sldId id="294" r:id="rId23"/>
    <p:sldId id="311" r:id="rId24"/>
    <p:sldId id="264" r:id="rId25"/>
    <p:sldId id="316" r:id="rId26"/>
    <p:sldId id="317" r:id="rId27"/>
    <p:sldId id="318" r:id="rId28"/>
    <p:sldId id="319" r:id="rId29"/>
    <p:sldId id="320" r:id="rId30"/>
    <p:sldId id="266" r:id="rId31"/>
    <p:sldId id="267" r:id="rId32"/>
    <p:sldId id="298" r:id="rId33"/>
    <p:sldId id="284" r:id="rId34"/>
    <p:sldId id="306" r:id="rId35"/>
    <p:sldId id="263" r:id="rId36"/>
    <p:sldId id="286" r:id="rId37"/>
    <p:sldId id="287" r:id="rId38"/>
    <p:sldId id="288" r:id="rId39"/>
    <p:sldId id="32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E74"/>
    <a:srgbClr val="FF6699"/>
    <a:srgbClr val="FE8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>
      <p:cViewPr varScale="1">
        <p:scale>
          <a:sx n="110" d="100"/>
          <a:sy n="110" d="100"/>
        </p:scale>
        <p:origin x="9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40707581772547E-2"/>
          <c:y val="3.7408381050754211E-2"/>
          <c:w val="0.32281856069307385"/>
          <c:h val="0.962591618949245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Торговля</c:v>
                </c:pt>
                <c:pt idx="1">
                  <c:v>Промышленность</c:v>
                </c:pt>
                <c:pt idx="2">
                  <c:v>Бытовое обслуживание населения</c:v>
                </c:pt>
                <c:pt idx="3">
                  <c:v>Строительство</c:v>
                </c:pt>
                <c:pt idx="4">
                  <c:v>Сельское хозяйство</c:v>
                </c:pt>
                <c:pt idx="5">
                  <c:v>Транспорт и связь</c:v>
                </c:pt>
                <c:pt idx="6">
                  <c:v>ЖКХ</c:v>
                </c:pt>
                <c:pt idx="7">
                  <c:v>Общественное питание</c:v>
                </c:pt>
                <c:pt idx="8">
                  <c:v>Другое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</c:v>
                </c:pt>
                <c:pt idx="1">
                  <c:v>11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537452360365807"/>
          <c:y val="0"/>
          <c:w val="0.5444028906151116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1514804366007"/>
          <c:y val="0.23208585798159179"/>
          <c:w val="0.62345691098074718"/>
          <c:h val="0.612707206321805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11"/>
          </c:dPt>
          <c:dLbls>
            <c:dLbl>
              <c:idx val="0"/>
              <c:layout>
                <c:manualLayout>
                  <c:x val="0.10553244539313489"/>
                  <c:y val="0.134780608422426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920296651920289"/>
                  <c:y val="-4.40036577132455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721381595123333E-2"/>
                  <c:y val="-0.17685250071929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2754753114863393E-2"/>
                  <c:y val="-0.1424522987474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242254503597955E-2"/>
                  <c:y val="0.161022350792931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Инновации важны для развития экономики и общества в целом</c:v>
                </c:pt>
                <c:pt idx="1">
                  <c:v>Инновации важны для развития экономики, но мало влияют на развитие общества в целом</c:v>
                </c:pt>
                <c:pt idx="2">
                  <c:v>Инновации важны, но вполне можно обойтись без них</c:v>
                </c:pt>
                <c:pt idx="3">
                  <c:v>Инновации важны, но отвлекают ресурсы, необходимые для развития социальной сферы</c:v>
                </c:pt>
                <c:pt idx="4">
                  <c:v>Инновации не будут способствовать развитию экономики и общества в целом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</c:v>
                </c:pt>
                <c:pt idx="1">
                  <c:v>27</c:v>
                </c:pt>
                <c:pt idx="2">
                  <c:v>11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 b="1" i="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75384144805498"/>
          <c:y val="0.13840568347539467"/>
          <c:w val="0.63221058692288312"/>
          <c:h val="0.618260066743638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2.7718026917125486E-2"/>
                  <c:y val="-6.29188177403635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79098744107405E-3"/>
                  <c:y val="-2.69822340415059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077125841160174E-3"/>
                  <c:y val="7.75488729100423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889992443053091E-3"/>
                  <c:y val="4.19004076902847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719218935550042E-2"/>
                  <c:y val="6.9244767459030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99331570045677E-2"/>
                  <c:y val="-0.11422869329568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242344092986436E-2"/>
                  <c:y val="-3.15784181504446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Отсутствие четкого механизма реализации</c:v>
                </c:pt>
                <c:pt idx="1">
                  <c:v>Недостаток политической воли</c:v>
                </c:pt>
                <c:pt idx="2">
                  <c:v>Отсутсвие стратегии в развитии экономики</c:v>
                </c:pt>
                <c:pt idx="3">
                  <c:v>Нежелание бизнеса проводить модернизацию</c:v>
                </c:pt>
                <c:pt idx="4">
                  <c:v>Торможение со стороны чиновников</c:v>
                </c:pt>
                <c:pt idx="5">
                  <c:v>Пассивность граждан и отсутствие у них необходимой мотивации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6</c:v>
                </c:pt>
                <c:pt idx="2">
                  <c:v>17</c:v>
                </c:pt>
                <c:pt idx="3">
                  <c:v>9</c:v>
                </c:pt>
                <c:pt idx="4">
                  <c:v>22</c:v>
                </c:pt>
                <c:pt idx="5">
                  <c:v>29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43542384179533"/>
          <c:y val="2.4872592503966812E-2"/>
          <c:w val="0.60357081740021779"/>
          <c:h val="0.91183707508282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Интеллектуальный потенциал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Условия для научной деятельности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0.48000000000000009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Возможность реализации индивидульных устремлений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0.52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Достаточная правовая защита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0.52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Поддержа государства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0.67000000000000026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29694216"/>
        <c:axId val="329694608"/>
      </c:barChart>
      <c:catAx>
        <c:axId val="32969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694608"/>
        <c:crosses val="autoZero"/>
        <c:auto val="1"/>
        <c:lblAlgn val="ctr"/>
        <c:lblOffset val="100"/>
        <c:noMultiLvlLbl val="0"/>
      </c:catAx>
      <c:valAx>
        <c:axId val="32969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69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757328038820076E-2"/>
          <c:y val="5.2059742649677075E-2"/>
          <c:w val="0.32308876522680352"/>
          <c:h val="0.8710079221966794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43542384179533"/>
          <c:y val="2.4872592503966812E-2"/>
          <c:w val="0.60357081740021779"/>
          <c:h val="0.91183707508282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Экономическое стимулирование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0.8500000000000002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сферы образования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Укрепление связей с ведущими инновационными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0.4200000000000001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Прямая господдержка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0.82000000000000017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региональной науки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0.41000000000000009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Развитие информационных технологий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0.56000000000000005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29695392"/>
        <c:axId val="330985456"/>
      </c:barChart>
      <c:catAx>
        <c:axId val="32969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985456"/>
        <c:crosses val="autoZero"/>
        <c:auto val="1"/>
        <c:lblAlgn val="ctr"/>
        <c:lblOffset val="100"/>
        <c:noMultiLvlLbl val="0"/>
      </c:catAx>
      <c:valAx>
        <c:axId val="33098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6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757328038820076E-2"/>
          <c:y val="5.2059742649677075E-2"/>
          <c:w val="0.32308876522680352"/>
          <c:h val="0.8710079221966794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60182086437079"/>
          <c:y val="0.21431145484538303"/>
          <c:w val="0.57651183921695637"/>
          <c:h val="0.5646795222471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8.4543344488826634E-4"/>
                  <c:y val="-4.5058636241542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47004210299157E-2"/>
                  <c:y val="-6.94001651012053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502190614991553E-2"/>
                  <c:y val="3.73634645376956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070729425312193E-2"/>
                  <c:y val="0.120038701747625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404912915182294E-2"/>
                  <c:y val="-8.03342525935937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99331570045677E-2"/>
                  <c:y val="-0.11422869329568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242344092986436E-2"/>
                  <c:y val="-3.15784181504446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Такая информация активно распространяется органами власти</c:v>
                </c:pt>
                <c:pt idx="1">
                  <c:v>Такая информация содержится на официальных интернет-ресурсах региона</c:v>
                </c:pt>
                <c:pt idx="2">
                  <c:v>Интересующую информацию можно заказать на платной основе</c:v>
                </c:pt>
                <c:pt idx="3">
                  <c:v>Необходимую информацию можно собрать самостоятельно</c:v>
                </c:pt>
                <c:pt idx="4">
                  <c:v>Сбор такой информации является серьезной проблемой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31</c:v>
                </c:pt>
                <c:pt idx="2">
                  <c:v>6</c:v>
                </c:pt>
                <c:pt idx="3">
                  <c:v>27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90307315844406"/>
          <c:y val="0.23886920440626164"/>
          <c:w val="0.63221058692288312"/>
          <c:h val="0.618260066743638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2766224945122182"/>
                  <c:y val="4.20097485652087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278941307711684E-2"/>
                  <c:y val="-0.248001980089413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762806326244244E-2"/>
                  <c:y val="-2.73798691847178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83421497714932E-2"/>
                  <c:y val="-0.100981220089469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28173018100698E-2"/>
                  <c:y val="-0.127217229027998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99331570045677E-2"/>
                  <c:y val="-0.11422869329568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242344092986436E-2"/>
                  <c:y val="-3.15784181504446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Объем и содержание информации минимально достаточны</c:v>
                </c:pt>
                <c:pt idx="1">
                  <c:v>Объем и периодичнось запрашиваемой информации в целом приемлемы</c:v>
                </c:pt>
                <c:pt idx="2">
                  <c:v>Объем и периодичнось запрашиваемой информации сложны для предприятия</c:v>
                </c:pt>
                <c:pt idx="3">
                  <c:v>Объем и периодичнось запрашиваемой слишком велики и несут вред предприятию</c:v>
                </c:pt>
                <c:pt idx="4">
                  <c:v>Предоставление отчетной информации не является проблемой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33</c:v>
                </c:pt>
                <c:pt idx="2">
                  <c:v>13</c:v>
                </c:pt>
                <c:pt idx="3">
                  <c:v>14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33333333333348"/>
          <c:y val="0.22093834246047797"/>
          <c:w val="0.60277777777777775"/>
          <c:h val="0.59726690556927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126585739282586E-2"/>
                  <c:y val="-1.62842913703867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207130358705283E-2"/>
                  <c:y val="-1.64119813731107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36132973192019E-7"/>
                  <c:y val="-2.597904474962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567585301837246E-2"/>
                  <c:y val="3.74108224762585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9020122484689625E-5"/>
                  <c:y val="0.10079481889741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8193678915135706E-2"/>
                  <c:y val="6.9628037554363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963473315835653E-2"/>
                  <c:y val="6.32307684178885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5924103237095374E-3"/>
                  <c:y val="6.25510760010896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049431321084817E-3"/>
                  <c:y val="2.7759953362327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001093613298359E-2"/>
                  <c:y val="3.98655527010398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899825021872294E-2"/>
                  <c:y val="-3.4767932960106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772528433945761E-2"/>
                  <c:y val="-0.120120774194760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9227580927384075E-2"/>
                  <c:y val="-0.173838197099352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4825809273840782"/>
                  <c:y val="-6.94077356071352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Качество нормативно-правовой базы и правоприменительной практики</c:v>
                </c:pt>
                <c:pt idx="1">
                  <c:v>Состояние финансовой системы</c:v>
                </c:pt>
                <c:pt idx="2">
                  <c:v>Доступность и развитость национальной кредитной системы</c:v>
                </c:pt>
                <c:pt idx="3">
                  <c:v>Существующая система налогооблажения</c:v>
                </c:pt>
                <c:pt idx="4">
                  <c:v>Сформированная система тарифного регулирования</c:v>
                </c:pt>
                <c:pt idx="5">
                  <c:v>Качество инфраструктуры</c:v>
                </c:pt>
                <c:pt idx="6">
                  <c:v>Национальная система образования</c:v>
                </c:pt>
                <c:pt idx="7">
                  <c:v>Уровень предпринимательской активности</c:v>
                </c:pt>
                <c:pt idx="8">
                  <c:v>Характер инновационной деятельности</c:v>
                </c:pt>
                <c:pt idx="9">
                  <c:v>Инвестиционная активность государства и бизнеса</c:v>
                </c:pt>
                <c:pt idx="10">
                  <c:v>Особенности национальной культуры</c:v>
                </c:pt>
                <c:pt idx="11">
                  <c:v>Объем научно-исследовательских и опытно-конструкторских работ</c:v>
                </c:pt>
                <c:pt idx="12">
                  <c:v>Политическая стабильность</c:v>
                </c:pt>
                <c:pt idx="13">
                  <c:v>Преодоление коррупции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15</c:v>
                </c:pt>
                <c:pt idx="1">
                  <c:v>40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  <c:pt idx="5">
                  <c:v>24</c:v>
                </c:pt>
                <c:pt idx="6">
                  <c:v>7</c:v>
                </c:pt>
                <c:pt idx="7">
                  <c:v>32</c:v>
                </c:pt>
                <c:pt idx="8">
                  <c:v>7</c:v>
                </c:pt>
                <c:pt idx="9">
                  <c:v>22</c:v>
                </c:pt>
                <c:pt idx="10">
                  <c:v>2</c:v>
                </c:pt>
                <c:pt idx="11">
                  <c:v>6</c:v>
                </c:pt>
                <c:pt idx="12">
                  <c:v>14</c:v>
                </c:pt>
                <c:pt idx="13">
                  <c:v>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4114937565223"/>
          <c:y val="0.12501054735127884"/>
          <c:w val="0.5836527043074593"/>
          <c:h val="0.56914456762188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3425141242937853E-2"/>
                  <c:y val="6.43349754387347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098186332721607E-2"/>
                  <c:y val="2.04056089407795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068439850300468E-2"/>
                  <c:y val="3.8756242274065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56036561230311E-3"/>
                  <c:y val="-5.6330590553229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722007808845236E-2"/>
                  <c:y val="3.57569271487415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99331570045677E-2"/>
                  <c:y val="-0.11422869329568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242344092986436E-2"/>
                  <c:y val="-3.15784181504446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Такие планы есть</c:v>
                </c:pt>
                <c:pt idx="1">
                  <c:v>Возможно, при определнных обстоятельствах</c:v>
                </c:pt>
                <c:pt idx="2">
                  <c:v>Подобных планов нет</c:v>
                </c:pt>
                <c:pt idx="3">
                  <c:v>Не вижу себя нигде, кроме бизнеса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24</c:v>
                </c:pt>
                <c:pt idx="2">
                  <c:v>55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43542384179533"/>
          <c:y val="2.4872592503966812E-2"/>
          <c:w val="0.60357081740021779"/>
          <c:h val="0.91183707508282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деятельность фонда малого предпринимательства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деятельность бизнес-инкубаторов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региональные налоговые льготы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иммущественная поддержка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0.32000000000000012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проведение образовательных программ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предоставление грантов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0.31000000000000011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предоставление субсидий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0.47000000000000008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содействиев размещении госзаказа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консультационная поддержка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0.24000000000000005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информационная поддержка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0.19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предоставление гарантий для кредитования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0.15000000000000005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предоставление льготных займов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0.32000000000000012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30987808"/>
        <c:axId val="330988200"/>
      </c:barChart>
      <c:catAx>
        <c:axId val="33098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988200"/>
        <c:crosses val="autoZero"/>
        <c:auto val="1"/>
        <c:lblAlgn val="ctr"/>
        <c:lblOffset val="100"/>
        <c:noMultiLvlLbl val="0"/>
      </c:catAx>
      <c:valAx>
        <c:axId val="33098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98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757328038820076E-2"/>
          <c:y val="5.2059742649677075E-2"/>
          <c:w val="0.32308876522680352"/>
          <c:h val="0.8710079221966794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Сокращение численности население 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0.61000000000000021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Старение населения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0.4900000000000001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Изменение половозорастной структуры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Состояние здоровья населения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0.33000000000000013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Миграция населения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30988984"/>
        <c:axId val="331399168"/>
      </c:barChart>
      <c:catAx>
        <c:axId val="33098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1399168"/>
        <c:crosses val="autoZero"/>
        <c:auto val="1"/>
        <c:lblAlgn val="ctr"/>
        <c:lblOffset val="100"/>
        <c:noMultiLvlLbl val="0"/>
      </c:catAx>
      <c:valAx>
        <c:axId val="331399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309889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13162920764202"/>
          <c:y val="0.16100575595688352"/>
          <c:w val="0.28588487027521087"/>
          <c:h val="0.771803493759455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Менее 3 лет</c:v>
                </c:pt>
                <c:pt idx="1">
                  <c:v>От 3 до 5 лет</c:v>
                </c:pt>
                <c:pt idx="2">
                  <c:v>От 5 до 10 лет</c:v>
                </c:pt>
                <c:pt idx="3">
                  <c:v>Более 10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18</c:v>
                </c:pt>
                <c:pt idx="2">
                  <c:v>29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387305522264725"/>
          <c:y val="0.18191098950453877"/>
          <c:w val="0.30875963837949377"/>
          <c:h val="0.5603577675869894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96276854282167E-2"/>
          <c:y val="3.6619488166538497E-2"/>
          <c:w val="0.91212841450374293"/>
          <c:h val="0.67777173387661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Снижение доли трудоспособных граждан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0.41000000000000009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 уровень образвоания и квалификации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Слабая предпринимательская активность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0.29000000000000009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Низкая трудовая мобильность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0.24000000000000005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Бедность населения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0.4900000000000001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31399952"/>
        <c:axId val="331400344"/>
      </c:barChart>
      <c:catAx>
        <c:axId val="33139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1400344"/>
        <c:crosses val="autoZero"/>
        <c:auto val="1"/>
        <c:lblAlgn val="ctr"/>
        <c:lblOffset val="100"/>
        <c:noMultiLvlLbl val="0"/>
      </c:catAx>
      <c:valAx>
        <c:axId val="331400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31399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040925439875573E-2"/>
          <c:y val="0.72796619278954566"/>
          <c:w val="0.88591814912024835"/>
          <c:h val="0.25829074547272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Преобладние бюджетной занятости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Финансовая неустойчивость малого бизнеса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0.65000000000000024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Производственный профиль предприятий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Недостаточный размер предприятия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0.24000000000000005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31401128"/>
        <c:axId val="331401520"/>
      </c:barChart>
      <c:catAx>
        <c:axId val="33140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1401520"/>
        <c:crosses val="autoZero"/>
        <c:auto val="1"/>
        <c:lblAlgn val="ctr"/>
        <c:lblOffset val="100"/>
        <c:noMultiLvlLbl val="0"/>
      </c:catAx>
      <c:valAx>
        <c:axId val="331401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31401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96276854282167E-2"/>
          <c:y val="3.6619488166538497E-2"/>
          <c:w val="0.91212841450374293"/>
          <c:h val="0.53454342013946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Сильная удаленность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0.38000000000000012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Плохая связанность с центрами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Ограничение размещения производства из-за отсутсвия энергообеспечения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Неудовлетворительное состояние дорог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0.7300000000000002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Низкая комфортность социальной среды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0.39000000000000012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31402304"/>
        <c:axId val="331402696"/>
      </c:barChart>
      <c:catAx>
        <c:axId val="3314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1402696"/>
        <c:crosses val="autoZero"/>
        <c:auto val="1"/>
        <c:lblAlgn val="ctr"/>
        <c:lblOffset val="100"/>
        <c:noMultiLvlLbl val="0"/>
      </c:catAx>
      <c:valAx>
        <c:axId val="331402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31402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308982210557003E-2"/>
          <c:y val="0.59848094079012826"/>
          <c:w val="0.97960459803635669"/>
          <c:h val="0.387775997472142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Отставание в развитии новых видов деятельности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0.61000000000000021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Ограничение и барьеры в использовнии ресурсов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0.48000000000000009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Плохая экологическая обставновка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0.28000000000000008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Слабое развитие социально-культурной сферы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29151672"/>
        <c:axId val="329152064"/>
      </c:barChart>
      <c:catAx>
        <c:axId val="32915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9152064"/>
        <c:crosses val="autoZero"/>
        <c:auto val="1"/>
        <c:lblAlgn val="ctr"/>
        <c:lblOffset val="100"/>
        <c:noMultiLvlLbl val="0"/>
      </c:catAx>
      <c:valAx>
        <c:axId val="3291520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91516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28871433640001"/>
          <c:y val="0.10067710479426337"/>
          <c:w val="0.50773166780751955"/>
          <c:h val="0.77329066109391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2.702432704609883E-2"/>
                  <c:y val="6.697568062057803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490441026265913E-2"/>
                  <c:y val="6.697568062057803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825324067935111E-2"/>
                  <c:y val="-4.465045374705201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135992058230091E-2"/>
                  <c:y val="-6.25106352458728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8315653099476436E-2"/>
                  <c:y val="-4.465045374705201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446660048525082E-2"/>
                  <c:y val="2.67900964590432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2669990072787614E-3"/>
                  <c:y val="2.4557749560878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Реструктуризация действующей производственной базы</c:v>
                </c:pt>
                <c:pt idx="1">
                  <c:v>Новые проекты на местных, региональных и федеральных активах</c:v>
                </c:pt>
                <c:pt idx="2">
                  <c:v>Механизмы преодаления барьеров: законодательство, финансовые, организационные</c:v>
                </c:pt>
                <c:pt idx="3">
                  <c:v>Улучшение инфраструктуры: дорог, социальная сфера, энергетика</c:v>
                </c:pt>
                <c:pt idx="4">
                  <c:v>Улучшение доступа к информации и обучению людей для реализации проектов</c:v>
                </c:pt>
                <c:pt idx="5">
                  <c:v>Повышение созидательной активности населения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</c:v>
                </c:pt>
                <c:pt idx="1">
                  <c:v>37</c:v>
                </c:pt>
                <c:pt idx="2">
                  <c:v>37</c:v>
                </c:pt>
                <c:pt idx="3">
                  <c:v>41</c:v>
                </c:pt>
                <c:pt idx="4">
                  <c:v>20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52635173985058"/>
          <c:y val="2.5144699013273052E-2"/>
          <c:w val="0.61847237293191459"/>
          <c:h val="0.85049505538583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слабо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и размещение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 инкубаторов</c:v>
                </c:pt>
                <c:pt idx="11">
                  <c:v>деятельность фондов поддержки малого предпинимательства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0.3580000000000001</c:v>
                </c:pt>
                <c:pt idx="1">
                  <c:v>0.24500000000000005</c:v>
                </c:pt>
                <c:pt idx="2">
                  <c:v>0.113</c:v>
                </c:pt>
                <c:pt idx="3">
                  <c:v>0.13200000000000001</c:v>
                </c:pt>
                <c:pt idx="4">
                  <c:v>0.18800000000000006</c:v>
                </c:pt>
                <c:pt idx="5">
                  <c:v>0.18800000000000006</c:v>
                </c:pt>
                <c:pt idx="6">
                  <c:v>0.32100000000000012</c:v>
                </c:pt>
                <c:pt idx="7">
                  <c:v>0.113</c:v>
                </c:pt>
                <c:pt idx="8">
                  <c:v>0.24500000000000005</c:v>
                </c:pt>
                <c:pt idx="9">
                  <c:v>0.33900000000000013</c:v>
                </c:pt>
                <c:pt idx="10">
                  <c:v>0.16900000000000001</c:v>
                </c:pt>
                <c:pt idx="11">
                  <c:v>0.24520000000000006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и размещение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 инкубаторов</c:v>
                </c:pt>
                <c:pt idx="11">
                  <c:v>деятельность фондов поддержки малого предпинимательства</c:v>
                </c:pt>
              </c:strCache>
            </c:strRef>
          </c:cat>
          <c:val>
            <c:numRef>
              <c:f>Лист1!$C$2:$C$13</c:f>
              <c:numCache>
                <c:formatCode>0.0%</c:formatCode>
                <c:ptCount val="12"/>
                <c:pt idx="0">
                  <c:v>0.18800000000000006</c:v>
                </c:pt>
                <c:pt idx="1">
                  <c:v>0.30180000000000012</c:v>
                </c:pt>
                <c:pt idx="2">
                  <c:v>0.16900000000000001</c:v>
                </c:pt>
                <c:pt idx="3">
                  <c:v>0.16900000000000001</c:v>
                </c:pt>
                <c:pt idx="4">
                  <c:v>0.22600000000000001</c:v>
                </c:pt>
                <c:pt idx="5">
                  <c:v>0.16900000000000001</c:v>
                </c:pt>
                <c:pt idx="6">
                  <c:v>0.113</c:v>
                </c:pt>
                <c:pt idx="7">
                  <c:v>0.13200000000000001</c:v>
                </c:pt>
                <c:pt idx="8">
                  <c:v>0.32100000000000012</c:v>
                </c:pt>
                <c:pt idx="9">
                  <c:v>0.24500000000000005</c:v>
                </c:pt>
                <c:pt idx="10">
                  <c:v>0.113</c:v>
                </c:pt>
                <c:pt idx="11">
                  <c:v>0.18860000000000005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и размещение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 инкубаторов</c:v>
                </c:pt>
                <c:pt idx="11">
                  <c:v>деятельность фондов поддержки малого предпинимательства</c:v>
                </c:pt>
              </c:strCache>
            </c:strRef>
          </c:cat>
          <c:val>
            <c:numRef>
              <c:f>Лист1!$D$2:$D$13</c:f>
              <c:numCache>
                <c:formatCode>0.0%</c:formatCode>
                <c:ptCount val="12"/>
                <c:pt idx="0">
                  <c:v>0.28300000000000008</c:v>
                </c:pt>
                <c:pt idx="1">
                  <c:v>0.56599999999999995</c:v>
                </c:pt>
                <c:pt idx="2">
                  <c:v>0.39600000000000013</c:v>
                </c:pt>
                <c:pt idx="3">
                  <c:v>0.43390000000000012</c:v>
                </c:pt>
                <c:pt idx="4">
                  <c:v>0.43400000000000011</c:v>
                </c:pt>
                <c:pt idx="5">
                  <c:v>0.32070000000000015</c:v>
                </c:pt>
                <c:pt idx="6">
                  <c:v>0.30200000000000016</c:v>
                </c:pt>
                <c:pt idx="7">
                  <c:v>0.50900000000000001</c:v>
                </c:pt>
                <c:pt idx="8">
                  <c:v>0.2641</c:v>
                </c:pt>
                <c:pt idx="9">
                  <c:v>0.32100000000000012</c:v>
                </c:pt>
                <c:pt idx="10">
                  <c:v>0.47170000000000001</c:v>
                </c:pt>
                <c:pt idx="11">
                  <c:v>0.49050000000000016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Хорошо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и размещение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 инкубаторов</c:v>
                </c:pt>
                <c:pt idx="11">
                  <c:v>деятельность фондов поддержки малого предпинимательства</c:v>
                </c:pt>
              </c:strCache>
            </c:strRef>
          </c:cat>
          <c:val>
            <c:numRef>
              <c:f>Лист1!$E$2:$E$13</c:f>
              <c:numCache>
                <c:formatCode>0.0%</c:formatCode>
                <c:ptCount val="12"/>
                <c:pt idx="0">
                  <c:v>0.13200000000000001</c:v>
                </c:pt>
                <c:pt idx="1">
                  <c:v>3.7700000000000011E-2</c:v>
                </c:pt>
                <c:pt idx="2">
                  <c:v>0.20700000000000005</c:v>
                </c:pt>
                <c:pt idx="3">
                  <c:v>0.13200000000000001</c:v>
                </c:pt>
                <c:pt idx="4">
                  <c:v>7.5400000000000023E-2</c:v>
                </c:pt>
                <c:pt idx="5">
                  <c:v>0.18800000000000006</c:v>
                </c:pt>
                <c:pt idx="6">
                  <c:v>0.16900000000000001</c:v>
                </c:pt>
                <c:pt idx="7">
                  <c:v>0.13200000000000001</c:v>
                </c:pt>
                <c:pt idx="8">
                  <c:v>3.6999999999999998E-2</c:v>
                </c:pt>
                <c:pt idx="9">
                  <c:v>1.8800000000000008E-2</c:v>
                </c:pt>
                <c:pt idx="10">
                  <c:v>0.13200000000000001</c:v>
                </c:pt>
                <c:pt idx="11">
                  <c:v>5.6000000000000001E-2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Очень хорошо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и размещение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 инкубаторов</c:v>
                </c:pt>
                <c:pt idx="11">
                  <c:v>деятельность фондов поддержки малого предпинимательства</c:v>
                </c:pt>
              </c:strCache>
            </c:strRef>
          </c:cat>
          <c:val>
            <c:numRef>
              <c:f>Лист1!$F$2:$F$13</c:f>
              <c:numCache>
                <c:formatCode>0.0%</c:formatCode>
                <c:ptCount val="12"/>
                <c:pt idx="0">
                  <c:v>3.6999999999999998E-2</c:v>
                </c:pt>
                <c:pt idx="1">
                  <c:v>3.7700000000000011E-2</c:v>
                </c:pt>
                <c:pt idx="2">
                  <c:v>0.113</c:v>
                </c:pt>
                <c:pt idx="3">
                  <c:v>0.13200000000000001</c:v>
                </c:pt>
                <c:pt idx="4">
                  <c:v>7.5000000000000011E-2</c:v>
                </c:pt>
                <c:pt idx="5">
                  <c:v>0.13200000000000001</c:v>
                </c:pt>
                <c:pt idx="6">
                  <c:v>9.4300000000000023E-2</c:v>
                </c:pt>
                <c:pt idx="7">
                  <c:v>0.113</c:v>
                </c:pt>
                <c:pt idx="8">
                  <c:v>0.13200000000000001</c:v>
                </c:pt>
                <c:pt idx="9">
                  <c:v>7.5000000000000011E-2</c:v>
                </c:pt>
                <c:pt idx="10">
                  <c:v>0.113</c:v>
                </c:pt>
                <c:pt idx="11">
                  <c:v>1.9000000000000006E-2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29153240"/>
        <c:axId val="329153632"/>
      </c:barChart>
      <c:catAx>
        <c:axId val="329153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329153632"/>
        <c:crosses val="autoZero"/>
        <c:auto val="1"/>
        <c:lblAlgn val="l"/>
        <c:lblOffset val="100"/>
        <c:noMultiLvlLbl val="0"/>
      </c:catAx>
      <c:valAx>
        <c:axId val="329153632"/>
        <c:scaling>
          <c:orientation val="minMax"/>
          <c:max val="1"/>
          <c:min val="0"/>
        </c:scaling>
        <c:delete val="0"/>
        <c:axPos val="b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329153240"/>
        <c:crosses val="autoZero"/>
        <c:crossBetween val="between"/>
        <c:majorUnit val="0.2"/>
        <c:minorUnit val="4.0000000000000022E-2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83333333333333"/>
          <c:y val="2.5527134411965947E-2"/>
          <c:w val="0.62229166666666691"/>
          <c:h val="0.859375639548823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слабо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в размещении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 (переподготовка, повышение квалификации и др.)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бизнес-инкубаторов</c:v>
                </c:pt>
                <c:pt idx="11">
                  <c:v>Деятельность фондов поддержки малого предпринимательства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0.35000000000000009</c:v>
                </c:pt>
                <c:pt idx="1">
                  <c:v>0.19</c:v>
                </c:pt>
                <c:pt idx="2">
                  <c:v>8.0000000000000029E-2</c:v>
                </c:pt>
                <c:pt idx="3">
                  <c:v>0.15000000000000005</c:v>
                </c:pt>
                <c:pt idx="4">
                  <c:v>0.26</c:v>
                </c:pt>
                <c:pt idx="5">
                  <c:v>0.15000000000000005</c:v>
                </c:pt>
                <c:pt idx="6">
                  <c:v>0.19</c:v>
                </c:pt>
                <c:pt idx="8">
                  <c:v>0.23</c:v>
                </c:pt>
                <c:pt idx="9">
                  <c:v>0.23</c:v>
                </c:pt>
                <c:pt idx="10">
                  <c:v>0.27</c:v>
                </c:pt>
                <c:pt idx="1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в размещении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 (переподготовка, повышение квалификации и др.)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бизнес-инкубаторов</c:v>
                </c:pt>
                <c:pt idx="11">
                  <c:v>Деятельность фондов поддержки малого предпринимательства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0.5</c:v>
                </c:pt>
                <c:pt idx="1">
                  <c:v>0.62000000000000022</c:v>
                </c:pt>
                <c:pt idx="2">
                  <c:v>0.45</c:v>
                </c:pt>
                <c:pt idx="3">
                  <c:v>0.31000000000000011</c:v>
                </c:pt>
                <c:pt idx="4">
                  <c:v>0.35000000000000009</c:v>
                </c:pt>
                <c:pt idx="5">
                  <c:v>0.58000000000000007</c:v>
                </c:pt>
                <c:pt idx="6">
                  <c:v>0.5</c:v>
                </c:pt>
                <c:pt idx="7">
                  <c:v>0.15000000000000005</c:v>
                </c:pt>
                <c:pt idx="8">
                  <c:v>0.38000000000000012</c:v>
                </c:pt>
                <c:pt idx="9">
                  <c:v>0.4200000000000001</c:v>
                </c:pt>
                <c:pt idx="10">
                  <c:v>0.23</c:v>
                </c:pt>
                <c:pt idx="11">
                  <c:v>0.31000000000000011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в размещении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 (переподготовка, повышение квалификации и др.)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бизнес-инкубаторов</c:v>
                </c:pt>
                <c:pt idx="11">
                  <c:v>Деятельность фондов поддержки малого предпринимательства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4.0000000000000015E-2</c:v>
                </c:pt>
                <c:pt idx="1">
                  <c:v>0.11</c:v>
                </c:pt>
                <c:pt idx="2">
                  <c:v>0.35000000000000009</c:v>
                </c:pt>
                <c:pt idx="3">
                  <c:v>0.46</c:v>
                </c:pt>
                <c:pt idx="4">
                  <c:v>0.35000000000000009</c:v>
                </c:pt>
                <c:pt idx="5">
                  <c:v>0.23</c:v>
                </c:pt>
                <c:pt idx="6">
                  <c:v>0.27</c:v>
                </c:pt>
                <c:pt idx="7">
                  <c:v>0.46</c:v>
                </c:pt>
                <c:pt idx="8">
                  <c:v>0.27</c:v>
                </c:pt>
                <c:pt idx="9">
                  <c:v>0.23</c:v>
                </c:pt>
                <c:pt idx="10">
                  <c:v>0.34</c:v>
                </c:pt>
                <c:pt idx="11">
                  <c:v>0.31000000000000011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Хорошо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в размещении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 (переподготовка, повышение квалификации и др.)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бизнес-инкубаторов</c:v>
                </c:pt>
                <c:pt idx="11">
                  <c:v>Деятельность фондов поддержки малого предпринимательства</c:v>
                </c:pt>
              </c:strCache>
            </c:strRef>
          </c:cat>
          <c:val>
            <c:numRef>
              <c:f>Лист1!$E$2:$E$13</c:f>
              <c:numCache>
                <c:formatCode>0%</c:formatCode>
                <c:ptCount val="12"/>
                <c:pt idx="0">
                  <c:v>0.11</c:v>
                </c:pt>
                <c:pt idx="1">
                  <c:v>8.0000000000000029E-2</c:v>
                </c:pt>
                <c:pt idx="2">
                  <c:v>0.12000000000000002</c:v>
                </c:pt>
                <c:pt idx="3">
                  <c:v>8.0000000000000029E-2</c:v>
                </c:pt>
                <c:pt idx="4">
                  <c:v>4.0000000000000015E-2</c:v>
                </c:pt>
                <c:pt idx="5">
                  <c:v>4.0000000000000015E-2</c:v>
                </c:pt>
                <c:pt idx="6">
                  <c:v>4.0000000000000015E-2</c:v>
                </c:pt>
                <c:pt idx="7">
                  <c:v>0.35000000000000009</c:v>
                </c:pt>
                <c:pt idx="8">
                  <c:v>8.0000000000000029E-2</c:v>
                </c:pt>
                <c:pt idx="9">
                  <c:v>0.12000000000000002</c:v>
                </c:pt>
                <c:pt idx="10">
                  <c:v>0.16</c:v>
                </c:pt>
                <c:pt idx="11">
                  <c:v>0.15000000000000005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Очень хорошо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Предоставление льготных займов</c:v>
                </c:pt>
                <c:pt idx="1">
                  <c:v>Предоставление гарантий для кредитования</c:v>
                </c:pt>
                <c:pt idx="2">
                  <c:v>Информационная поддержка</c:v>
                </c:pt>
                <c:pt idx="3">
                  <c:v>Консультационная поддержка</c:v>
                </c:pt>
                <c:pt idx="4">
                  <c:v>Содействие в размещении госзаказа</c:v>
                </c:pt>
                <c:pt idx="5">
                  <c:v>Предоставление субсидий</c:v>
                </c:pt>
                <c:pt idx="6">
                  <c:v>Предоставление грантов</c:v>
                </c:pt>
                <c:pt idx="7">
                  <c:v>Проведение образовательных программ (переподготовка, повышение квалификации и др.)</c:v>
                </c:pt>
                <c:pt idx="8">
                  <c:v>Имущественная поддержка</c:v>
                </c:pt>
                <c:pt idx="9">
                  <c:v>Региональные налоговые льготы</c:v>
                </c:pt>
                <c:pt idx="10">
                  <c:v>Деятельность бизнес-инкубаторов</c:v>
                </c:pt>
                <c:pt idx="11">
                  <c:v>Деятельность фондов поддержки малого предпринимательства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7" formatCode="0%">
                  <c:v>4.0000000000000015E-2</c:v>
                </c:pt>
                <c:pt idx="8" formatCode="0%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9154416"/>
        <c:axId val="329154808"/>
      </c:barChart>
      <c:catAx>
        <c:axId val="329154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ru-RU"/>
          </a:p>
        </c:txPr>
        <c:crossAx val="329154808"/>
        <c:crosses val="autoZero"/>
        <c:auto val="1"/>
        <c:lblAlgn val="ctr"/>
        <c:lblOffset val="100"/>
        <c:noMultiLvlLbl val="0"/>
      </c:catAx>
      <c:valAx>
        <c:axId val="329154808"/>
        <c:scaling>
          <c:orientation val="minMax"/>
          <c:max val="1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29154416"/>
        <c:crosses val="autoZero"/>
        <c:crossBetween val="between"/>
        <c:majorUnit val="0.2"/>
        <c:minorUnit val="2.0000000000000011E-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 b="1" i="0" baseline="0">
          <a:latin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61680623056952"/>
          <c:y val="0.22046694202927236"/>
          <c:w val="0.60144906215693561"/>
          <c:h val="0.52329345445635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1.9896329786332614E-2"/>
                  <c:y val="5.23476843516626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409135331479173E-2"/>
                  <c:y val="-2.202380861791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1774642742147E-2"/>
                  <c:y val="-6.07514309673355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394921279933109E-2"/>
                  <c:y val="-7.54356821844757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648132739464543E-2"/>
                  <c:y val="5.64355276310788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3638042100783488E-2"/>
                  <c:y val="4.07331072803174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Целевое кредитование под низкие проценты</c:v>
                </c:pt>
                <c:pt idx="1">
                  <c:v>Предоставление субсидий на возмещение затрат</c:v>
                </c:pt>
                <c:pt idx="2">
                  <c:v>Предоставление грантов на создание и развитие бизнеса</c:v>
                </c:pt>
                <c:pt idx="3">
                  <c:v>Информационно-консультационный центр поддержки малых предприятий, работающих по принципу "одного окна"</c:v>
                </c:pt>
                <c:pt idx="4">
                  <c:v>Защита от иностранных конкурентов на региональном уровне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</c:v>
                </c:pt>
                <c:pt idx="1">
                  <c:v>18</c:v>
                </c:pt>
                <c:pt idx="2">
                  <c:v>18</c:v>
                </c:pt>
                <c:pt idx="3">
                  <c:v>23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77696922564147"/>
          <c:y val="0.16702217117175147"/>
          <c:w val="0.5805770684977648"/>
          <c:h val="0.56825006619862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1.9912662033967569E-2"/>
                  <c:y val="-1.59055614001188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626321089771423E-2"/>
                  <c:y val="4.317223808603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446660048525082E-3"/>
                  <c:y val="5.45333533718358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49865943257398E-2"/>
                  <c:y val="-4.09000150288769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247657070361356E-2"/>
                  <c:y val="-6.81666917147948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Представительство и зашита интересов бизнеса в органах гос. власти и контроль за действиями власти</c:v>
                </c:pt>
                <c:pt idx="1">
                  <c:v>Установление и развитие межрегиональных отношений</c:v>
                </c:pt>
                <c:pt idx="2">
                  <c:v>Организация внешнеэкономического сотрудничества</c:v>
                </c:pt>
                <c:pt idx="3">
                  <c:v>Информационное обеспечение предпринимательства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15</c:v>
                </c:pt>
                <c:pt idx="2">
                  <c:v>9</c:v>
                </c:pt>
                <c:pt idx="3">
                  <c:v>43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92086721547071"/>
          <c:y val="0.18065550951471038"/>
          <c:w val="0.57881068770136657"/>
          <c:h val="0.56597784314146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130611607670832"/>
                  <c:y val="-1.13065461493870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280108661761621E-3"/>
                  <c:y val="-5.90432688522948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720079489375839E-2"/>
                  <c:y val="5.87271256915072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11755683060339E-2"/>
                  <c:y val="4.57573838303598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892182230648204E-2"/>
                  <c:y val="-7.843105681631141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605362844988581E-3"/>
                  <c:y val="1.35347560670144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7689638427271488E-3"/>
                  <c:y val="4.5921985815602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3788284276657484E-2"/>
                  <c:y val="3.1783569859229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919721520776236E-2"/>
                  <c:y val="-8.09931224996601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23913213259003E-3"/>
                  <c:y val="2.49944536287581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6582242114776026E-3"/>
                  <c:y val="8.30524364672121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383102321032101E-2"/>
                  <c:y val="1.09664283516184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0624216684208004E-2"/>
                  <c:y val="-1.49263585031238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5.1344374444473404E-3"/>
                  <c:y val="-4.6542821564291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Содействие в работе с госзакупками</c:v>
                </c:pt>
                <c:pt idx="1">
                  <c:v>Организация деловых встреч с представителями других регионов и зарубежных стран</c:v>
                </c:pt>
                <c:pt idx="2">
                  <c:v>Помощь в работе с электронной подписью, отчетностью и документооборотом</c:v>
                </c:pt>
                <c:pt idx="3">
                  <c:v>Помощь в привлечении инвестиций</c:v>
                </c:pt>
                <c:pt idx="4">
                  <c:v>Содействие в выходе на новые рынки сбыта внутри страны и зарубежом</c:v>
                </c:pt>
                <c:pt idx="5">
                  <c:v>Услуги экспертизы</c:v>
                </c:pt>
                <c:pt idx="6">
                  <c:v>Услуги по работе с внешнеторговой документацией</c:v>
                </c:pt>
                <c:pt idx="7">
                  <c:v>Информационная поддержка</c:v>
                </c:pt>
                <c:pt idx="8">
                  <c:v>Обучение (семинары,вебинары)</c:v>
                </c:pt>
                <c:pt idx="9">
                  <c:v>Маркетинговые исследования</c:v>
                </c:pt>
                <c:pt idx="10">
                  <c:v>Участие в выставках</c:v>
                </c:pt>
                <c:pt idx="11">
                  <c:v>Услуги по товарным знакам</c:v>
                </c:pt>
                <c:pt idx="12">
                  <c:v>Юридическая помощь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</c:v>
                </c:pt>
                <c:pt idx="1">
                  <c:v>6</c:v>
                </c:pt>
                <c:pt idx="2">
                  <c:v>13</c:v>
                </c:pt>
                <c:pt idx="3">
                  <c:v>11</c:v>
                </c:pt>
                <c:pt idx="4">
                  <c:v>12</c:v>
                </c:pt>
                <c:pt idx="5">
                  <c:v>6</c:v>
                </c:pt>
                <c:pt idx="6">
                  <c:v>3</c:v>
                </c:pt>
                <c:pt idx="7">
                  <c:v>9</c:v>
                </c:pt>
                <c:pt idx="8">
                  <c:v>18</c:v>
                </c:pt>
                <c:pt idx="9">
                  <c:v>11</c:v>
                </c:pt>
                <c:pt idx="10">
                  <c:v>15</c:v>
                </c:pt>
                <c:pt idx="11">
                  <c:v>6</c:v>
                </c:pt>
                <c:pt idx="12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744764755645285"/>
          <c:y val="0.16320574731783924"/>
          <c:w val="0.52515910717771852"/>
          <c:h val="0.63586300957093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Факторы, препятствующие разитию МСП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3055555555555382E-2"/>
                  <c:y val="-7.59259259259259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506E-3"/>
                  <c:y val="-6.29629629629629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233169343944334E-2"/>
                  <c:y val="3.6075414681093425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baseline="0"/>
                      <a:t>Финансовые проблемы; 13%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962220716531522E-2"/>
                  <c:y val="4.65867589337338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863258941910794E-2"/>
                  <c:y val="8.33332585189627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3333333333333381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baseline="0"/>
                      <a:t>Информационные проблемы; 9%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131628931134834E-2"/>
                  <c:y val="6.40941205444376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572319432538307E-2"/>
                  <c:y val="-1.0485929598177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0372985057065513E-2"/>
                  <c:y val="-6.9602148429025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7500042021750606E-2"/>
                  <c:y val="-7.64557320407338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Высокие налоги</c:v>
                </c:pt>
                <c:pt idx="1">
                  <c:v>Наличие администартивных барьеров</c:v>
                </c:pt>
                <c:pt idx="2">
                  <c:v>Финансовые</c:v>
                </c:pt>
                <c:pt idx="3">
                  <c:v>Недостаточная квалификация работников</c:v>
                </c:pt>
                <c:pt idx="4">
                  <c:v>Технико-технологические</c:v>
                </c:pt>
                <c:pt idx="5">
                  <c:v>Информационные</c:v>
                </c:pt>
                <c:pt idx="6">
                  <c:v>Несовершенное законодательство</c:v>
                </c:pt>
                <c:pt idx="7">
                  <c:v>Недобросовестные бизнес-партнеры</c:v>
                </c:pt>
                <c:pt idx="8">
                  <c:v>Коррупция</c:v>
                </c:pt>
                <c:pt idx="9">
                  <c:v>Неэффективный менеджмент</c:v>
                </c:pt>
              </c:strCache>
            </c:strRef>
          </c:cat>
          <c:val>
            <c:numRef>
              <c:f>Лист1!$B$2:$B$11</c:f>
              <c:numCache>
                <c:formatCode>0.000</c:formatCode>
                <c:ptCount val="10"/>
                <c:pt idx="0">
                  <c:v>0.14555633310007002</c:v>
                </c:pt>
                <c:pt idx="1">
                  <c:v>0.13645906228131566</c:v>
                </c:pt>
                <c:pt idx="2">
                  <c:v>0.12596221133659904</c:v>
                </c:pt>
                <c:pt idx="3">
                  <c:v>0.10986703988803359</c:v>
                </c:pt>
                <c:pt idx="4">
                  <c:v>0.1070678796361092</c:v>
                </c:pt>
                <c:pt idx="5">
                  <c:v>9.0272918124562646E-2</c:v>
                </c:pt>
                <c:pt idx="6">
                  <c:v>8.8173547935619295E-2</c:v>
                </c:pt>
                <c:pt idx="7">
                  <c:v>7.837648705388385E-2</c:v>
                </c:pt>
                <c:pt idx="8">
                  <c:v>6.3680895731280607E-2</c:v>
                </c:pt>
                <c:pt idx="9">
                  <c:v>5.4583624912526302E-2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3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751250764368567"/>
          <c:y val="0.22831449885254992"/>
          <c:w val="0.49514315482561561"/>
          <c:h val="0.766607689418310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3.7427977740504034E-2"/>
                  <c:y val="-9.280639180618832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284923174751161E-2"/>
                  <c:y val="-7.61512302587697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>
                        <a:latin typeface="Times New Roman" panose="02020603050405020304" pitchFamily="18" charset="0"/>
                      </a:rPr>
                      <a:t>Функционирование </a:t>
                    </a:r>
                    <a:r>
                      <a:rPr lang="ru-RU" sz="1400" b="1" baseline="0" dirty="0">
                        <a:latin typeface="Times New Roman" panose="02020603050405020304" pitchFamily="18" charset="0"/>
                      </a:rPr>
                      <a:t>в рамках особых экономических зон
2%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586599682239592E-2"/>
                  <c:y val="-0.119771117605164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err="1" smtClean="0">
                        <a:latin typeface="Times New Roman" panose="02020603050405020304" pitchFamily="18" charset="0"/>
                      </a:rPr>
                      <a:t>Софинансирование</a:t>
                    </a:r>
                    <a:r>
                      <a:rPr lang="ru-RU" sz="1400" b="1" baseline="0" dirty="0" smtClean="0">
                        <a:latin typeface="Times New Roman" panose="02020603050405020304" pitchFamily="18" charset="0"/>
                      </a:rPr>
                      <a:t> </a:t>
                    </a:r>
                    <a:r>
                      <a:rPr lang="ru-RU" sz="1400" b="1" baseline="0" dirty="0">
                        <a:latin typeface="Times New Roman" panose="02020603050405020304" pitchFamily="18" charset="0"/>
                      </a:rPr>
                      <a:t>мероприятий по модернизации </a:t>
                    </a:r>
                    <a:r>
                      <a:rPr lang="ru-RU" sz="1400" b="1" baseline="0" dirty="0" smtClean="0">
                        <a:latin typeface="Times New Roman" panose="02020603050405020304" pitchFamily="18" charset="0"/>
                      </a:rPr>
                      <a:t>производства</a:t>
                    </a:r>
                    <a:r>
                      <a:rPr lang="ru-RU" sz="1400" b="1" baseline="0" dirty="0">
                        <a:latin typeface="Times New Roman" panose="02020603050405020304" pitchFamily="18" charset="0"/>
                      </a:rPr>
                      <a:t>
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562530089249346E-2"/>
                  <c:y val="-7.1212036639271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068702393500989E-2"/>
                  <c:y val="-1.75176922120351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206647319222886E-2"/>
                  <c:y val="-2.2117384717998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0186383988048366E-2"/>
                  <c:y val="2.9519639485851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7281313819693088E-2"/>
                  <c:y val="6.09261420803328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Другое</c:v>
                </c:pt>
                <c:pt idx="1">
                  <c:v>Функционирование в рамках особых экономических зон</c:v>
                </c:pt>
                <c:pt idx="2">
                  <c:v>Срфинансирование мероприятий по модернизации производства/внедрению новых технологий</c:v>
                </c:pt>
                <c:pt idx="3">
                  <c:v>Поддержка НИР и конструкторских разработок</c:v>
                </c:pt>
                <c:pt idx="4">
                  <c:v>Льготное кредитование</c:v>
                </c:pt>
                <c:pt idx="5">
                  <c:v>Лизинговые схемы</c:v>
                </c:pt>
                <c:pt idx="6">
                  <c:v>Субсидирование</c:v>
                </c:pt>
                <c:pt idx="7">
                  <c:v>Никакие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</c:v>
                </c:pt>
                <c:pt idx="1">
                  <c:v>2</c:v>
                </c:pt>
                <c:pt idx="2">
                  <c:v>7</c:v>
                </c:pt>
                <c:pt idx="3">
                  <c:v>7</c:v>
                </c:pt>
                <c:pt idx="4">
                  <c:v>10</c:v>
                </c:pt>
                <c:pt idx="5">
                  <c:v>17</c:v>
                </c:pt>
                <c:pt idx="6">
                  <c:v>31</c:v>
                </c:pt>
                <c:pt idx="7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83333333333326"/>
          <c:y val="0.2235515498277969"/>
          <c:w val="0.5041666666666661"/>
          <c:h val="0.492762088934563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4.8429164591800064E-2"/>
                  <c:y val="-5.16230912081616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51646868985404E-2"/>
                  <c:y val="8.70820346522462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3241136785557E-2"/>
                  <c:y val="1.85466669687176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308397249012112E-2"/>
                  <c:y val="-3.51666538663354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982867145780622E-3"/>
                  <c:y val="-3.38759384530606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3929569324901569E-2"/>
                  <c:y val="-6.5063254816654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Конференции, семинары, "круглые столы"</c:v>
                </c:pt>
                <c:pt idx="1">
                  <c:v>Консультационные центры при органах управления</c:v>
                </c:pt>
                <c:pt idx="2">
                  <c:v>Издания справочно-аналитических материалов</c:v>
                </c:pt>
                <c:pt idx="3">
                  <c:v>Создание совместных НКО</c:v>
                </c:pt>
                <c:pt idx="4">
                  <c:v>Государственно-частное пратнерство</c:v>
                </c:pt>
                <c:pt idx="5">
                  <c:v>Совместные программы переобучения и повышния квалификации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</c:v>
                </c:pt>
                <c:pt idx="1">
                  <c:v>42</c:v>
                </c:pt>
                <c:pt idx="2">
                  <c:v>21</c:v>
                </c:pt>
                <c:pt idx="3">
                  <c:v>4</c:v>
                </c:pt>
                <c:pt idx="4">
                  <c:v>17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71093778113657"/>
          <c:y val="6.5949742957853164E-2"/>
          <c:w val="0.54186767279090109"/>
          <c:h val="0.8268712671809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3156689697362263E-2"/>
                  <c:y val="-3.5970931079807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245456835438478E-2"/>
                  <c:y val="-2.79159097762586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510514502141135E-2"/>
                  <c:y val="5.20376884530868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07354528770411E-2"/>
                  <c:y val="2.13019260486208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0340377487495068E-3"/>
                  <c:y val="1.81504003162707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577427219403372E-2"/>
                  <c:y val="3.8395264883988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130712692072403E-2"/>
                  <c:y val="1.20251790205128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Недобросовестные бизнес-партнеры</c:v>
                </c:pt>
                <c:pt idx="1">
                  <c:v>Постоянно меняющиеся "правила игры" и плохое информирование со стороны властей</c:v>
                </c:pt>
                <c:pt idx="2">
                  <c:v>Дороговизна кредитов</c:v>
                </c:pt>
                <c:pt idx="3">
                  <c:v>Ограниченный доступ к другим источникам финанирования</c:v>
                </c:pt>
                <c:pt idx="4">
                  <c:v>Наличие административных барьеров</c:v>
                </c:pt>
                <c:pt idx="5">
                  <c:v>Высокие налоги</c:v>
                </c:pt>
                <c:pt idx="6">
                  <c:v>Недостаточный уровень квалификации кадров на рынке труда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22</c:v>
                </c:pt>
                <c:pt idx="2">
                  <c:v>31</c:v>
                </c:pt>
                <c:pt idx="3">
                  <c:v>21</c:v>
                </c:pt>
                <c:pt idx="4">
                  <c:v>9</c:v>
                </c:pt>
                <c:pt idx="5">
                  <c:v>41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19071088259223"/>
          <c:y val="7.7519698665960202E-2"/>
          <c:w val="0.54186767279090109"/>
          <c:h val="0.8268712671809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7.1991612240251994E-3"/>
                  <c:y val="-9.044579092351560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116141630515919E-2"/>
                  <c:y val="-6.78343431926367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593289792201669E-3"/>
                  <c:y val="6.55731984195489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518657958440318E-2"/>
                  <c:y val="2.26096673019237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958490203245359E-2"/>
                  <c:y val="-2.71337372770547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796644896100787E-3"/>
                  <c:y val="-2.26114477308789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796644896101325E-3"/>
                  <c:y val="-2.03503029577909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Недостаточный уровень модернизации и экологизации производства</c:v>
                </c:pt>
                <c:pt idx="1">
                  <c:v>Неэффективнеы системы управление</c:v>
                </c:pt>
                <c:pt idx="2">
                  <c:v>Недостаточный уровень квалификации кадров</c:v>
                </c:pt>
                <c:pt idx="3">
                  <c:v>Отсутствие собственных инновационных разработок</c:v>
                </c:pt>
                <c:pt idx="4">
                  <c:v>Неполная информация о ситуации на приоритетных рынках сбыта</c:v>
                </c:pt>
                <c:pt idx="5">
                  <c:v>Неэффективное взаимодействие с органами власти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</c:v>
                </c:pt>
                <c:pt idx="1">
                  <c:v>3</c:v>
                </c:pt>
                <c:pt idx="2">
                  <c:v>29</c:v>
                </c:pt>
                <c:pt idx="3">
                  <c:v>20</c:v>
                </c:pt>
                <c:pt idx="4">
                  <c:v>21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93978816567844"/>
          <c:y val="7.9602449143077708E-2"/>
          <c:w val="0.54186767279090109"/>
          <c:h val="0.8268712671809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9694317118886434E-2"/>
                  <c:y val="-5.5695565989743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48708083310178E-2"/>
                  <c:y val="-1.6244540080341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43296074053478E-2"/>
                  <c:y val="9.28259433162399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324720555402286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108435980231587E-3"/>
                  <c:y val="5.3374917406837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270600462834284E-3"/>
                  <c:y val="2.32064858290599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754419759811893E-3"/>
                  <c:y val="1.39238914974359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8608819450168634E-2"/>
                  <c:y val="2.32046585467112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669990072787614E-3"/>
                  <c:y val="-4.177167449230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2669990072787614E-3"/>
                  <c:y val="-1.16032429145299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2669990072787614E-3"/>
                  <c:y val="-2.32064858290599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6893320097049695E-3"/>
                  <c:y val="-3.48097287435898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Преобладание занятости в бюджетной сфере</c:v>
                </c:pt>
                <c:pt idx="1">
                  <c:v>Финансовая неустойчивость малого бизнеса</c:v>
                </c:pt>
                <c:pt idx="2">
                  <c:v>Низкий уровень финансовой грамотности</c:v>
                </c:pt>
                <c:pt idx="3">
                  <c:v>Отсуствие мер государственной поддержки</c:v>
                </c:pt>
                <c:pt idx="4">
                  <c:v>Низкий спрос на продукцию, производимую в регионе</c:v>
                </c:pt>
                <c:pt idx="5">
                  <c:v>Высокие ставки по кредитам</c:v>
                </c:pt>
                <c:pt idx="6">
                  <c:v>Незначительные налоговые льготы</c:v>
                </c:pt>
                <c:pt idx="7">
                  <c:v>Отсуствие инвестиций</c:v>
                </c:pt>
                <c:pt idx="8">
                  <c:v>Высокий уровень затрат на производство</c:v>
                </c:pt>
                <c:pt idx="9">
                  <c:v>Высокий уровень затрат на оказаните услуг</c:v>
                </c:pt>
                <c:pt idx="10">
                  <c:v>Высокий уровень затрат на выполнеие работ</c:v>
                </c:pt>
                <c:pt idx="11">
                  <c:v>Другое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</c:v>
                </c:pt>
                <c:pt idx="1">
                  <c:v>29</c:v>
                </c:pt>
                <c:pt idx="2">
                  <c:v>7</c:v>
                </c:pt>
                <c:pt idx="3">
                  <c:v>15</c:v>
                </c:pt>
                <c:pt idx="4">
                  <c:v>9</c:v>
                </c:pt>
                <c:pt idx="5">
                  <c:v>24</c:v>
                </c:pt>
                <c:pt idx="6">
                  <c:v>17</c:v>
                </c:pt>
                <c:pt idx="7">
                  <c:v>10</c:v>
                </c:pt>
                <c:pt idx="8">
                  <c:v>18</c:v>
                </c:pt>
                <c:pt idx="9">
                  <c:v>21</c:v>
                </c:pt>
                <c:pt idx="10">
                  <c:v>12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70647419072613E-2"/>
          <c:y val="3.4975325842201192E-2"/>
          <c:w val="0.84381824146981665"/>
          <c:h val="0.797383719327837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Превышают этот уровень</c:v>
                </c:pt>
                <c:pt idx="1">
                  <c:v>отстают, но есть возможность достижения этого уровня</c:v>
                </c:pt>
                <c:pt idx="2">
                  <c:v>мне неизвестны технологии аналогичных предприятий за рубежом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отстают, и в ближ годы не вижу возможности достижения данного урованя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Превышают этот уровень</c:v>
                </c:pt>
                <c:pt idx="1">
                  <c:v>отстают, но есть возможность достижения этого уровня</c:v>
                </c:pt>
                <c:pt idx="2">
                  <c:v>мне неизвестны технологии аналогичных предприятий за рубежом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мне неизвестны технологии аналогичных предприятий за рубежом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Превышают этот уровень</c:v>
                </c:pt>
                <c:pt idx="1">
                  <c:v>отстают, но есть возможность достижения этого уровня</c:v>
                </c:pt>
                <c:pt idx="2">
                  <c:v>мне неизвестны технологии аналогичных предприятий за рубежом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0.29000000000000009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Превышают этот уровень</c:v>
                </c:pt>
                <c:pt idx="1">
                  <c:v>отстают, но есть возможность достижения этого уровня</c:v>
                </c:pt>
                <c:pt idx="2">
                  <c:v>мне неизвестны технологии аналогичных предприятий за рубежом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0.23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Превышают этот уровень</c:v>
                </c:pt>
                <c:pt idx="1">
                  <c:v>отстают, но есть возможность достижения этого уровня</c:v>
                </c:pt>
                <c:pt idx="2">
                  <c:v>мне неизвестны технологии аналогичных предприятий за рубежом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2">
                  <c:v>0.24000000000000005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Превышают этот уровень</c:v>
                </c:pt>
                <c:pt idx="1">
                  <c:v>отстают, но есть возможность достижения этого уровня</c:v>
                </c:pt>
                <c:pt idx="2">
                  <c:v>мне неизвестны технологии аналогичных предприятий за рубежом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2">
                  <c:v>3.0000000000000002E-2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Превышают этот уровень</c:v>
                </c:pt>
                <c:pt idx="1">
                  <c:v>отстают, но есть возможность достижения этого уровня</c:v>
                </c:pt>
                <c:pt idx="2">
                  <c:v>мне неизвестны технологии аналогичных предприятий за рубежом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2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329692256"/>
        <c:axId val="329692648"/>
        <c:axId val="0"/>
      </c:bar3DChart>
      <c:catAx>
        <c:axId val="3296922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329692648"/>
        <c:crosses val="autoZero"/>
        <c:auto val="1"/>
        <c:lblAlgn val="ctr"/>
        <c:lblOffset val="100"/>
        <c:noMultiLvlLbl val="0"/>
      </c:catAx>
      <c:valAx>
        <c:axId val="329692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2969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587DD-24F6-4E57-A076-E24B2A4EA2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5CC17-9393-41B8-9D84-5C230F7259F8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Научная школа РФ «Совершенствование системы корпоративных отношений»  (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Scientific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School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Improvement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Corporate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Relations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  <a:p>
          <a:pPr algn="just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 из ведущих научных школ России, научное сообщество, объединившее лучших ученых и практиков в сфере корпоративного права и корпоративного управления. </a:t>
          </a:r>
          <a:endParaRPr lang="ru-RU" sz="24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EE6B1-4EA8-4F92-BB9B-3270F4FADF14}" type="parTrans" cxnId="{EA2373CB-F335-455A-9127-A746C51AF2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55E9E8E-5C25-450D-B2F5-B4F74256296C}" type="sibTrans" cxnId="{EA2373CB-F335-455A-9127-A746C51AF2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16924EC-FF65-4AFE-8F8C-164D2D55846F}" type="pres">
      <dgm:prSet presAssocID="{1CE587DD-24F6-4E57-A076-E24B2A4EA2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97417-6E82-424A-834F-B90A5277A51D}" type="pres">
      <dgm:prSet presAssocID="{6E55CC17-9393-41B8-9D84-5C230F7259F8}" presName="parentText" presStyleLbl="node1" presStyleIdx="0" presStyleCnt="1" custScaleY="629755" custLinFactNeighborX="20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373CB-F335-455A-9127-A746C51AF223}" srcId="{1CE587DD-24F6-4E57-A076-E24B2A4EA218}" destId="{6E55CC17-9393-41B8-9D84-5C230F7259F8}" srcOrd="0" destOrd="0" parTransId="{DF3EE6B1-4EA8-4F92-BB9B-3270F4FADF14}" sibTransId="{055E9E8E-5C25-450D-B2F5-B4F74256296C}"/>
    <dgm:cxn modelId="{DE200C29-8286-415B-92D1-DADC8F696674}" type="presOf" srcId="{1CE587DD-24F6-4E57-A076-E24B2A4EA218}" destId="{816924EC-FF65-4AFE-8F8C-164D2D55846F}" srcOrd="0" destOrd="0" presId="urn:microsoft.com/office/officeart/2005/8/layout/vList2"/>
    <dgm:cxn modelId="{A43CC76C-A85B-4A0D-8AEA-7F75AAB76275}" type="presOf" srcId="{6E55CC17-9393-41B8-9D84-5C230F7259F8}" destId="{4DB97417-6E82-424A-834F-B90A5277A51D}" srcOrd="0" destOrd="0" presId="urn:microsoft.com/office/officeart/2005/8/layout/vList2"/>
    <dgm:cxn modelId="{39A50B96-2D8D-4753-9C05-D13D0BE9E290}" type="presParOf" srcId="{816924EC-FF65-4AFE-8F8C-164D2D55846F}" destId="{4DB97417-6E82-424A-834F-B90A5277A5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FB1E79-CD21-46E9-9ED4-56E7CE24D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E07CD-C06D-4305-954A-AE7090730C0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Cambria" panose="02040503050406030204" pitchFamily="18" charset="0"/>
            </a:rPr>
            <a:t>Торгово-промышленной палате Республики Коми</a:t>
          </a:r>
        </a:p>
      </dgm:t>
    </dgm:pt>
    <dgm:pt modelId="{24E29667-89DB-4D0A-A623-2617136B9951}" type="par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1DD6880-3A73-4792-9916-3AD72E5F9E86}" type="sib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C3880E-39E4-451D-80A2-47C3E150412D}" type="pres">
      <dgm:prSet presAssocID="{E2FB1E79-CD21-46E9-9ED4-56E7CE24D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7CBAC-2D21-4DBB-8E3E-3826E3857F87}" type="pres">
      <dgm:prSet presAssocID="{FD8E07CD-C06D-4305-954A-AE7090730C08}" presName="parentText" presStyleLbl="node1" presStyleIdx="0" presStyleCnt="1" custScaleY="63938" custLinFactNeighborX="1709" custLinFactNeighborY="-5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AEA8F-8D8A-4590-8B01-D72A816DCA1D}" srcId="{E2FB1E79-CD21-46E9-9ED4-56E7CE24D347}" destId="{FD8E07CD-C06D-4305-954A-AE7090730C08}" srcOrd="0" destOrd="0" parTransId="{24E29667-89DB-4D0A-A623-2617136B9951}" sibTransId="{F1DD6880-3A73-4792-9916-3AD72E5F9E86}"/>
    <dgm:cxn modelId="{63F2B0AE-9275-44A1-B7EF-21FE740C1C01}" type="presOf" srcId="{E2FB1E79-CD21-46E9-9ED4-56E7CE24D347}" destId="{17C3880E-39E4-451D-80A2-47C3E150412D}" srcOrd="0" destOrd="0" presId="urn:microsoft.com/office/officeart/2005/8/layout/vList2"/>
    <dgm:cxn modelId="{1FE15BF6-6A77-4D43-BD6D-932B14F0CEDE}" type="presOf" srcId="{FD8E07CD-C06D-4305-954A-AE7090730C08}" destId="{8A97CBAC-2D21-4DBB-8E3E-3826E3857F87}" srcOrd="0" destOrd="0" presId="urn:microsoft.com/office/officeart/2005/8/layout/vList2"/>
    <dgm:cxn modelId="{26BBA4BB-495C-4B78-8E3F-511B2BCB3773}" type="presParOf" srcId="{17C3880E-39E4-451D-80A2-47C3E150412D}" destId="{8A97CBAC-2D21-4DBB-8E3E-3826E3857F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FB1E79-CD21-46E9-9ED4-56E7CE24D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E07CD-C06D-4305-954A-AE7090730C0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Cambria" panose="02040503050406030204" pitchFamily="18" charset="0"/>
            </a:rPr>
            <a:t>Союзу промышленников и предпринимателей Республики Коми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4E29667-89DB-4D0A-A623-2617136B9951}" type="par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1DD6880-3A73-4792-9916-3AD72E5F9E86}" type="sib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C3880E-39E4-451D-80A2-47C3E150412D}" type="pres">
      <dgm:prSet presAssocID="{E2FB1E79-CD21-46E9-9ED4-56E7CE24D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7CBAC-2D21-4DBB-8E3E-3826E3857F87}" type="pres">
      <dgm:prSet presAssocID="{FD8E07CD-C06D-4305-954A-AE7090730C08}" presName="parentText" presStyleLbl="node1" presStyleIdx="0" presStyleCnt="1" custScaleY="309695" custLinFactY="85525" custLinFactNeighborX="-62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AEA8F-8D8A-4590-8B01-D72A816DCA1D}" srcId="{E2FB1E79-CD21-46E9-9ED4-56E7CE24D347}" destId="{FD8E07CD-C06D-4305-954A-AE7090730C08}" srcOrd="0" destOrd="0" parTransId="{24E29667-89DB-4D0A-A623-2617136B9951}" sibTransId="{F1DD6880-3A73-4792-9916-3AD72E5F9E86}"/>
    <dgm:cxn modelId="{62CAF006-61E6-4BAD-A42C-90F73E9AC6B5}" type="presOf" srcId="{FD8E07CD-C06D-4305-954A-AE7090730C08}" destId="{8A97CBAC-2D21-4DBB-8E3E-3826E3857F87}" srcOrd="0" destOrd="0" presId="urn:microsoft.com/office/officeart/2005/8/layout/vList2"/>
    <dgm:cxn modelId="{B1FA59F6-9C76-4085-832C-008FAB02B95A}" type="presOf" srcId="{E2FB1E79-CD21-46E9-9ED4-56E7CE24D347}" destId="{17C3880E-39E4-451D-80A2-47C3E150412D}" srcOrd="0" destOrd="0" presId="urn:microsoft.com/office/officeart/2005/8/layout/vList2"/>
    <dgm:cxn modelId="{798A8D44-85E3-45C5-A4AB-5C08D13A3AC9}" type="presParOf" srcId="{17C3880E-39E4-451D-80A2-47C3E150412D}" destId="{8A97CBAC-2D21-4DBB-8E3E-3826E3857F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FB1E79-CD21-46E9-9ED4-56E7CE24D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E07CD-C06D-4305-954A-AE7090730C0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Cambria" panose="02040503050406030204" pitchFamily="18" charset="0"/>
            </a:rPr>
            <a:t>Предпринимателям – участникам исследования</a:t>
          </a:r>
        </a:p>
      </dgm:t>
    </dgm:pt>
    <dgm:pt modelId="{24E29667-89DB-4D0A-A623-2617136B9951}" type="par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1DD6880-3A73-4792-9916-3AD72E5F9E86}" type="sib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C3880E-39E4-451D-80A2-47C3E150412D}" type="pres">
      <dgm:prSet presAssocID="{E2FB1E79-CD21-46E9-9ED4-56E7CE24D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7CBAC-2D21-4DBB-8E3E-3826E3857F87}" type="pres">
      <dgm:prSet presAssocID="{FD8E07CD-C06D-4305-954A-AE7090730C08}" presName="parentText" presStyleLbl="node1" presStyleIdx="0" presStyleCnt="1" custScaleY="223993" custLinFactY="85525" custLinFactNeighborX="-62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AEA8F-8D8A-4590-8B01-D72A816DCA1D}" srcId="{E2FB1E79-CD21-46E9-9ED4-56E7CE24D347}" destId="{FD8E07CD-C06D-4305-954A-AE7090730C08}" srcOrd="0" destOrd="0" parTransId="{24E29667-89DB-4D0A-A623-2617136B9951}" sibTransId="{F1DD6880-3A73-4792-9916-3AD72E5F9E86}"/>
    <dgm:cxn modelId="{7526811D-17F0-4394-922E-F537A89D54AD}" type="presOf" srcId="{FD8E07CD-C06D-4305-954A-AE7090730C08}" destId="{8A97CBAC-2D21-4DBB-8E3E-3826E3857F87}" srcOrd="0" destOrd="0" presId="urn:microsoft.com/office/officeart/2005/8/layout/vList2"/>
    <dgm:cxn modelId="{ACD7B195-5ADF-4215-804E-9EB76DE040DE}" type="presOf" srcId="{E2FB1E79-CD21-46E9-9ED4-56E7CE24D347}" destId="{17C3880E-39E4-451D-80A2-47C3E150412D}" srcOrd="0" destOrd="0" presId="urn:microsoft.com/office/officeart/2005/8/layout/vList2"/>
    <dgm:cxn modelId="{EDE7B5C2-C693-4FC3-BCFD-1F0CC1E6DD09}" type="presParOf" srcId="{17C3880E-39E4-451D-80A2-47C3E150412D}" destId="{8A97CBAC-2D21-4DBB-8E3E-3826E3857F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FB1E79-CD21-46E9-9ED4-56E7CE24D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E07CD-C06D-4305-954A-AE7090730C0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Cambria" panose="02040503050406030204" pitchFamily="18" charset="0"/>
            </a:rPr>
            <a:t>Руководителям муниципальных образований Республики Коми</a:t>
          </a:r>
        </a:p>
      </dgm:t>
    </dgm:pt>
    <dgm:pt modelId="{24E29667-89DB-4D0A-A623-2617136B9951}" type="par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1DD6880-3A73-4792-9916-3AD72E5F9E86}" type="sib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C3880E-39E4-451D-80A2-47C3E150412D}" type="pres">
      <dgm:prSet presAssocID="{E2FB1E79-CD21-46E9-9ED4-56E7CE24D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7CBAC-2D21-4DBB-8E3E-3826E3857F87}" type="pres">
      <dgm:prSet presAssocID="{FD8E07CD-C06D-4305-954A-AE7090730C08}" presName="parentText" presStyleLbl="node1" presStyleIdx="0" presStyleCnt="1" custScaleY="309695" custLinFactY="85525" custLinFactNeighborX="-62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4D405-B3E4-47D8-8F45-16894B129F18}" type="presOf" srcId="{E2FB1E79-CD21-46E9-9ED4-56E7CE24D347}" destId="{17C3880E-39E4-451D-80A2-47C3E150412D}" srcOrd="0" destOrd="0" presId="urn:microsoft.com/office/officeart/2005/8/layout/vList2"/>
    <dgm:cxn modelId="{5B9AEA8F-8D8A-4590-8B01-D72A816DCA1D}" srcId="{E2FB1E79-CD21-46E9-9ED4-56E7CE24D347}" destId="{FD8E07CD-C06D-4305-954A-AE7090730C08}" srcOrd="0" destOrd="0" parTransId="{24E29667-89DB-4D0A-A623-2617136B9951}" sibTransId="{F1DD6880-3A73-4792-9916-3AD72E5F9E86}"/>
    <dgm:cxn modelId="{C703B6B0-B126-4506-924A-2381D7483EFC}" type="presOf" srcId="{FD8E07CD-C06D-4305-954A-AE7090730C08}" destId="{8A97CBAC-2D21-4DBB-8E3E-3826E3857F87}" srcOrd="0" destOrd="0" presId="urn:microsoft.com/office/officeart/2005/8/layout/vList2"/>
    <dgm:cxn modelId="{700235CA-3076-4185-8020-1D5BDAA4C219}" type="presParOf" srcId="{17C3880E-39E4-451D-80A2-47C3E150412D}" destId="{8A97CBAC-2D21-4DBB-8E3E-3826E3857F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AF7D3-DE3E-4963-AA3F-C941276F7D6C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F93ED6-CD01-4E5F-9B5A-7B3BD5310563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Научно-исследовательский центр корпоративного права, управления и венчурного инвестирования  </a:t>
          </a:r>
        </a:p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(с 2010 г. участник Сети Глобального договора ООН 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8EFF74A-C2E8-4C1B-A97A-AFE7CBFD17F9}" type="parTrans" cxnId="{7D2AB29C-7CDE-439E-82E5-43132C38067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548A188-95C3-48C7-9196-1102D086FD13}" type="sibTrans" cxnId="{7D2AB29C-7CDE-439E-82E5-43132C38067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FA7CB1F-1B7A-42AB-A567-2CD6C2A1E7D4}">
      <dgm:prSet phldrT="[Текст]" custT="1"/>
      <dgm:spPr/>
      <dgm:t>
        <a:bodyPr/>
        <a:lstStyle/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Научно-образовательный центр «Инновационная экономика и управление бизнесом"</a:t>
          </a:r>
        </a:p>
      </dgm:t>
    </dgm:pt>
    <dgm:pt modelId="{A2B29CDD-D49D-4DE1-99DB-CF1FE0E00390}" type="parTrans" cxnId="{924CD664-29D0-4496-B4B2-AD4B561270DB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9C42606-4889-4437-8621-5FFAF6F2A6AC}" type="sibTrans" cxnId="{924CD664-29D0-4496-B4B2-AD4B561270DB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E32731A-F454-42CD-845E-0320D6FA997D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Корпоративное управление и инновационное развитие экономики Севера: Вестник научно-исследовательского центра корпоративного права, управления и венчурного инвестирования СГУ им. П.Сорокина (входит в перечень ВАК)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2162AEB-1038-4B16-9CB5-61A2E2EACF90}" type="parTrans" cxnId="{502FEE08-C6E5-4E22-BF1D-57ABF12C1D6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CA3DE16-56C8-4B2F-A8E9-B46B73E77163}" type="sibTrans" cxnId="{502FEE08-C6E5-4E22-BF1D-57ABF12C1D6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CBF7F7D-01EF-465E-866D-8A5C68E9B8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НОУ ДПО «Высшая инновационная школа бизнеса и права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0349D5C-7CCB-41CC-8AEC-6D6483AE4969}" type="parTrans" cxnId="{957A8DE1-11C5-4C2F-ABCA-0E0DC32ADAA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2FCC7F7-ED7B-4D35-B3EB-23C3EF3FEB43}" type="sibTrans" cxnId="{957A8DE1-11C5-4C2F-ABCA-0E0DC32ADAA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D669FC1-789C-4A3A-B274-BA84A9331A1C}" type="pres">
      <dgm:prSet presAssocID="{0F2AF7D3-DE3E-4963-AA3F-C941276F7D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51468-42F0-4207-9787-C52A89DC587D}" type="pres">
      <dgm:prSet presAssocID="{0F2AF7D3-DE3E-4963-AA3F-C941276F7D6C}" presName="cycle" presStyleCnt="0"/>
      <dgm:spPr/>
    </dgm:pt>
    <dgm:pt modelId="{B22F68D5-A645-4C4D-856F-3AB340C4EC37}" type="pres">
      <dgm:prSet presAssocID="{8BF93ED6-CD01-4E5F-9B5A-7B3BD5310563}" presName="nodeFirstNode" presStyleLbl="node1" presStyleIdx="0" presStyleCnt="4" custScaleX="120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8DC16-21A1-429D-82C1-4416D3CE7063}" type="pres">
      <dgm:prSet presAssocID="{0548A188-95C3-48C7-9196-1102D086FD13}" presName="sibTransFirstNode" presStyleLbl="bgShp" presStyleIdx="0" presStyleCnt="1" custScaleX="140949" custLinFactNeighborX="2519" custLinFactNeighborY="14576" custRadScaleRad="199956" custRadScaleInc="-2147483648"/>
      <dgm:spPr/>
      <dgm:t>
        <a:bodyPr/>
        <a:lstStyle/>
        <a:p>
          <a:endParaRPr lang="ru-RU"/>
        </a:p>
      </dgm:t>
    </dgm:pt>
    <dgm:pt modelId="{56A95D39-8FFC-41D6-AC4B-487522D2E084}" type="pres">
      <dgm:prSet presAssocID="{8FA7CB1F-1B7A-42AB-A567-2CD6C2A1E7D4}" presName="nodeFollowingNodes" presStyleLbl="node1" presStyleIdx="1" presStyleCnt="4" custScaleX="93199" custRadScaleRad="16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EBC77-FCD8-4010-AB31-144958EE2515}" type="pres">
      <dgm:prSet presAssocID="{1E32731A-F454-42CD-845E-0320D6FA997D}" presName="nodeFollowingNodes" presStyleLbl="node1" presStyleIdx="2" presStyleCnt="4" custScaleX="12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14CA9-A333-48F8-905A-47176C407801}" type="pres">
      <dgm:prSet presAssocID="{2CBF7F7D-01EF-465E-866D-8A5C68E9B898}" presName="nodeFollowingNodes" presStyleLbl="node1" presStyleIdx="3" presStyleCnt="4" custScaleX="88906" custRadScaleRad="15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8F883-30BA-4BF8-82A7-6DAFA5E793EB}" type="presOf" srcId="{0F2AF7D3-DE3E-4963-AA3F-C941276F7D6C}" destId="{0D669FC1-789C-4A3A-B274-BA84A9331A1C}" srcOrd="0" destOrd="0" presId="urn:microsoft.com/office/officeart/2005/8/layout/cycle3"/>
    <dgm:cxn modelId="{7D2AB29C-7CDE-439E-82E5-43132C380673}" srcId="{0F2AF7D3-DE3E-4963-AA3F-C941276F7D6C}" destId="{8BF93ED6-CD01-4E5F-9B5A-7B3BD5310563}" srcOrd="0" destOrd="0" parTransId="{28EFF74A-C2E8-4C1B-A97A-AFE7CBFD17F9}" sibTransId="{0548A188-95C3-48C7-9196-1102D086FD13}"/>
    <dgm:cxn modelId="{07E1ADF0-B47B-4910-B2AC-6F9A0034709E}" type="presOf" srcId="{8BF93ED6-CD01-4E5F-9B5A-7B3BD5310563}" destId="{B22F68D5-A645-4C4D-856F-3AB340C4EC37}" srcOrd="0" destOrd="0" presId="urn:microsoft.com/office/officeart/2005/8/layout/cycle3"/>
    <dgm:cxn modelId="{957A8DE1-11C5-4C2F-ABCA-0E0DC32ADAA5}" srcId="{0F2AF7D3-DE3E-4963-AA3F-C941276F7D6C}" destId="{2CBF7F7D-01EF-465E-866D-8A5C68E9B898}" srcOrd="3" destOrd="0" parTransId="{30349D5C-7CCB-41CC-8AEC-6D6483AE4969}" sibTransId="{A2FCC7F7-ED7B-4D35-B3EB-23C3EF3FEB43}"/>
    <dgm:cxn modelId="{E24BD3B8-FD3D-4AFE-8C6D-4A2B7DF144FE}" type="presOf" srcId="{1E32731A-F454-42CD-845E-0320D6FA997D}" destId="{38FEBC77-FCD8-4010-AB31-144958EE2515}" srcOrd="0" destOrd="0" presId="urn:microsoft.com/office/officeart/2005/8/layout/cycle3"/>
    <dgm:cxn modelId="{FC9BCD81-EA9E-4B9D-A8A1-FDE62EF9BEF4}" type="presOf" srcId="{0548A188-95C3-48C7-9196-1102D086FD13}" destId="{FE58DC16-21A1-429D-82C1-4416D3CE7063}" srcOrd="0" destOrd="0" presId="urn:microsoft.com/office/officeart/2005/8/layout/cycle3"/>
    <dgm:cxn modelId="{1F7C2F0F-682B-42AD-B2FA-E99C418FA444}" type="presOf" srcId="{2CBF7F7D-01EF-465E-866D-8A5C68E9B898}" destId="{E2014CA9-A333-48F8-905A-47176C407801}" srcOrd="0" destOrd="0" presId="urn:microsoft.com/office/officeart/2005/8/layout/cycle3"/>
    <dgm:cxn modelId="{924CD664-29D0-4496-B4B2-AD4B561270DB}" srcId="{0F2AF7D3-DE3E-4963-AA3F-C941276F7D6C}" destId="{8FA7CB1F-1B7A-42AB-A567-2CD6C2A1E7D4}" srcOrd="1" destOrd="0" parTransId="{A2B29CDD-D49D-4DE1-99DB-CF1FE0E00390}" sibTransId="{99C42606-4889-4437-8621-5FFAF6F2A6AC}"/>
    <dgm:cxn modelId="{337E448B-86D4-40B4-8DB6-286D5FA81E79}" type="presOf" srcId="{8FA7CB1F-1B7A-42AB-A567-2CD6C2A1E7D4}" destId="{56A95D39-8FFC-41D6-AC4B-487522D2E084}" srcOrd="0" destOrd="0" presId="urn:microsoft.com/office/officeart/2005/8/layout/cycle3"/>
    <dgm:cxn modelId="{502FEE08-C6E5-4E22-BF1D-57ABF12C1D65}" srcId="{0F2AF7D3-DE3E-4963-AA3F-C941276F7D6C}" destId="{1E32731A-F454-42CD-845E-0320D6FA997D}" srcOrd="2" destOrd="0" parTransId="{52162AEB-1038-4B16-9CB5-61A2E2EACF90}" sibTransId="{8CA3DE16-56C8-4B2F-A8E9-B46B73E77163}"/>
    <dgm:cxn modelId="{4357649C-9730-4F81-A755-BB79858FB133}" type="presParOf" srcId="{0D669FC1-789C-4A3A-B274-BA84A9331A1C}" destId="{0CB51468-42F0-4207-9787-C52A89DC587D}" srcOrd="0" destOrd="0" presId="urn:microsoft.com/office/officeart/2005/8/layout/cycle3"/>
    <dgm:cxn modelId="{BE788A56-5415-42F3-B1F5-1B421B7BBAFF}" type="presParOf" srcId="{0CB51468-42F0-4207-9787-C52A89DC587D}" destId="{B22F68D5-A645-4C4D-856F-3AB340C4EC37}" srcOrd="0" destOrd="0" presId="urn:microsoft.com/office/officeart/2005/8/layout/cycle3"/>
    <dgm:cxn modelId="{9DADD3F9-A110-4FD5-88C0-12414C319B90}" type="presParOf" srcId="{0CB51468-42F0-4207-9787-C52A89DC587D}" destId="{FE58DC16-21A1-429D-82C1-4416D3CE7063}" srcOrd="1" destOrd="0" presId="urn:microsoft.com/office/officeart/2005/8/layout/cycle3"/>
    <dgm:cxn modelId="{5635791C-C8D4-42B5-AA0C-1C570204AC3D}" type="presParOf" srcId="{0CB51468-42F0-4207-9787-C52A89DC587D}" destId="{56A95D39-8FFC-41D6-AC4B-487522D2E084}" srcOrd="2" destOrd="0" presId="urn:microsoft.com/office/officeart/2005/8/layout/cycle3"/>
    <dgm:cxn modelId="{330D8629-5FD1-43B9-926A-9F5CDC00A1AF}" type="presParOf" srcId="{0CB51468-42F0-4207-9787-C52A89DC587D}" destId="{38FEBC77-FCD8-4010-AB31-144958EE2515}" srcOrd="3" destOrd="0" presId="urn:microsoft.com/office/officeart/2005/8/layout/cycle3"/>
    <dgm:cxn modelId="{43391931-F6B4-4DBD-A61B-DBB359F4D2DD}" type="presParOf" srcId="{0CB51468-42F0-4207-9787-C52A89DC587D}" destId="{E2014CA9-A333-48F8-905A-47176C40780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2A67D-EA5C-49DC-A957-9BC43CD108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E96325-E087-4EC0-9295-D0DD15DCF7D8}">
      <dgm:prSet custT="1"/>
      <dgm:spPr/>
      <dgm:t>
        <a:bodyPr/>
        <a:lstStyle/>
        <a:p>
          <a:pPr algn="ctr" rtl="0"/>
          <a:r>
            <a:rPr lang="ru-RU" sz="1800" b="1" baseline="0" dirty="0" smtClean="0">
              <a:latin typeface="Arial" pitchFamily="34" charset="0"/>
              <a:cs typeface="Arial" pitchFamily="34" charset="0"/>
            </a:rPr>
            <a:t>Главными внешними факторами, препятствующими росту конкурентоспособности компании: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85BC2C5-9E58-47EF-93C9-E93948CF78EB}" type="parTrans" cxnId="{AD5443D4-480C-476F-9659-77D0A845032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E242BA3-F02E-41FA-8B0B-47CD18C052CF}" type="sibTrans" cxnId="{AD5443D4-480C-476F-9659-77D0A845032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0F63261-A707-4062-A727-3D389E46CD02}">
      <dgm:prSet custT="1"/>
      <dgm:spPr/>
      <dgm:t>
        <a:bodyPr/>
        <a:lstStyle/>
        <a:p>
          <a:pPr algn="just"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частое изменение нормативно-правового регулирования хозяйственной деятельности и плохое информирование со стороны властей;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A31F4-C6F1-4734-A95E-33E81DD00A0E}" type="parTrans" cxnId="{4997565B-BD70-4BC0-872B-F311E6F7C0B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8691D36-F71A-4CA4-9420-3A99B254714D}" type="sibTrans" cxnId="{4997565B-BD70-4BC0-872B-F311E6F7C0B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71B9128-FE76-4072-A7BE-86FF039A766E}">
      <dgm:prSet custT="1"/>
      <dgm:spPr/>
      <dgm:t>
        <a:bodyPr/>
        <a:lstStyle/>
        <a:p>
          <a:pPr algn="just"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стоимость кредитных ресурсов, высокие налоги;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E3A41-D85F-46D7-91C7-6835640321B5}" type="parTrans" cxnId="{F6653A5B-C835-4DCD-9A97-7C44211A432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BEB7827-77B5-43DE-92A4-CDC7A42D572E}" type="sibTrans" cxnId="{F6653A5B-C835-4DCD-9A97-7C44211A432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599A285-8967-4BE1-884C-3F8BD5D0D150}">
      <dgm:prSet custT="1"/>
      <dgm:spPr/>
      <dgm:t>
        <a:bodyPr/>
        <a:lstStyle/>
        <a:p>
          <a:pPr algn="just"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недостаточный уровень квалификации кадров на рынке труда;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FA7A0-54EC-4649-8383-8FC82BF4248F}" type="parTrans" cxnId="{B239D842-24C4-4CA0-8A81-13C8B60D77F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6AAACA9-8850-4AAD-91AC-71EF3BB94FF7}" type="sibTrans" cxnId="{B239D842-24C4-4CA0-8A81-13C8B60D77F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B58295C-1924-45AD-AF1C-2680EAFB6CEE}">
      <dgm:prSet custT="1"/>
      <dgm:spPr/>
      <dgm:t>
        <a:bodyPr/>
        <a:lstStyle/>
        <a:p>
          <a:pPr algn="just"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ограниченный доступ к альтернативным источникам финансирования – государственная поддержка, рынок ценных бумаг, инвестиции российских и зарубежных фондов.</a:t>
          </a:r>
          <a:endParaRPr lang="ru-RU" sz="1800" b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3ADB0-7D43-4936-8014-1AC6F4CF8E41}" type="parTrans" cxnId="{CAA76A95-9F9A-4E06-8F20-AF2596079C9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FCDEB09-CDFF-456D-9E58-0ACF2965C770}" type="sibTrans" cxnId="{CAA76A95-9F9A-4E06-8F20-AF2596079C9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EAACDC9-CEE3-4A90-8C3B-066C43953BE8}">
      <dgm:prSet custT="1"/>
      <dgm:spPr/>
      <dgm:t>
        <a:bodyPr/>
        <a:lstStyle/>
        <a:p>
          <a:pPr algn="l" rtl="0"/>
          <a:endParaRPr lang="ru-RU" sz="1800" b="0" baseline="0" dirty="0">
            <a:latin typeface="Arial" pitchFamily="34" charset="0"/>
            <a:cs typeface="Arial" pitchFamily="34" charset="0"/>
          </a:endParaRPr>
        </a:p>
      </dgm:t>
    </dgm:pt>
    <dgm:pt modelId="{B1BA1C18-508D-409C-8D88-D653689C34BF}" type="parTrans" cxnId="{F3B26D80-8AD1-4AAC-A817-AD3D476F55A1}">
      <dgm:prSet/>
      <dgm:spPr/>
      <dgm:t>
        <a:bodyPr/>
        <a:lstStyle/>
        <a:p>
          <a:endParaRPr lang="ru-RU"/>
        </a:p>
      </dgm:t>
    </dgm:pt>
    <dgm:pt modelId="{FB985DD0-FFAF-46E4-BAAB-44484CB924B2}" type="sibTrans" cxnId="{F3B26D80-8AD1-4AAC-A817-AD3D476F55A1}">
      <dgm:prSet/>
      <dgm:spPr/>
      <dgm:t>
        <a:bodyPr/>
        <a:lstStyle/>
        <a:p>
          <a:endParaRPr lang="ru-RU"/>
        </a:p>
      </dgm:t>
    </dgm:pt>
    <dgm:pt modelId="{06CD3E6D-4E73-4D4E-B4F7-D059771FC3D1}" type="pres">
      <dgm:prSet presAssocID="{4072A67D-EA5C-49DC-A957-9BC43CD10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4C6AA-EB14-489D-9773-67CD3953D0F2}" type="pres">
      <dgm:prSet presAssocID="{1FE96325-E087-4EC0-9295-D0DD15DCF7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0F9B-43DF-4FB2-A604-269F1712145D}" type="pres">
      <dgm:prSet presAssocID="{1FE96325-E087-4EC0-9295-D0DD15DCF7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76A95-9F9A-4E06-8F20-AF2596079C9A}" srcId="{1FE96325-E087-4EC0-9295-D0DD15DCF7D8}" destId="{2B58295C-1924-45AD-AF1C-2680EAFB6CEE}" srcOrd="3" destOrd="0" parTransId="{A8B3ADB0-7D43-4936-8014-1AC6F4CF8E41}" sibTransId="{DFCDEB09-CDFF-456D-9E58-0ACF2965C770}"/>
    <dgm:cxn modelId="{010BD03A-029B-4150-A130-08DB15819129}" type="presOf" srcId="{4EAACDC9-CEE3-4A90-8C3B-066C43953BE8}" destId="{7C650F9B-43DF-4FB2-A604-269F1712145D}" srcOrd="0" destOrd="4" presId="urn:microsoft.com/office/officeart/2005/8/layout/vList2"/>
    <dgm:cxn modelId="{7B61BB21-9510-4CCF-8B18-106E3DF27A10}" type="presOf" srcId="{1599A285-8967-4BE1-884C-3F8BD5D0D150}" destId="{7C650F9B-43DF-4FB2-A604-269F1712145D}" srcOrd="0" destOrd="2" presId="urn:microsoft.com/office/officeart/2005/8/layout/vList2"/>
    <dgm:cxn modelId="{205CFC48-8044-4388-A0C2-556A59AFFB3E}" type="presOf" srcId="{1FE96325-E087-4EC0-9295-D0DD15DCF7D8}" destId="{8BB4C6AA-EB14-489D-9773-67CD3953D0F2}" srcOrd="0" destOrd="0" presId="urn:microsoft.com/office/officeart/2005/8/layout/vList2"/>
    <dgm:cxn modelId="{ED4EF79A-BB10-457D-9863-66719A909B6A}" type="presOf" srcId="{4072A67D-EA5C-49DC-A957-9BC43CD10813}" destId="{06CD3E6D-4E73-4D4E-B4F7-D059771FC3D1}" srcOrd="0" destOrd="0" presId="urn:microsoft.com/office/officeart/2005/8/layout/vList2"/>
    <dgm:cxn modelId="{AD5443D4-480C-476F-9659-77D0A845032E}" srcId="{4072A67D-EA5C-49DC-A957-9BC43CD10813}" destId="{1FE96325-E087-4EC0-9295-D0DD15DCF7D8}" srcOrd="0" destOrd="0" parTransId="{F85BC2C5-9E58-47EF-93C9-E93948CF78EB}" sibTransId="{0E242BA3-F02E-41FA-8B0B-47CD18C052CF}"/>
    <dgm:cxn modelId="{A5B13C2D-B88F-40CD-A124-F3281CFF7DBA}" type="presOf" srcId="{E71B9128-FE76-4072-A7BE-86FF039A766E}" destId="{7C650F9B-43DF-4FB2-A604-269F1712145D}" srcOrd="0" destOrd="1" presId="urn:microsoft.com/office/officeart/2005/8/layout/vList2"/>
    <dgm:cxn modelId="{85669879-D272-4990-83C5-70F213257348}" type="presOf" srcId="{30F63261-A707-4062-A727-3D389E46CD02}" destId="{7C650F9B-43DF-4FB2-A604-269F1712145D}" srcOrd="0" destOrd="0" presId="urn:microsoft.com/office/officeart/2005/8/layout/vList2"/>
    <dgm:cxn modelId="{F3B26D80-8AD1-4AAC-A817-AD3D476F55A1}" srcId="{1FE96325-E087-4EC0-9295-D0DD15DCF7D8}" destId="{4EAACDC9-CEE3-4A90-8C3B-066C43953BE8}" srcOrd="4" destOrd="0" parTransId="{B1BA1C18-508D-409C-8D88-D653689C34BF}" sibTransId="{FB985DD0-FFAF-46E4-BAAB-44484CB924B2}"/>
    <dgm:cxn modelId="{4997565B-BD70-4BC0-872B-F311E6F7C0B4}" srcId="{1FE96325-E087-4EC0-9295-D0DD15DCF7D8}" destId="{30F63261-A707-4062-A727-3D389E46CD02}" srcOrd="0" destOrd="0" parTransId="{C49A31F4-C6F1-4734-A95E-33E81DD00A0E}" sibTransId="{58691D36-F71A-4CA4-9420-3A99B254714D}"/>
    <dgm:cxn modelId="{F6653A5B-C835-4DCD-9A97-7C44211A4322}" srcId="{1FE96325-E087-4EC0-9295-D0DD15DCF7D8}" destId="{E71B9128-FE76-4072-A7BE-86FF039A766E}" srcOrd="1" destOrd="0" parTransId="{E2BE3A41-D85F-46D7-91C7-6835640321B5}" sibTransId="{EBEB7827-77B5-43DE-92A4-CDC7A42D572E}"/>
    <dgm:cxn modelId="{B239D842-24C4-4CA0-8A81-13C8B60D77F1}" srcId="{1FE96325-E087-4EC0-9295-D0DD15DCF7D8}" destId="{1599A285-8967-4BE1-884C-3F8BD5D0D150}" srcOrd="2" destOrd="0" parTransId="{2C0FA7A0-54EC-4649-8383-8FC82BF4248F}" sibTransId="{36AAACA9-8850-4AAD-91AC-71EF3BB94FF7}"/>
    <dgm:cxn modelId="{9552D6F4-7406-48E4-B9B0-9318B66A29F7}" type="presOf" srcId="{2B58295C-1924-45AD-AF1C-2680EAFB6CEE}" destId="{7C650F9B-43DF-4FB2-A604-269F1712145D}" srcOrd="0" destOrd="3" presId="urn:microsoft.com/office/officeart/2005/8/layout/vList2"/>
    <dgm:cxn modelId="{CBB317E9-0911-4F4D-9B19-1778DBD550A1}" type="presParOf" srcId="{06CD3E6D-4E73-4D4E-B4F7-D059771FC3D1}" destId="{8BB4C6AA-EB14-489D-9773-67CD3953D0F2}" srcOrd="0" destOrd="0" presId="urn:microsoft.com/office/officeart/2005/8/layout/vList2"/>
    <dgm:cxn modelId="{10E87542-03F4-4D89-9100-47CB8C36C11A}" type="presParOf" srcId="{06CD3E6D-4E73-4D4E-B4F7-D059771FC3D1}" destId="{7C650F9B-43DF-4FB2-A604-269F1712145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6E2D8E-20D8-40DE-B73D-66E6A4B98C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4BE063-5BE6-4EDF-9523-02959E333F32}">
      <dgm:prSet custT="1"/>
      <dgm:spPr/>
      <dgm:t>
        <a:bodyPr/>
        <a:lstStyle/>
        <a:p>
          <a:pPr algn="ctr" rtl="0"/>
          <a:r>
            <a:rPr lang="ru-RU" sz="1800" b="1" baseline="0" dirty="0" smtClean="0">
              <a:latin typeface="Arial" pitchFamily="34" charset="0"/>
              <a:cs typeface="Arial" pitchFamily="34" charset="0"/>
            </a:rPr>
            <a:t>Главными внутренними факторами сдерживающими конкурентоспособность компании: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AFE7AE1-BC60-4314-AE72-2817E429BFB2}" type="parTrans" cxnId="{4592BEE3-5A0C-491A-8EC9-38C79F9BA7A3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8DC98EB-B2FF-45FB-BCDA-BCE84DA01F12}" type="sibTrans" cxnId="{4592BEE3-5A0C-491A-8EC9-38C79F9BA7A3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F0F28BD-F177-4F38-BB39-B9B84044D163}">
      <dgm:prSet custT="1"/>
      <dgm:spPr/>
      <dgm:t>
        <a:bodyPr/>
        <a:lstStyle/>
        <a:p>
          <a:pPr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квалификация кадров компании;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38BAE-3F3A-45DE-A22B-7C1ECE8C820D}" type="parTrans" cxnId="{574E1534-24B9-44C9-9B2D-FAF2B9AA6AB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A3FB986-502F-4CEE-8955-F3C074EC372A}" type="sibTrans" cxnId="{574E1534-24B9-44C9-9B2D-FAF2B9AA6AB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09928B1-3471-4F25-BA3D-5B0C8D1352C4}">
      <dgm:prSet custT="1"/>
      <dgm:spPr/>
      <dgm:t>
        <a:bodyPr/>
        <a:lstStyle/>
        <a:p>
          <a:pPr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неполная информация о ситуации на приоритетных рынках сбыта продукции;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39072-EA6C-418F-AEF2-49FA1AADF594}" type="parTrans" cxnId="{AF2797F5-AC85-474B-AAE6-2ED7F22C2B8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84A0B58-6BFB-440D-8D36-294B0ABE7BB1}" type="sibTrans" cxnId="{AF2797F5-AC85-474B-AAE6-2ED7F22C2B8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6C2AC2B-0C51-4514-ACEF-EC47CE1B128A}">
      <dgm:prSet custT="1"/>
      <dgm:spPr/>
      <dgm:t>
        <a:bodyPr/>
        <a:lstStyle/>
        <a:p>
          <a:pPr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собственных инновационных разработок;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4FB0B-FF5A-4E69-80E6-3C996F822BAC}" type="parTrans" cxnId="{018AC046-231B-4A17-8F5E-F51913F4CD13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4806CBB-9E79-4169-8104-D81E66E5997C}" type="sibTrans" cxnId="{018AC046-231B-4A17-8F5E-F51913F4CD13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E30525D-D063-4C4E-A1D6-5E6EF22BF7E0}">
      <dgm:prSet custT="1"/>
      <dgm:spPr/>
      <dgm:t>
        <a:bodyPr/>
        <a:lstStyle/>
        <a:p>
          <a:pPr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неэффективные системы управления в компании;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6375D-8343-4548-8537-74D8001C2CC6}" type="parTrans" cxnId="{C242E9EF-C449-4F2C-A390-70EB60AE44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C10586E-47B8-4957-BE74-9A9A06A8C9AD}" type="sibTrans" cxnId="{C242E9EF-C449-4F2C-A390-70EB60AE449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AB3838B-0FD9-4047-9E07-4D09CEBAF04D}">
      <dgm:prSet custT="1"/>
      <dgm:spPr/>
      <dgm:t>
        <a:bodyPr/>
        <a:lstStyle/>
        <a:p>
          <a:pPr rtl="0"/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недостаточный уровень модернизации и </a:t>
          </a:r>
          <a:r>
            <a:rPr lang="ru-RU" sz="1800" b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экологизации</a:t>
          </a:r>
          <a:r>
            <a:rPr lang="ru-RU" sz="18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производства.</a:t>
          </a:r>
          <a:endParaRPr lang="ru-RU" sz="1800" b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E9549-A962-4645-A6E8-338EBFA1F1C1}" type="parTrans" cxnId="{53F63B06-F58C-43D6-B8E3-100336F989B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D3B7F12-5A82-48FB-917A-759196C32D6B}" type="sibTrans" cxnId="{53F63B06-F58C-43D6-B8E3-100336F989B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1E17091-7406-4E7F-A87C-F943E01AD4E0}" type="pres">
      <dgm:prSet presAssocID="{C96E2D8E-20D8-40DE-B73D-66E6A4B98C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0AF03-8A36-4973-A7C6-EBB8AC902EB1}" type="pres">
      <dgm:prSet presAssocID="{414BE063-5BE6-4EDF-9523-02959E333F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E7E77-1F92-4CDF-9BDD-2AB8F93BB87A}" type="pres">
      <dgm:prSet presAssocID="{414BE063-5BE6-4EDF-9523-02959E333F3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B02E3-9FD1-4951-9271-028B0C5CB3B4}" type="presOf" srcId="{86C2AC2B-0C51-4514-ACEF-EC47CE1B128A}" destId="{CFAE7E77-1F92-4CDF-9BDD-2AB8F93BB87A}" srcOrd="0" destOrd="2" presId="urn:microsoft.com/office/officeart/2005/8/layout/vList2"/>
    <dgm:cxn modelId="{53F63B06-F58C-43D6-B8E3-100336F989BF}" srcId="{414BE063-5BE6-4EDF-9523-02959E333F32}" destId="{5AB3838B-0FD9-4047-9E07-4D09CEBAF04D}" srcOrd="4" destOrd="0" parTransId="{06FE9549-A962-4645-A6E8-338EBFA1F1C1}" sibTransId="{8D3B7F12-5A82-48FB-917A-759196C32D6B}"/>
    <dgm:cxn modelId="{574E1534-24B9-44C9-9B2D-FAF2B9AA6ABC}" srcId="{414BE063-5BE6-4EDF-9523-02959E333F32}" destId="{AF0F28BD-F177-4F38-BB39-B9B84044D163}" srcOrd="0" destOrd="0" parTransId="{AD838BAE-3F3A-45DE-A22B-7C1ECE8C820D}" sibTransId="{8A3FB986-502F-4CEE-8955-F3C074EC372A}"/>
    <dgm:cxn modelId="{4592BEE3-5A0C-491A-8EC9-38C79F9BA7A3}" srcId="{C96E2D8E-20D8-40DE-B73D-66E6A4B98C59}" destId="{414BE063-5BE6-4EDF-9523-02959E333F32}" srcOrd="0" destOrd="0" parTransId="{BAFE7AE1-BC60-4314-AE72-2817E429BFB2}" sibTransId="{D8DC98EB-B2FF-45FB-BCDA-BCE84DA01F12}"/>
    <dgm:cxn modelId="{8787B543-A7B6-49A0-9DD3-85627D12A2F6}" type="presOf" srcId="{AF0F28BD-F177-4F38-BB39-B9B84044D163}" destId="{CFAE7E77-1F92-4CDF-9BDD-2AB8F93BB87A}" srcOrd="0" destOrd="0" presId="urn:microsoft.com/office/officeart/2005/8/layout/vList2"/>
    <dgm:cxn modelId="{684AFC85-D22E-4D90-8ADB-0E17B5A57D5B}" type="presOf" srcId="{DE30525D-D063-4C4E-A1D6-5E6EF22BF7E0}" destId="{CFAE7E77-1F92-4CDF-9BDD-2AB8F93BB87A}" srcOrd="0" destOrd="3" presId="urn:microsoft.com/office/officeart/2005/8/layout/vList2"/>
    <dgm:cxn modelId="{AF2797F5-AC85-474B-AAE6-2ED7F22C2B80}" srcId="{414BE063-5BE6-4EDF-9523-02959E333F32}" destId="{809928B1-3471-4F25-BA3D-5B0C8D1352C4}" srcOrd="1" destOrd="0" parTransId="{6BE39072-EA6C-418F-AEF2-49FA1AADF594}" sibTransId="{684A0B58-6BFB-440D-8D36-294B0ABE7BB1}"/>
    <dgm:cxn modelId="{C242E9EF-C449-4F2C-A390-70EB60AE449E}" srcId="{414BE063-5BE6-4EDF-9523-02959E333F32}" destId="{DE30525D-D063-4C4E-A1D6-5E6EF22BF7E0}" srcOrd="3" destOrd="0" parTransId="{BAA6375D-8343-4548-8537-74D8001C2CC6}" sibTransId="{9C10586E-47B8-4957-BE74-9A9A06A8C9AD}"/>
    <dgm:cxn modelId="{10AF00C8-CD70-48A7-BC54-98BDEF6FE176}" type="presOf" srcId="{809928B1-3471-4F25-BA3D-5B0C8D1352C4}" destId="{CFAE7E77-1F92-4CDF-9BDD-2AB8F93BB87A}" srcOrd="0" destOrd="1" presId="urn:microsoft.com/office/officeart/2005/8/layout/vList2"/>
    <dgm:cxn modelId="{E87C1398-ACB3-4D3B-90A5-5B293DF86B99}" type="presOf" srcId="{C96E2D8E-20D8-40DE-B73D-66E6A4B98C59}" destId="{81E17091-7406-4E7F-A87C-F943E01AD4E0}" srcOrd="0" destOrd="0" presId="urn:microsoft.com/office/officeart/2005/8/layout/vList2"/>
    <dgm:cxn modelId="{FBE7C399-9FA8-4008-AE9A-0F77AF513E09}" type="presOf" srcId="{5AB3838B-0FD9-4047-9E07-4D09CEBAF04D}" destId="{CFAE7E77-1F92-4CDF-9BDD-2AB8F93BB87A}" srcOrd="0" destOrd="4" presId="urn:microsoft.com/office/officeart/2005/8/layout/vList2"/>
    <dgm:cxn modelId="{B3A483A4-07EF-40AA-8C2E-B504C0CC5413}" type="presOf" srcId="{414BE063-5BE6-4EDF-9523-02959E333F32}" destId="{9EA0AF03-8A36-4973-A7C6-EBB8AC902EB1}" srcOrd="0" destOrd="0" presId="urn:microsoft.com/office/officeart/2005/8/layout/vList2"/>
    <dgm:cxn modelId="{018AC046-231B-4A17-8F5E-F51913F4CD13}" srcId="{414BE063-5BE6-4EDF-9523-02959E333F32}" destId="{86C2AC2B-0C51-4514-ACEF-EC47CE1B128A}" srcOrd="2" destOrd="0" parTransId="{5ED4FB0B-FF5A-4E69-80E6-3C996F822BAC}" sibTransId="{44806CBB-9E79-4169-8104-D81E66E5997C}"/>
    <dgm:cxn modelId="{8BBF8AF7-A564-43E9-81C6-7761D8509E61}" type="presParOf" srcId="{81E17091-7406-4E7F-A87C-F943E01AD4E0}" destId="{9EA0AF03-8A36-4973-A7C6-EBB8AC902EB1}" srcOrd="0" destOrd="0" presId="urn:microsoft.com/office/officeart/2005/8/layout/vList2"/>
    <dgm:cxn modelId="{CE3D0D62-21D5-4AAD-92C3-F2C38C6DC229}" type="presParOf" srcId="{81E17091-7406-4E7F-A87C-F943E01AD4E0}" destId="{CFAE7E77-1F92-4CDF-9BDD-2AB8F93BB8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FB1E79-CD21-46E9-9ED4-56E7CE24D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E07CD-C06D-4305-954A-AE7090730C08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производства и реализации продукции у большинства компаний Республики Коми отстает от уровня международных компаний (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52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%). При этом почти каждый третий предприниматель не видит возможности в ближайшее время возможности достичь этого уровня.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4E29667-89DB-4D0A-A623-2617136B9951}" type="par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1DD6880-3A73-4792-9916-3AD72E5F9E86}" type="sib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C3880E-39E4-451D-80A2-47C3E150412D}" type="pres">
      <dgm:prSet presAssocID="{E2FB1E79-CD21-46E9-9ED4-56E7CE24D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7CBAC-2D21-4DBB-8E3E-3826E3857F87}" type="pres">
      <dgm:prSet presAssocID="{FD8E07CD-C06D-4305-954A-AE7090730C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AEA8F-8D8A-4590-8B01-D72A816DCA1D}" srcId="{E2FB1E79-CD21-46E9-9ED4-56E7CE24D347}" destId="{FD8E07CD-C06D-4305-954A-AE7090730C08}" srcOrd="0" destOrd="0" parTransId="{24E29667-89DB-4D0A-A623-2617136B9951}" sibTransId="{F1DD6880-3A73-4792-9916-3AD72E5F9E86}"/>
    <dgm:cxn modelId="{90CC83DE-EA1C-4C71-999C-A8972EEEB318}" type="presOf" srcId="{E2FB1E79-CD21-46E9-9ED4-56E7CE24D347}" destId="{17C3880E-39E4-451D-80A2-47C3E150412D}" srcOrd="0" destOrd="0" presId="urn:microsoft.com/office/officeart/2005/8/layout/vList2"/>
    <dgm:cxn modelId="{DB550963-314F-461D-B753-1BE6CEB3E853}" type="presOf" srcId="{FD8E07CD-C06D-4305-954A-AE7090730C08}" destId="{8A97CBAC-2D21-4DBB-8E3E-3826E3857F87}" srcOrd="0" destOrd="0" presId="urn:microsoft.com/office/officeart/2005/8/layout/vList2"/>
    <dgm:cxn modelId="{423CD4C3-00C8-40EB-8DF8-1713EC96F451}" type="presParOf" srcId="{17C3880E-39E4-451D-80A2-47C3E150412D}" destId="{8A97CBAC-2D21-4DBB-8E3E-3826E3857F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6B70B4-83DA-485C-8C87-95FC6E6D3B3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C6085-1AC9-4A6F-9FE8-E5BF884A53B6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30% компаний не знает и не пользуется формами государственной поддержки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FAE856D-CBD2-4CD3-A7E5-6B49182B8B1C}" type="parTrans" cxnId="{64238E13-DF03-43CB-9E1A-70CF7443682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44D07E9-A416-430B-9A5E-26CA4872D84F}" type="sibTrans" cxnId="{64238E13-DF03-43CB-9E1A-70CF7443682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3357385-38BC-40F5-BC95-863EA08EE966}" type="pres">
      <dgm:prSet presAssocID="{226B70B4-83DA-485C-8C87-95FC6E6D3B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D4364-182D-4EC9-9CE4-FF361E149C29}" type="pres">
      <dgm:prSet presAssocID="{7B7C6085-1AC9-4A6F-9FE8-E5BF884A53B6}" presName="parentText" presStyleLbl="node1" presStyleIdx="0" presStyleCnt="1" custLinFactNeighborY="11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38E13-DF03-43CB-9E1A-70CF7443682B}" srcId="{226B70B4-83DA-485C-8C87-95FC6E6D3B3E}" destId="{7B7C6085-1AC9-4A6F-9FE8-E5BF884A53B6}" srcOrd="0" destOrd="0" parTransId="{0FAE856D-CBD2-4CD3-A7E5-6B49182B8B1C}" sibTransId="{D44D07E9-A416-430B-9A5E-26CA4872D84F}"/>
    <dgm:cxn modelId="{95C34067-C864-4641-B967-BB664FA60EC0}" type="presOf" srcId="{226B70B4-83DA-485C-8C87-95FC6E6D3B3E}" destId="{B3357385-38BC-40F5-BC95-863EA08EE966}" srcOrd="0" destOrd="0" presId="urn:microsoft.com/office/officeart/2005/8/layout/vList2"/>
    <dgm:cxn modelId="{65157287-6CF9-4E94-A2EB-930B3F9A954D}" type="presOf" srcId="{7B7C6085-1AC9-4A6F-9FE8-E5BF884A53B6}" destId="{AE0D4364-182D-4EC9-9CE4-FF361E149C29}" srcOrd="0" destOrd="0" presId="urn:microsoft.com/office/officeart/2005/8/layout/vList2"/>
    <dgm:cxn modelId="{66342F03-4235-446D-8421-6D972E35D3CA}" type="presParOf" srcId="{B3357385-38BC-40F5-BC95-863EA08EE966}" destId="{AE0D4364-182D-4EC9-9CE4-FF361E149C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6B70B4-83DA-485C-8C87-95FC6E6D3B3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C6085-1AC9-4A6F-9FE8-E5BF884A53B6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Проблемы со бытом продукции на внешние рынки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FAE856D-CBD2-4CD3-A7E5-6B49182B8B1C}" type="parTrans" cxnId="{64238E13-DF03-43CB-9E1A-70CF7443682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44D07E9-A416-430B-9A5E-26CA4872D84F}" type="sibTrans" cxnId="{64238E13-DF03-43CB-9E1A-70CF7443682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3357385-38BC-40F5-BC95-863EA08EE966}" type="pres">
      <dgm:prSet presAssocID="{226B70B4-83DA-485C-8C87-95FC6E6D3B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D4364-182D-4EC9-9CE4-FF361E149C29}" type="pres">
      <dgm:prSet presAssocID="{7B7C6085-1AC9-4A6F-9FE8-E5BF884A53B6}" presName="parentText" presStyleLbl="node1" presStyleIdx="0" presStyleCnt="1" custLinFactNeighborY="11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38E13-DF03-43CB-9E1A-70CF7443682B}" srcId="{226B70B4-83DA-485C-8C87-95FC6E6D3B3E}" destId="{7B7C6085-1AC9-4A6F-9FE8-E5BF884A53B6}" srcOrd="0" destOrd="0" parTransId="{0FAE856D-CBD2-4CD3-A7E5-6B49182B8B1C}" sibTransId="{D44D07E9-A416-430B-9A5E-26CA4872D84F}"/>
    <dgm:cxn modelId="{21E5DA34-98D4-497E-9542-CFDC6CCB0588}" type="presOf" srcId="{7B7C6085-1AC9-4A6F-9FE8-E5BF884A53B6}" destId="{AE0D4364-182D-4EC9-9CE4-FF361E149C29}" srcOrd="0" destOrd="0" presId="urn:microsoft.com/office/officeart/2005/8/layout/vList2"/>
    <dgm:cxn modelId="{76A967E9-3E68-4FE8-BCEC-A87A7E1FC4A7}" type="presOf" srcId="{226B70B4-83DA-485C-8C87-95FC6E6D3B3E}" destId="{B3357385-38BC-40F5-BC95-863EA08EE966}" srcOrd="0" destOrd="0" presId="urn:microsoft.com/office/officeart/2005/8/layout/vList2"/>
    <dgm:cxn modelId="{7110BC05-CC47-4E99-B693-031C28115289}" type="presParOf" srcId="{B3357385-38BC-40F5-BC95-863EA08EE966}" destId="{AE0D4364-182D-4EC9-9CE4-FF361E149C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B1E79-CD21-46E9-9ED4-56E7CE24D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E07CD-C06D-4305-954A-AE7090730C08}">
      <dgm:prSet custT="1"/>
      <dgm:spPr/>
      <dgm:t>
        <a:bodyPr/>
        <a:lstStyle/>
        <a:p>
          <a:pPr rtl="0"/>
          <a:r>
            <a:rPr lang="ru-RU" sz="1800" dirty="0" smtClean="0">
              <a:latin typeface="Arial" pitchFamily="34" charset="0"/>
              <a:cs typeface="Arial" pitchFamily="34" charset="0"/>
            </a:rPr>
            <a:t>Около 42% опрошенных предпринимателей констатируют низкую эффективность механизмов поддержки малого и среднего бизнеса в Республики Коми, и 40% - среднюю эффективность. Наиболее низко предприниматели оценили следующие формы поддержки: предоставление льготных займов, предоставление гарантий для кредитования, предоставление субсидий.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4E29667-89DB-4D0A-A623-2617136B9951}" type="par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1DD6880-3A73-4792-9916-3AD72E5F9E86}" type="sib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C3880E-39E4-451D-80A2-47C3E150412D}" type="pres">
      <dgm:prSet presAssocID="{E2FB1E79-CD21-46E9-9ED4-56E7CE24D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7CBAC-2D21-4DBB-8E3E-3826E3857F87}" type="pres">
      <dgm:prSet presAssocID="{FD8E07CD-C06D-4305-954A-AE7090730C08}" presName="parentText" presStyleLbl="node1" presStyleIdx="0" presStyleCnt="1" custLinFactY="96144" custLinFactNeighborX="-8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E8E57-B941-45D4-9EE6-DB4768E19F8D}" type="presOf" srcId="{E2FB1E79-CD21-46E9-9ED4-56E7CE24D347}" destId="{17C3880E-39E4-451D-80A2-47C3E150412D}" srcOrd="0" destOrd="0" presId="urn:microsoft.com/office/officeart/2005/8/layout/vList2"/>
    <dgm:cxn modelId="{5B9AEA8F-8D8A-4590-8B01-D72A816DCA1D}" srcId="{E2FB1E79-CD21-46E9-9ED4-56E7CE24D347}" destId="{FD8E07CD-C06D-4305-954A-AE7090730C08}" srcOrd="0" destOrd="0" parTransId="{24E29667-89DB-4D0A-A623-2617136B9951}" sibTransId="{F1DD6880-3A73-4792-9916-3AD72E5F9E86}"/>
    <dgm:cxn modelId="{CC44AA2E-3DB7-47FC-AD45-5C77C5426A6D}" type="presOf" srcId="{FD8E07CD-C06D-4305-954A-AE7090730C08}" destId="{8A97CBAC-2D21-4DBB-8E3E-3826E3857F87}" srcOrd="0" destOrd="0" presId="urn:microsoft.com/office/officeart/2005/8/layout/vList2"/>
    <dgm:cxn modelId="{7110D825-D45E-48B7-B032-B3C2C2398B54}" type="presParOf" srcId="{17C3880E-39E4-451D-80A2-47C3E150412D}" destId="{8A97CBAC-2D21-4DBB-8E3E-3826E3857F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FB1E79-CD21-46E9-9ED4-56E7CE24D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8E07CD-C06D-4305-954A-AE7090730C0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  <a:latin typeface="Cambria" panose="02040503050406030204" pitchFamily="18" charset="0"/>
            </a:rPr>
            <a:t>Государственному Совету в лице председателя, Дорофеевой Н.Б., за поддержку идеи исследования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4E29667-89DB-4D0A-A623-2617136B9951}" type="par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1DD6880-3A73-4792-9916-3AD72E5F9E86}" type="sibTrans" cxnId="{5B9AEA8F-8D8A-4590-8B01-D72A816DCA1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7C3880E-39E4-451D-80A2-47C3E150412D}" type="pres">
      <dgm:prSet presAssocID="{E2FB1E79-CD21-46E9-9ED4-56E7CE24D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7CBAC-2D21-4DBB-8E3E-3826E3857F87}" type="pres">
      <dgm:prSet presAssocID="{FD8E07CD-C06D-4305-954A-AE7090730C08}" presName="parentText" presStyleLbl="node1" presStyleIdx="0" presStyleCnt="1" custScaleY="63938" custLinFactNeighborY="-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AEA8F-8D8A-4590-8B01-D72A816DCA1D}" srcId="{E2FB1E79-CD21-46E9-9ED4-56E7CE24D347}" destId="{FD8E07CD-C06D-4305-954A-AE7090730C08}" srcOrd="0" destOrd="0" parTransId="{24E29667-89DB-4D0A-A623-2617136B9951}" sibTransId="{F1DD6880-3A73-4792-9916-3AD72E5F9E86}"/>
    <dgm:cxn modelId="{DAF3DD34-3068-4DE5-8C59-8F26F5E24853}" type="presOf" srcId="{E2FB1E79-CD21-46E9-9ED4-56E7CE24D347}" destId="{17C3880E-39E4-451D-80A2-47C3E150412D}" srcOrd="0" destOrd="0" presId="urn:microsoft.com/office/officeart/2005/8/layout/vList2"/>
    <dgm:cxn modelId="{5CB7FAC6-7CBA-47B4-9524-7F135FFACEB6}" type="presOf" srcId="{FD8E07CD-C06D-4305-954A-AE7090730C08}" destId="{8A97CBAC-2D21-4DBB-8E3E-3826E3857F87}" srcOrd="0" destOrd="0" presId="urn:microsoft.com/office/officeart/2005/8/layout/vList2"/>
    <dgm:cxn modelId="{2DFBCC88-2356-4F64-9FDE-69CCEA579EA1}" type="presParOf" srcId="{17C3880E-39E4-451D-80A2-47C3E150412D}" destId="{8A97CBAC-2D21-4DBB-8E3E-3826E3857F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0.64175</cdr:x>
      <cdr:y>0.09923</cdr:y>
    </cdr:from>
    <cdr:to>
      <cdr:x>0.97249</cdr:x>
      <cdr:y>0.24807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5868144" y="576064"/>
          <a:ext cx="3024336" cy="864068"/>
        </a:xfrm>
        <a:prstGeom xmlns:a="http://schemas.openxmlformats.org/drawingml/2006/main" prst="wedgeRectCallout">
          <a:avLst>
            <a:gd name="adj1" fmla="val -76442"/>
            <a:gd name="adj2" fmla="val 57441"/>
          </a:avLst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723900" defTabSz="627063"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Отстает от уровня международных компаний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0.64175</cdr:x>
      <cdr:y>0.09923</cdr:y>
    </cdr:from>
    <cdr:to>
      <cdr:x>0.7205</cdr:x>
      <cdr:y>0.24808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868144" y="576064"/>
          <a:ext cx="720080" cy="86409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52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%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0.09838</cdr:x>
      <cdr:y>0.83106</cdr:y>
    </cdr:from>
    <cdr:to>
      <cdr:x>0.71262</cdr:x>
      <cdr:y>0.9429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899592" y="4824536"/>
          <a:ext cx="5616624" cy="649261"/>
        </a:xfrm>
        <a:prstGeom xmlns:a="http://schemas.openxmlformats.org/drawingml/2006/main" prst="wedgeRectCallout">
          <a:avLst>
            <a:gd name="adj1" fmla="val 38833"/>
            <a:gd name="adj2" fmla="val -111248"/>
          </a:avLst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723900" defTabSz="627063"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 известны технологии зарубежных компаний</a:t>
          </a: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/ </a:t>
          </a:r>
          <a:r>
            <a: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Нет цели достижения зарубежного уровня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0.09838</cdr:x>
      <cdr:y>0.83106</cdr:y>
    </cdr:from>
    <cdr:to>
      <cdr:x>0.1772</cdr:x>
      <cdr:y>0.94072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99592" y="4824536"/>
          <a:ext cx="720730" cy="6366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31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%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F46E2-D1AE-4D3D-B951-953D3F63A62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932E5-7034-47A2-AD70-D31F3BDC6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B1F92-265A-4167-9585-2D5E14B2B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660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932E5-7034-47A2-AD70-D31F3BDC610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7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5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0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8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1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1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6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7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7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6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1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9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4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1525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lvl="0"/>
            <a:r>
              <a:rPr lang="ru-RU" sz="2800" b="1" dirty="0" smtClean="0">
                <a:latin typeface="Cambria" panose="02040503050406030204" pitchFamily="18" charset="0"/>
                <a:cs typeface="Arial" pitchFamily="34" charset="0"/>
              </a:rPr>
              <a:t>Научная школа РФ «Совершенствование системы корпоративных отношений»</a:t>
            </a:r>
            <a:endParaRPr lang="ru-RU" sz="2800" b="1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219" name="Rectangle 2"/>
          <p:cNvSpPr txBox="1">
            <a:spLocks/>
          </p:cNvSpPr>
          <p:nvPr/>
        </p:nvSpPr>
        <p:spPr bwMode="auto">
          <a:xfrm>
            <a:off x="250825" y="5157788"/>
            <a:ext cx="5257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endParaRPr lang="ru-RU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948" y="5373216"/>
            <a:ext cx="526967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Шихвердиев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д.э.н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РАЕН,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СГУ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Питирима Сорокина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Picture 4" descr="https://www.syktsu.ru/press/logo/logo_oporny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60" y="260648"/>
            <a:ext cx="6022976" cy="1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6804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ИССЛЕДОВАНИЕ: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ОЦЕНКА ФАКТОРОВ РАЗВИТИЯ МАЛОГО И СРЕДНЕГО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ПРЕДПРИНИМАТЕЛЬСТВА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РЕСПУБЛИКЕ КОМИ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март - сентябрь 2018 г.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4313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11097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Наиболее применяемые на практике инструменты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государственного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регулирования в области МСП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973665"/>
              </p:ext>
            </p:extLst>
          </p:nvPr>
        </p:nvGraphicFramePr>
        <p:xfrm>
          <a:off x="179512" y="908720"/>
          <a:ext cx="885698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40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Формы взаимодействия бизнеса и власти, которые могли бы способствовать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развитию предпринимательства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412943"/>
              </p:ext>
            </p:extLst>
          </p:nvPr>
        </p:nvGraphicFramePr>
        <p:xfrm>
          <a:off x="179512" y="1052736"/>
          <a:ext cx="8853983" cy="542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9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3" y="-27919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Внешние факторы деятельности бизнеса, сдерживающие рост конкурентоспособности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33894"/>
              </p:ext>
            </p:extLst>
          </p:nvPr>
        </p:nvGraphicFramePr>
        <p:xfrm>
          <a:off x="107504" y="1196752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3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" y="-14531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Внутренние факторы деятельности бизнеса, сдерживающие рост конкурентоспособности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554576"/>
              </p:ext>
            </p:extLst>
          </p:nvPr>
        </p:nvGraphicFramePr>
        <p:xfrm>
          <a:off x="179512" y="1268760"/>
          <a:ext cx="88204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33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Факторы, ограничивающие рост производственного потенциала бизнеса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373415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0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627562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-25927" y="15268"/>
            <a:ext cx="916992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Соответствие технологии производства и реализации продукции на предприятиях Республики Коми уровню ведущих международных компаний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30885" y="1772816"/>
            <a:ext cx="3188987" cy="1153344"/>
          </a:xfrm>
          <a:prstGeom prst="wedgeRectCallout">
            <a:avLst>
              <a:gd name="adj1" fmla="val 31693"/>
              <a:gd name="adj2" fmla="val 98883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723900" defTabSz="62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Соответствуют и превышает уровень конкурентоспособности на мировом рынке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720080" cy="11521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17%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585172"/>
              </p:ext>
            </p:extLst>
          </p:nvPr>
        </p:nvGraphicFramePr>
        <p:xfrm>
          <a:off x="179512" y="908720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0" y="465133"/>
            <a:ext cx="9169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Отношение к инновациям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967379"/>
              </p:ext>
            </p:extLst>
          </p:nvPr>
        </p:nvGraphicFramePr>
        <p:xfrm>
          <a:off x="107504" y="1052736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Факторы,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сдерживающие процесс модернизации экономики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10"/>
            <a:ext cx="9144000" cy="83732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Факторы, влияющие на возможность создания высокоинтеллектуальных, высокотехнологичных производств в РК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130697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0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10"/>
            <a:ext cx="9144000" cy="83732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Меры, стимулирующие процессы создания</a:t>
            </a:r>
            <a:b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инновационных производств в РК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893850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4624"/>
            <a:ext cx="7710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нас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70424355"/>
              </p:ext>
            </p:extLst>
          </p:nvPr>
        </p:nvGraphicFramePr>
        <p:xfrm>
          <a:off x="254448" y="306234"/>
          <a:ext cx="8712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7774" y="3734068"/>
            <a:ext cx="54134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Научной школы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Шихвердиев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Пирвелиевич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96" y="4509120"/>
            <a:ext cx="874846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75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.э.н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профессор, </a:t>
            </a:r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РАЕН, </a:t>
            </a:r>
            <a:endParaRPr lang="ru-RU" sz="17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сообщества </a:t>
            </a:r>
            <a:endParaRPr lang="ru-RU" sz="17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директоров, </a:t>
            </a:r>
            <a:endParaRPr lang="ru-RU" sz="17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экономической теории </a:t>
            </a:r>
            <a:endParaRPr lang="ru-RU" sz="17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корпоративного управления</a:t>
            </a:r>
            <a:r>
              <a:rPr lang="ru-RU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СГУ им. Питирима Сорокина</a:t>
            </a:r>
          </a:p>
        </p:txBody>
      </p:sp>
    </p:spTree>
    <p:extLst>
      <p:ext uri="{BB962C8B-B14F-4D97-AF65-F5344CB8AC3E}">
        <p14:creationId xmlns:p14="http://schemas.microsoft.com/office/powerpoint/2010/main" val="15298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631627"/>
              </p:ext>
            </p:extLst>
          </p:nvPr>
        </p:nvGraphicFramePr>
        <p:xfrm>
          <a:off x="107504" y="1052736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Возможность получения информации об имеющихся региональных ресурсах, представляющих интерес для бизнеса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236308"/>
              </p:ext>
            </p:extLst>
          </p:nvPr>
        </p:nvGraphicFramePr>
        <p:xfrm>
          <a:off x="107504" y="1052736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Степень обоснованности объёма отчетной информации,</a:t>
            </a:r>
            <a:b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запрашиваемой органами государственного и муниципального управления у предпринимателей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55550"/>
              </p:ext>
            </p:extLst>
          </p:nvPr>
        </p:nvGraphicFramePr>
        <p:xfrm>
          <a:off x="0" y="1052736"/>
          <a:ext cx="9144000" cy="573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Факторы,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обеспечивающие конкурентоспособность</a:t>
            </a:r>
            <a:b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и развитие экономики региона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069577"/>
              </p:ext>
            </p:extLst>
          </p:nvPr>
        </p:nvGraphicFramePr>
        <p:xfrm>
          <a:off x="107504" y="1052736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Вероятность ухода из бизнеса на административную работу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10"/>
            <a:ext cx="9144000" cy="83732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Наиболее востребованные механизмы поддержки МСП  в Республике Коми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449411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8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682629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 Проблемы демографический потенциала,</a:t>
            </a:r>
            <a:b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 мешающие развитию МСП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05513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Проблемы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трудового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потенциала,</a:t>
            </a:r>
            <a:br>
              <a:rPr lang="ru-RU" sz="24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мешающие развитию МСП</a:t>
            </a:r>
          </a:p>
        </p:txBody>
      </p:sp>
    </p:spTree>
    <p:extLst>
      <p:ext uri="{BB962C8B-B14F-4D97-AF65-F5344CB8AC3E}">
        <p14:creationId xmlns:p14="http://schemas.microsoft.com/office/powerpoint/2010/main" val="31139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256738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Проблемы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производственного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потенциала,</a:t>
            </a:r>
            <a:br>
              <a:rPr lang="ru-RU" sz="24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мешающие развитию МСП</a:t>
            </a:r>
          </a:p>
        </p:txBody>
      </p:sp>
    </p:spTree>
    <p:extLst>
      <p:ext uri="{BB962C8B-B14F-4D97-AF65-F5344CB8AC3E}">
        <p14:creationId xmlns:p14="http://schemas.microsoft.com/office/powerpoint/2010/main" val="23285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00676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Проблемы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инфраструктурного потенциала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,</a:t>
            </a:r>
            <a:br>
              <a:rPr lang="ru-RU" sz="24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мешающие развитию МСП</a:t>
            </a:r>
          </a:p>
        </p:txBody>
      </p:sp>
    </p:spTree>
    <p:extLst>
      <p:ext uri="{BB962C8B-B14F-4D97-AF65-F5344CB8AC3E}">
        <p14:creationId xmlns:p14="http://schemas.microsoft.com/office/powerpoint/2010/main" val="13639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79351"/>
              </p:ext>
            </p:extLst>
          </p:nvPr>
        </p:nvGraphicFramePr>
        <p:xfrm>
          <a:off x="457200" y="1052736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71309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Проблемы природно-культурного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 потенциала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,</a:t>
            </a:r>
            <a:br>
              <a:rPr lang="ru-RU" sz="24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мешающие развитию МСП</a:t>
            </a:r>
          </a:p>
        </p:txBody>
      </p:sp>
    </p:spTree>
    <p:extLst>
      <p:ext uri="{BB962C8B-B14F-4D97-AF65-F5344CB8AC3E}">
        <p14:creationId xmlns:p14="http://schemas.microsoft.com/office/powerpoint/2010/main" val="13054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4624"/>
            <a:ext cx="7710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836712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1880" y="3068960"/>
            <a:ext cx="201622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Научная школа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23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6"/>
            <a:ext cx="9144000" cy="9520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Направления активизации потенциала региона, которые могут решить существующие проблемы развития МСП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969744"/>
              </p:ext>
            </p:extLst>
          </p:nvPr>
        </p:nvGraphicFramePr>
        <p:xfrm>
          <a:off x="107504" y="1340768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8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0" y="-90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Оценка эффективности существующего механизма поддержки МСП в Республике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Коми в 2018 году</a:t>
            </a:r>
            <a:endParaRPr lang="ru-RU" sz="2400" b="1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66647339"/>
              </p:ext>
            </p:extLst>
          </p:nvPr>
        </p:nvGraphicFramePr>
        <p:xfrm>
          <a:off x="0" y="980728"/>
          <a:ext cx="9252520" cy="555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553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8003097"/>
              </p:ext>
            </p:extLst>
          </p:nvPr>
        </p:nvGraphicFramePr>
        <p:xfrm>
          <a:off x="0" y="980728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-90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Оценка эффективности существующего механизма поддержки МСП в Республике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Коми в 2015 году (для сравнения с 2018)</a:t>
            </a:r>
            <a:endParaRPr lang="ru-RU" sz="2400" b="1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484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Мероприятия, которые могли бы помочь поддержании и развитии бизнеса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1547629"/>
              </p:ext>
            </p:extLst>
          </p:nvPr>
        </p:nvGraphicFramePr>
        <p:xfrm>
          <a:off x="323528" y="1196752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20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2484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Роль Торгово-промышленной палаты в жизни делового сообщества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5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992109"/>
              </p:ext>
            </p:extLst>
          </p:nvPr>
        </p:nvGraphicFramePr>
        <p:xfrm>
          <a:off x="179512" y="1052736"/>
          <a:ext cx="878359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8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73"/>
            <a:ext cx="9144000" cy="8501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Наиболее востребованные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услуги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Торгово</a:t>
            </a:r>
            <a:r>
              <a:rPr lang="en-US" sz="2400" b="1" dirty="0" smtClean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промышленной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палаты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769303"/>
              </p:ext>
            </p:extLst>
          </p:nvPr>
        </p:nvGraphicFramePr>
        <p:xfrm>
          <a:off x="34114" y="1052736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6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07504" y="260648"/>
            <a:ext cx="8893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010150" algn="l"/>
              </a:tabLst>
            </a:pPr>
            <a:r>
              <a:rPr lang="ru-RU" sz="3200" b="1" dirty="0" smtClean="0">
                <a:solidFill>
                  <a:srgbClr val="C00000"/>
                </a:solidFill>
                <a:cs typeface="Calibri" pitchFamily="34" charset="0"/>
              </a:rPr>
              <a:t>Основные результаты исследования</a:t>
            </a:r>
          </a:p>
        </p:txBody>
      </p:sp>
      <p:pic>
        <p:nvPicPr>
          <p:cNvPr id="29698" name="Picture 2" descr="http://alf-ua.com/uploads/news_message/content_ru/0121/58/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691" y="2002532"/>
            <a:ext cx="4354799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79512" y="334397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010150" algn="l"/>
              </a:tabLst>
            </a:pPr>
            <a:r>
              <a:rPr lang="ru-RU" sz="2400" b="1" dirty="0" smtClean="0">
                <a:solidFill>
                  <a:srgbClr val="C00000"/>
                </a:solidFill>
                <a:cs typeface="Calibri" pitchFamily="34" charset="0"/>
              </a:rPr>
              <a:t>Негативные факторы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02696049"/>
              </p:ext>
            </p:extLst>
          </p:nvPr>
        </p:nvGraphicFramePr>
        <p:xfrm>
          <a:off x="251520" y="980728"/>
          <a:ext cx="856895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84751484"/>
              </p:ext>
            </p:extLst>
          </p:nvPr>
        </p:nvGraphicFramePr>
        <p:xfrm>
          <a:off x="179512" y="3789040"/>
          <a:ext cx="87129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35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79512" y="334397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010150" algn="l"/>
              </a:tabLst>
            </a:pPr>
            <a:r>
              <a:rPr lang="ru-RU" sz="2400" b="1" dirty="0" smtClean="0">
                <a:solidFill>
                  <a:srgbClr val="C00000"/>
                </a:solidFill>
                <a:cs typeface="Calibri" pitchFamily="34" charset="0"/>
              </a:rPr>
              <a:t>Негативные факторы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85278163"/>
              </p:ext>
            </p:extLst>
          </p:nvPr>
        </p:nvGraphicFramePr>
        <p:xfrm>
          <a:off x="395536" y="1268760"/>
          <a:ext cx="842493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17018153"/>
              </p:ext>
            </p:extLst>
          </p:nvPr>
        </p:nvGraphicFramePr>
        <p:xfrm>
          <a:off x="395536" y="2636912"/>
          <a:ext cx="835292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95536" y="3430741"/>
          <a:ext cx="835292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95536" y="4221088"/>
          <a:ext cx="84249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0923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67816197"/>
              </p:ext>
            </p:extLst>
          </p:nvPr>
        </p:nvGraphicFramePr>
        <p:xfrm>
          <a:off x="395536" y="1556792"/>
          <a:ext cx="8424936" cy="91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БЛАГОДАРНОСТЬ</a:t>
            </a:r>
            <a:b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 содействие и поддержку в исследовании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77726536"/>
              </p:ext>
            </p:extLst>
          </p:nvPr>
        </p:nvGraphicFramePr>
        <p:xfrm>
          <a:off x="395536" y="2564904"/>
          <a:ext cx="8424936" cy="91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62025335"/>
              </p:ext>
            </p:extLst>
          </p:nvPr>
        </p:nvGraphicFramePr>
        <p:xfrm>
          <a:off x="395536" y="3501008"/>
          <a:ext cx="8424936" cy="91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89841457"/>
              </p:ext>
            </p:extLst>
          </p:nvPr>
        </p:nvGraphicFramePr>
        <p:xfrm>
          <a:off x="395536" y="5661248"/>
          <a:ext cx="842493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86376390"/>
              </p:ext>
            </p:extLst>
          </p:nvPr>
        </p:nvGraphicFramePr>
        <p:xfrm>
          <a:off x="395536" y="4581128"/>
          <a:ext cx="8424936" cy="91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6348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4624"/>
            <a:ext cx="7710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Наши партнеры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1914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hibls.ru/images/ung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2495550" cy="1485900"/>
          </a:xfrm>
          <a:prstGeom prst="rect">
            <a:avLst/>
          </a:prstGeom>
          <a:noFill/>
        </p:spPr>
      </p:pic>
      <p:pic>
        <p:nvPicPr>
          <p:cNvPr id="27654" name="Picture 6" descr="http://asi.ru/images/logos/ASI_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2573227" cy="1080120"/>
          </a:xfrm>
          <a:prstGeom prst="rect">
            <a:avLst/>
          </a:prstGeom>
          <a:noFill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3744416" cy="72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1152" y="2581031"/>
            <a:ext cx="449999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http://l-port.ru/files/large/7305a506eebd1a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08920"/>
            <a:ext cx="3943350" cy="962025"/>
          </a:xfrm>
          <a:prstGeom prst="rect">
            <a:avLst/>
          </a:prstGeom>
          <a:noFill/>
        </p:spPr>
      </p:pic>
      <p:pic>
        <p:nvPicPr>
          <p:cNvPr id="16" name="Рисунок 15" descr="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0790" y="4225088"/>
            <a:ext cx="1425758" cy="2376264"/>
          </a:xfrm>
          <a:prstGeom prst="rect">
            <a:avLst/>
          </a:prstGeom>
        </p:spPr>
      </p:pic>
      <p:pic>
        <p:nvPicPr>
          <p:cNvPr id="2" name="Picture 2" descr="http://spprrk.ru/themes/business/gfx/new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8493" y="4869160"/>
            <a:ext cx="1440160" cy="1440162"/>
          </a:xfrm>
          <a:prstGeom prst="rect">
            <a:avLst/>
          </a:prstGeom>
          <a:noFill/>
        </p:spPr>
      </p:pic>
      <p:pic>
        <p:nvPicPr>
          <p:cNvPr id="3" name="Picture 4" descr="ÐÐ°ÑÑÐ¸Ð½ÐºÐ¸ Ð¿Ð¾ Ð·Ð°Ð¿ÑÐ¾ÑÑ Ð³ÐµÑÐ± ÐºÐ¾Ð¼Ð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869160"/>
            <a:ext cx="1266750" cy="146626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99692" y="506234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Министерство инвестиций, промышленности и транспорта </a:t>
            </a:r>
            <a:b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Республики Коми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Ð°ÑÑÐ¸Ð½ÐºÐ¸ Ð¿Ð¾ Ð·Ð°Ð¿ÑÐ¾ÑÑ ÑÐ¿Ð±Ð³Ñ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5991" y="545738"/>
            <a:ext cx="1458071" cy="1819673"/>
          </a:xfrm>
          <a:prstGeom prst="rect">
            <a:avLst/>
          </a:prstGeom>
          <a:noFill/>
        </p:spPr>
      </p:pic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85" y="3501008"/>
            <a:ext cx="3625451" cy="11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5"/>
          <p:cNvSpPr>
            <a:spLocks noChangeArrowheads="1"/>
          </p:cNvSpPr>
          <p:nvPr/>
        </p:nvSpPr>
        <p:spPr bwMode="auto">
          <a:xfrm>
            <a:off x="2183667" y="4839823"/>
            <a:ext cx="6216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Основная цель исследования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" y="5048812"/>
            <a:ext cx="1645915" cy="16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571" y="5410104"/>
            <a:ext cx="69128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факторов развития малых и средних предприятий Республики Коми, выявление проблем и разработка механизмов их решения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ИССЛЕДОВАНИЕ: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ОЦЕНКА ФАКТОРОВ РАЗВИТИЯ МАЛОГО И СРЕДНЕГО ПРЕДПРИНИМАТЕЛЬСТВА В РЕСПУБЛИКЕ КОМИ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март - сентябрь 2018 г.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3284984"/>
            <a:ext cx="6516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Шихвердиев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 А.А., Обрезков Н.И., Холодов М.Е.</a:t>
            </a:r>
          </a:p>
          <a:p>
            <a:pPr algn="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представителей малого и среднего бизнеса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11 муниципальных образованиях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5"/>
          <p:cNvSpPr>
            <a:spLocks noChangeArrowheads="1"/>
          </p:cNvSpPr>
          <p:nvPr/>
        </p:nvSpPr>
        <p:spPr bwMode="auto">
          <a:xfrm>
            <a:off x="107502" y="1130506"/>
            <a:ext cx="8964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Профиль компаний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initiotech.net/images/revolution/webdesign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788" y="2060848"/>
            <a:ext cx="5228788" cy="3265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554882"/>
              </p:ext>
            </p:extLst>
          </p:nvPr>
        </p:nvGraphicFramePr>
        <p:xfrm>
          <a:off x="107504" y="692696"/>
          <a:ext cx="82809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705272" y="-158080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Отраслевая принадлежность организации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506663"/>
              </p:ext>
            </p:extLst>
          </p:nvPr>
        </p:nvGraphicFramePr>
        <p:xfrm>
          <a:off x="1295128" y="3745880"/>
          <a:ext cx="7309320" cy="270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63888" y="3465004"/>
            <a:ext cx="5493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Возраст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57581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92796" y="54868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Анализ факторов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развития малого и среднего предпринимательства в Республике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Коми</a:t>
            </a:r>
          </a:p>
        </p:txBody>
      </p:sp>
      <p:pic>
        <p:nvPicPr>
          <p:cNvPr id="7170" name="Picture 2" descr="http://dogan-plastik.com/dogan/dosyalar/images/referans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824536" cy="361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40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Факторы, </a:t>
            </a: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препятствующие развитию МСП в регионе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22286464"/>
              </p:ext>
            </p:extLst>
          </p:nvPr>
        </p:nvGraphicFramePr>
        <p:xfrm>
          <a:off x="467544" y="1196752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2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801</Words>
  <Application>Microsoft Office PowerPoint</Application>
  <PresentationFormat>Экран (4:3)</PresentationFormat>
  <Paragraphs>104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</vt:lpstr>
      <vt:lpstr>Georgia</vt:lpstr>
      <vt:lpstr>Times New Roman</vt:lpstr>
      <vt:lpstr>Тема Office</vt:lpstr>
      <vt:lpstr>Научная школа РФ «Совершенствование системы корпоративных отношений»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принадлежность организации</vt:lpstr>
      <vt:lpstr>Презентация PowerPoint</vt:lpstr>
      <vt:lpstr>Факторы, препятствующие развитию МСП в регионе</vt:lpstr>
      <vt:lpstr> Наиболее применяемые на практике инструменты государственного регулирования в области МСП</vt:lpstr>
      <vt:lpstr>Формы взаимодействия бизнеса и власти, которые могли бы способствовать развитию предпринимательства</vt:lpstr>
      <vt:lpstr>Внешние факторы деятельности бизнеса, сдерживающие рост конкурентоспособности</vt:lpstr>
      <vt:lpstr>Внутренние факторы деятельности бизнеса, сдерживающие рост конкурентоспособности</vt:lpstr>
      <vt:lpstr>Факторы, ограничивающие рост производственного потенциала бизнеса</vt:lpstr>
      <vt:lpstr>Презентация PowerPoint</vt:lpstr>
      <vt:lpstr>Презентация PowerPoint</vt:lpstr>
      <vt:lpstr>Факторы, сдерживающие процесс модернизации экономики</vt:lpstr>
      <vt:lpstr>Факторы, влияющие на возможность создания высокоинтеллектуальных, высокотехнологичных производств в РК</vt:lpstr>
      <vt:lpstr>Меры, стимулирующие процессы создания инновационных производств в РК</vt:lpstr>
      <vt:lpstr>Возможность получения информации об имеющихся региональных ресурсах, представляющих интерес для бизнеса</vt:lpstr>
      <vt:lpstr>Степень обоснованности объёма отчетной информации, запрашиваемой органами государственного и муниципального управления у предпринимателей</vt:lpstr>
      <vt:lpstr>Факторы, обеспечивающие конкурентоспособность и развитие экономики региона</vt:lpstr>
      <vt:lpstr>Вероятность ухода из бизнеса на административную работу</vt:lpstr>
      <vt:lpstr>Наиболее востребованные механизмы поддержки МСП  в Республике Коми</vt:lpstr>
      <vt:lpstr> Проблемы демографический потенциала,  мешающие развитию МСП</vt:lpstr>
      <vt:lpstr> Проблемы трудового потенциала,  мешающие развитию МСП</vt:lpstr>
      <vt:lpstr> Проблемы производственного потенциала,  мешающие развитию МСП</vt:lpstr>
      <vt:lpstr> Проблемы инфраструктурного потенциала,  мешающие развитию МСП</vt:lpstr>
      <vt:lpstr> Проблемы природно-культурного потенциала,  мешающие развитию МСП</vt:lpstr>
      <vt:lpstr>Направления активизации потенциала региона, которые могут решить существующие проблемы развития МСП</vt:lpstr>
      <vt:lpstr>Презентация PowerPoint</vt:lpstr>
      <vt:lpstr>Презентация PowerPoint</vt:lpstr>
      <vt:lpstr>Мероприятия, которые могли бы помочь поддержании и развитии бизнеса</vt:lpstr>
      <vt:lpstr>Роль Торгово-промышленной палаты в жизни делового сообщества</vt:lpstr>
      <vt:lpstr>Наиболее востребованные услуги Торгово-промышленной палаты</vt:lpstr>
      <vt:lpstr>Презентация PowerPoint</vt:lpstr>
      <vt:lpstr>Презентация PowerPoint</vt:lpstr>
      <vt:lpstr>Презентация PowerPoint</vt:lpstr>
      <vt:lpstr>БЛАГОДАРНОСТЬ за содействие и поддержку в исследовании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школа РФ «Совершенствование системы корпоративных отношений»</dc:title>
  <dc:creator>User</dc:creator>
  <cp:lastModifiedBy>РК Союз Промышленников</cp:lastModifiedBy>
  <cp:revision>118</cp:revision>
  <dcterms:created xsi:type="dcterms:W3CDTF">2018-09-28T07:37:17Z</dcterms:created>
  <dcterms:modified xsi:type="dcterms:W3CDTF">2019-05-27T06:59:03Z</dcterms:modified>
</cp:coreProperties>
</file>