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  <p:sldMasterId id="2147483702" r:id="rId3"/>
  </p:sldMasterIdLst>
  <p:notesMasterIdLst>
    <p:notesMasterId r:id="rId25"/>
  </p:notesMasterIdLst>
  <p:handoutMasterIdLst>
    <p:handoutMasterId r:id="rId26"/>
  </p:handoutMasterIdLst>
  <p:sldIdLst>
    <p:sldId id="278" r:id="rId4"/>
    <p:sldId id="520" r:id="rId5"/>
    <p:sldId id="931" r:id="rId6"/>
    <p:sldId id="513" r:id="rId7"/>
    <p:sldId id="878" r:id="rId8"/>
    <p:sldId id="911" r:id="rId9"/>
    <p:sldId id="523" r:id="rId10"/>
    <p:sldId id="655" r:id="rId11"/>
    <p:sldId id="930" r:id="rId12"/>
    <p:sldId id="933" r:id="rId13"/>
    <p:sldId id="934" r:id="rId14"/>
    <p:sldId id="904" r:id="rId15"/>
    <p:sldId id="932" r:id="rId16"/>
    <p:sldId id="939" r:id="rId17"/>
    <p:sldId id="859" r:id="rId18"/>
    <p:sldId id="935" r:id="rId19"/>
    <p:sldId id="940" r:id="rId20"/>
    <p:sldId id="936" r:id="rId21"/>
    <p:sldId id="937" r:id="rId22"/>
    <p:sldId id="938" r:id="rId23"/>
    <p:sldId id="676" r:id="rId24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E5581F"/>
    <a:srgbClr val="A2C9F4"/>
    <a:srgbClr val="E7F5FE"/>
    <a:srgbClr val="1888B9"/>
    <a:srgbClr val="F8E9FB"/>
    <a:srgbClr val="AE4828"/>
    <a:srgbClr val="CE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30.03.2018</c:v>
                </c:pt>
                <c:pt idx="6">
                  <c:v>31.12.2018</c:v>
                </c:pt>
              </c:strCache>
            </c:strRef>
          </c:cat>
          <c:val>
            <c:numRef>
              <c:f>НГС!$B$3:$B$9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8.23</c:v>
                </c:pt>
                <c:pt idx="4">
                  <c:v>8.23</c:v>
                </c:pt>
                <c:pt idx="5">
                  <c:v>13.699</c:v>
                </c:pt>
                <c:pt idx="6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1-494B-A88E-3E0E4DF6E694}"/>
            </c:ext>
          </c:extLst>
        </c:ser>
        <c:ser>
          <c:idx val="1"/>
          <c:order val="1"/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C1-494B-A88E-3E0E4DF6E694}"/>
              </c:ext>
            </c:extLst>
          </c:dPt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30.03.2018</c:v>
                </c:pt>
                <c:pt idx="6">
                  <c:v>31.12.2018</c:v>
                </c:pt>
              </c:strCache>
            </c:strRef>
          </c:cat>
          <c:val>
            <c:numRef>
              <c:f>НГС!$D$3:$D$9</c:f>
              <c:numCache>
                <c:formatCode>General</c:formatCode>
                <c:ptCount val="7"/>
                <c:pt idx="0">
                  <c:v>0</c:v>
                </c:pt>
                <c:pt idx="3">
                  <c:v>4.7899999999999991</c:v>
                </c:pt>
                <c:pt idx="4">
                  <c:v>5.4689999999999994</c:v>
                </c:pt>
                <c:pt idx="5">
                  <c:v>5.4024000000000001</c:v>
                </c:pt>
                <c:pt idx="6">
                  <c:v>6.8469999999999995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88506376"/>
        <c:axId val="480912088"/>
      </c:barChart>
      <c:lineChart>
        <c:grouping val="stacked"/>
        <c:varyColors val="0"/>
        <c:ser>
          <c:idx val="2"/>
          <c:order val="2"/>
          <c:tx>
            <c:strRef>
              <c:f>НГС!$B$1</c:f>
              <c:strCache>
                <c:ptCount val="1"/>
                <c:pt idx="0">
                  <c:v>Объем планируемой и фактически оказанной кредитно-гарантийной поддержки в ДФО с 2016 по 2018 гг.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623384052167918E-2"/>
                  <c:y val="-3.89027385587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38652831859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3228155558776E-17"/>
                  <c:y val="-1.94513692793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979020979021063E-2"/>
                  <c:y val="-2.927478376580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846013041986E-3"/>
                  <c:y val="-3.890273855879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860313465278571E-2"/>
                  <c:y val="-3.691982206847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C1-494B-A88E-3E0E4DF6E6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НГС!$E$3:$E$9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13.02</c:v>
                </c:pt>
                <c:pt idx="4">
                  <c:v>13.699</c:v>
                </c:pt>
                <c:pt idx="5">
                  <c:v>19.101399999999998</c:v>
                </c:pt>
                <c:pt idx="6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506376"/>
        <c:axId val="480912088"/>
      </c:lineChart>
      <c:catAx>
        <c:axId val="48850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80912088"/>
        <c:crosses val="autoZero"/>
        <c:auto val="1"/>
        <c:lblAlgn val="ctr"/>
        <c:lblOffset val="100"/>
        <c:noMultiLvlLbl val="0"/>
      </c:catAx>
      <c:valAx>
        <c:axId val="48091208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>
                    <a:latin typeface="Arial Narrow" panose="020B0606020202030204" pitchFamily="34" charset="0"/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1.4945579355028171E-2"/>
              <c:y val="0.42457824508463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8850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30.03.2018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Закупки!$G$3:$G$8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39.799999999999997</c:v>
                </c:pt>
                <c:pt idx="3">
                  <c:v>39.799999999999997</c:v>
                </c:pt>
                <c:pt idx="4">
                  <c:v>57.9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9-4C92-BD45-D45B9A68DB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30.03.2018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Закупки!$H$3:$H$8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5.7999999999999972</c:v>
                </c:pt>
                <c:pt idx="3">
                  <c:v>18.100000000000001</c:v>
                </c:pt>
                <c:pt idx="4">
                  <c:v>8.759999999999998</c:v>
                </c:pt>
                <c:pt idx="5">
                  <c:v>23.340000000000003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80950312"/>
        <c:axId val="194452472"/>
      </c:barChart>
      <c:lineChart>
        <c:grouping val="stacked"/>
        <c:varyColors val="0"/>
        <c:ser>
          <c:idx val="2"/>
          <c:order val="2"/>
          <c:tx>
            <c:strRef>
              <c:f>Закупки!$D$3:$D$8</c:f>
              <c:strCache>
                <c:ptCount val="6"/>
                <c:pt idx="0">
                  <c:v>39,8</c:v>
                </c:pt>
                <c:pt idx="1">
                  <c:v>18,4</c:v>
                </c:pt>
                <c:pt idx="2">
                  <c:v>45,6</c:v>
                </c:pt>
                <c:pt idx="3">
                  <c:v>57,9</c:v>
                </c:pt>
                <c:pt idx="4">
                  <c:v>66,66</c:v>
                </c:pt>
                <c:pt idx="5">
                  <c:v>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4230100507160745E-3"/>
                  <c:y val="-2.5411816494669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4706788656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10033502386916E-3"/>
                  <c:y val="-3.811772474200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410033502386916E-3"/>
                  <c:y val="-3.176477061833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75518426312805E-2"/>
                  <c:y val="-4.4470678865672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79-4C92-BD45-D45B9A68DBFC}"/>
                </c:ext>
                <c:ext xmlns:c15="http://schemas.microsoft.com/office/drawing/2012/chart" uri="{CE6537A1-D6FC-4f65-9D91-7224C49458BB}">
                  <c15:layout>
                    <c:manualLayout>
                      <c:w val="9.8030714560949556E-2"/>
                      <c:h val="8.468487846848785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225782740508099E-2"/>
                  <c:y val="-3.1764770618337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79-4C92-BD45-D45B9A68D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30.03.2018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Закупки!$D$3:$D$8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45.6</c:v>
                </c:pt>
                <c:pt idx="3">
                  <c:v>57.9</c:v>
                </c:pt>
                <c:pt idx="4">
                  <c:v>66.66</c:v>
                </c:pt>
                <c:pt idx="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950312"/>
        <c:axId val="194452472"/>
      </c:lineChart>
      <c:catAx>
        <c:axId val="48095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4452472"/>
        <c:crosses val="autoZero"/>
        <c:auto val="1"/>
        <c:lblAlgn val="ctr"/>
        <c:lblOffset val="100"/>
        <c:noMultiLvlLbl val="0"/>
      </c:catAx>
      <c:valAx>
        <c:axId val="1944524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 dirty="0" smtClean="0">
                    <a:latin typeface="Arial Narrow" panose="020B0606020202030204" pitchFamily="34" charset="0"/>
                  </a:rPr>
                  <a:t>Объем</a:t>
                </a:r>
                <a:r>
                  <a:rPr lang="ru-RU" sz="800" baseline="0" dirty="0" smtClean="0">
                    <a:latin typeface="Arial Narrow" panose="020B0606020202030204" pitchFamily="34" charset="0"/>
                  </a:rPr>
                  <a:t> закупок, </a:t>
                </a:r>
                <a:r>
                  <a:rPr lang="ru-RU" sz="800" dirty="0" smtClean="0">
                    <a:latin typeface="Arial Narrow" panose="020B0606020202030204" pitchFamily="34" charset="0"/>
                  </a:rPr>
                  <a:t>млрд</a:t>
                </a:r>
                <a:r>
                  <a:rPr lang="ru-RU" sz="800" dirty="0">
                    <a:latin typeface="Arial Narrow" panose="020B0606020202030204" pitchFamily="34" charset="0"/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8.6634808153945742E-3"/>
              <c:y val="0.17681321814643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8095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6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0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43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5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23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6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4194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82515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5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60044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9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7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22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3"/>
            <a:ext cx="6378745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1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3"/>
            <a:ext cx="6378745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30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9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8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4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1858-1A3C-4A7A-AD3C-48DE2A4B0697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8008710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2018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02.04.2018)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57599" y="2015779"/>
            <a:ext cx="11890021" cy="121970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                                Объем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финансирования субъектов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54,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6 млрд руб.*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2106868"/>
            <a:ext cx="12039542" cy="36076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ГОДА: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в 2018 г. гарантий и поручительств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 –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23,7 млрд руб.*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805" y="3173433"/>
            <a:ext cx="5154554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2 апреля 2018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11641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2016-2018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апреля 2018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133,9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140,6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147,3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60805" y="3593472"/>
            <a:ext cx="5022852" cy="39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5 730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121,6**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524744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2018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2 апреля 2018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181,6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06" y="960993"/>
            <a:ext cx="12036627" cy="11576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20,0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36,1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18,5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40,6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877581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06" y="2865482"/>
            <a:ext cx="12036626" cy="26519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2018 г. объем финансирования:  целевой показатель 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около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250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руб.,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нарастающим итогом за 2016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2018 гг.)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не менее 660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1967" y="2716867"/>
            <a:ext cx="11843184" cy="5429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805" y="1379297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2017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09538" y="1479870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138,36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233,89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8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деятельность по складированию и хранению,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апреля 2018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89,39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14,71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104,1</a:t>
                      </a:r>
                      <a:endParaRPr lang="ru-RU" sz="2400" b="1" i="0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47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074" y="6686615"/>
            <a:ext cx="12146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4632" y="8330454"/>
            <a:ext cx="3919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965990"/>
            <a:ext cx="1215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сводного плана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приоритетного проекта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«Малый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бизнес и поддержка индивидуальной предпринимательской инициативы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созданы первые в России региональные лизинговые компании – АО «РЛК Республики Татарстан»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АО «РЛК Республики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Башкортостан»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уставным капиталом каждой компании 2 млрд руб. Ведутся работы по учреждению РЛК в Ярославской области и Республике Саха (Якутия).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02" y="1860496"/>
            <a:ext cx="4848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631047" y="2332946"/>
          <a:ext cx="6721150" cy="15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957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48219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046" y="1860496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Параметры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2284" y="5815360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оборудование, предназначенное для осуществления оптовой и розничной торговой </a:t>
            </a:r>
            <a:r>
              <a:rPr lang="ru-RU" sz="1600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легковые</a:t>
            </a:r>
            <a:r>
              <a:rPr lang="ru-RU" sz="1600" dirty="0">
                <a:latin typeface="Arial Narrow" panose="020B0606020202030204" pitchFamily="34" charset="0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водные суда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воздушные суда и другая авиационная </a:t>
            </a:r>
            <a:r>
              <a:rPr lang="ru-RU" sz="1600" dirty="0" smtClean="0">
                <a:latin typeface="Arial Narrow" panose="020B0606020202030204" pitchFamily="34" charset="0"/>
              </a:rPr>
              <a:t>техника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подвижной состав железнодорожного </a:t>
            </a:r>
            <a:r>
              <a:rPr lang="ru-RU" sz="1600" dirty="0" smtClean="0">
                <a:latin typeface="Arial Narrow" panose="020B0606020202030204" pitchFamily="34" charset="0"/>
              </a:rPr>
              <a:t>транспорта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093" y="5183143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5750B"/>
                </a:solidFill>
                <a:latin typeface="Arial Narrow" panose="020B0606020202030204" pitchFamily="34" charset="0"/>
              </a:rPr>
              <a:t>Виды имущества вне рамок программы (финансирование не осуществляется)</a:t>
            </a:r>
            <a:endParaRPr lang="ru-RU" b="1" dirty="0">
              <a:solidFill>
                <a:srgbClr val="F5750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750" y="5242952"/>
            <a:ext cx="560554" cy="526713"/>
            <a:chOff x="490441" y="5638826"/>
            <a:chExt cx="560554" cy="526713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5750B"/>
                  </a:solidFill>
                  <a:latin typeface="Arial Narrow" panose="020B0606020202030204" pitchFamily="34" charset="0"/>
                </a:rPr>
                <a:t>!</a:t>
              </a:r>
              <a:endParaRPr lang="ru-RU" sz="2400" b="1" dirty="0">
                <a:solidFill>
                  <a:srgbClr val="F5750B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411179" y="5813627"/>
            <a:ext cx="4680472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44603" y="2183934"/>
            <a:ext cx="4803837" cy="2970747"/>
            <a:chOff x="344603" y="2183934"/>
            <a:chExt cx="4803837" cy="29707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44603" y="2183934"/>
              <a:ext cx="4803837" cy="705483"/>
              <a:chOff x="467999" y="2183934"/>
              <a:chExt cx="5280556" cy="7054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89871" y="2183934"/>
                <a:ext cx="523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Новое, ранее не использованное или не введенное в эксплуатацию оборудование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Правая круглая скобка 31"/>
              <p:cNvSpPr/>
              <p:nvPr/>
            </p:nvSpPr>
            <p:spPr>
              <a:xfrm rot="16200000">
                <a:off x="3055716" y="196579"/>
                <a:ext cx="105121" cy="5280556"/>
              </a:xfrm>
              <a:prstGeom prst="rightBracket">
                <a:avLst>
                  <a:gd name="adj" fmla="val 89321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643528" y="2899706"/>
              <a:ext cx="1504912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сфере переработки и хранения с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продукции**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4714" y="2899706"/>
              <a:ext cx="1600127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Высоко-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технологичное и инновационное оборудование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2239" y="2899706"/>
              <a:ext cx="1523891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Промышленное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</a:p>
          </p:txBody>
        </p:sp>
        <p:grpSp>
          <p:nvGrpSpPr>
            <p:cNvPr id="44" name="Group 1136"/>
            <p:cNvGrpSpPr/>
            <p:nvPr/>
          </p:nvGrpSpPr>
          <p:grpSpPr>
            <a:xfrm>
              <a:off x="873285" y="3238684"/>
              <a:ext cx="622984" cy="420171"/>
              <a:chOff x="6375401" y="5816600"/>
              <a:chExt cx="652463" cy="400050"/>
            </a:xfrm>
            <a:solidFill>
              <a:schemeClr val="tx1"/>
            </a:solidFill>
          </p:grpSpPr>
          <p:sp>
            <p:nvSpPr>
              <p:cNvPr id="45" name="Freeform 142"/>
              <p:cNvSpPr>
                <a:spLocks noEditPoints="1"/>
              </p:cNvSpPr>
              <p:nvPr/>
            </p:nvSpPr>
            <p:spPr bwMode="auto">
              <a:xfrm>
                <a:off x="6499226" y="5816600"/>
                <a:ext cx="406400" cy="400050"/>
              </a:xfrm>
              <a:custGeom>
                <a:avLst/>
                <a:gdLst>
                  <a:gd name="T0" fmla="*/ 123 w 139"/>
                  <a:gd name="T1" fmla="*/ 137 h 137"/>
                  <a:gd name="T2" fmla="*/ 16 w 139"/>
                  <a:gd name="T3" fmla="*/ 137 h 137"/>
                  <a:gd name="T4" fmla="*/ 0 w 139"/>
                  <a:gd name="T5" fmla="*/ 121 h 137"/>
                  <a:gd name="T6" fmla="*/ 0 w 139"/>
                  <a:gd name="T7" fmla="*/ 17 h 137"/>
                  <a:gd name="T8" fmla="*/ 16 w 139"/>
                  <a:gd name="T9" fmla="*/ 0 h 137"/>
                  <a:gd name="T10" fmla="*/ 123 w 139"/>
                  <a:gd name="T11" fmla="*/ 0 h 137"/>
                  <a:gd name="T12" fmla="*/ 139 w 139"/>
                  <a:gd name="T13" fmla="*/ 17 h 137"/>
                  <a:gd name="T14" fmla="*/ 139 w 139"/>
                  <a:gd name="T15" fmla="*/ 121 h 137"/>
                  <a:gd name="T16" fmla="*/ 123 w 139"/>
                  <a:gd name="T17" fmla="*/ 137 h 137"/>
                  <a:gd name="T18" fmla="*/ 16 w 139"/>
                  <a:gd name="T19" fmla="*/ 12 h 137"/>
                  <a:gd name="T20" fmla="*/ 12 w 139"/>
                  <a:gd name="T21" fmla="*/ 17 h 137"/>
                  <a:gd name="T22" fmla="*/ 12 w 139"/>
                  <a:gd name="T23" fmla="*/ 121 h 137"/>
                  <a:gd name="T24" fmla="*/ 16 w 139"/>
                  <a:gd name="T25" fmla="*/ 125 h 137"/>
                  <a:gd name="T26" fmla="*/ 123 w 139"/>
                  <a:gd name="T27" fmla="*/ 125 h 137"/>
                  <a:gd name="T28" fmla="*/ 127 w 139"/>
                  <a:gd name="T29" fmla="*/ 121 h 137"/>
                  <a:gd name="T30" fmla="*/ 127 w 139"/>
                  <a:gd name="T31" fmla="*/ 17 h 137"/>
                  <a:gd name="T32" fmla="*/ 123 w 139"/>
                  <a:gd name="T33" fmla="*/ 12 h 137"/>
                  <a:gd name="T34" fmla="*/ 16 w 139"/>
                  <a:gd name="T35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37">
                    <a:moveTo>
                      <a:pt x="123" y="137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7" y="137"/>
                      <a:pt x="0" y="130"/>
                      <a:pt x="0" y="1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2" y="0"/>
                      <a:pt x="139" y="8"/>
                      <a:pt x="139" y="17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30"/>
                      <a:pt x="132" y="137"/>
                      <a:pt x="123" y="137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3"/>
                      <a:pt x="14" y="125"/>
                      <a:pt x="16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5" y="125"/>
                      <a:pt x="127" y="123"/>
                      <a:pt x="127" y="121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4"/>
                      <a:pt x="125" y="12"/>
                      <a:pt x="123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 noEditPoints="1"/>
              </p:cNvSpPr>
              <p:nvPr/>
            </p:nvSpPr>
            <p:spPr bwMode="auto">
              <a:xfrm>
                <a:off x="637540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44"/>
              <p:cNvSpPr>
                <a:spLocks noEditPoints="1"/>
              </p:cNvSpPr>
              <p:nvPr/>
            </p:nvSpPr>
            <p:spPr bwMode="auto">
              <a:xfrm>
                <a:off x="637540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45"/>
              <p:cNvSpPr>
                <a:spLocks noEditPoints="1"/>
              </p:cNvSpPr>
              <p:nvPr/>
            </p:nvSpPr>
            <p:spPr bwMode="auto">
              <a:xfrm>
                <a:off x="637540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46"/>
              <p:cNvSpPr>
                <a:spLocks/>
              </p:cNvSpPr>
              <p:nvPr/>
            </p:nvSpPr>
            <p:spPr bwMode="auto">
              <a:xfrm>
                <a:off x="6440488" y="5872163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47"/>
              <p:cNvSpPr>
                <a:spLocks/>
              </p:cNvSpPr>
              <p:nvPr/>
            </p:nvSpPr>
            <p:spPr bwMode="auto">
              <a:xfrm>
                <a:off x="6440488" y="6000750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148"/>
              <p:cNvSpPr>
                <a:spLocks/>
              </p:cNvSpPr>
              <p:nvPr/>
            </p:nvSpPr>
            <p:spPr bwMode="auto">
              <a:xfrm>
                <a:off x="6440488" y="6122988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149"/>
              <p:cNvSpPr>
                <a:spLocks noEditPoints="1"/>
              </p:cNvSpPr>
              <p:nvPr/>
            </p:nvSpPr>
            <p:spPr bwMode="auto">
              <a:xfrm>
                <a:off x="692785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150"/>
              <p:cNvSpPr>
                <a:spLocks noEditPoints="1"/>
              </p:cNvSpPr>
              <p:nvPr/>
            </p:nvSpPr>
            <p:spPr bwMode="auto">
              <a:xfrm>
                <a:off x="692785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151"/>
              <p:cNvSpPr>
                <a:spLocks noEditPoints="1"/>
              </p:cNvSpPr>
              <p:nvPr/>
            </p:nvSpPr>
            <p:spPr bwMode="auto">
              <a:xfrm>
                <a:off x="692785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152"/>
              <p:cNvSpPr>
                <a:spLocks/>
              </p:cNvSpPr>
              <p:nvPr/>
            </p:nvSpPr>
            <p:spPr bwMode="auto">
              <a:xfrm>
                <a:off x="6870701" y="6122988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153"/>
              <p:cNvSpPr>
                <a:spLocks/>
              </p:cNvSpPr>
              <p:nvPr/>
            </p:nvSpPr>
            <p:spPr bwMode="auto">
              <a:xfrm>
                <a:off x="6870701" y="5997575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154"/>
              <p:cNvSpPr>
                <a:spLocks/>
              </p:cNvSpPr>
              <p:nvPr/>
            </p:nvSpPr>
            <p:spPr bwMode="auto">
              <a:xfrm>
                <a:off x="6870701" y="5872163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155"/>
              <p:cNvSpPr>
                <a:spLocks/>
              </p:cNvSpPr>
              <p:nvPr/>
            </p:nvSpPr>
            <p:spPr bwMode="auto">
              <a:xfrm>
                <a:off x="6503988" y="6053138"/>
                <a:ext cx="158750" cy="153988"/>
              </a:xfrm>
              <a:custGeom>
                <a:avLst/>
                <a:gdLst>
                  <a:gd name="T0" fmla="*/ 7 w 54"/>
                  <a:gd name="T1" fmla="*/ 53 h 53"/>
                  <a:gd name="T2" fmla="*/ 3 w 54"/>
                  <a:gd name="T3" fmla="*/ 52 h 53"/>
                  <a:gd name="T4" fmla="*/ 3 w 54"/>
                  <a:gd name="T5" fmla="*/ 43 h 53"/>
                  <a:gd name="T6" fmla="*/ 44 w 54"/>
                  <a:gd name="T7" fmla="*/ 2 h 53"/>
                  <a:gd name="T8" fmla="*/ 52 w 54"/>
                  <a:gd name="T9" fmla="*/ 2 h 53"/>
                  <a:gd name="T10" fmla="*/ 52 w 54"/>
                  <a:gd name="T11" fmla="*/ 11 h 53"/>
                  <a:gd name="T12" fmla="*/ 11 w 54"/>
                  <a:gd name="T13" fmla="*/ 52 h 53"/>
                  <a:gd name="T14" fmla="*/ 7 w 5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3">
                    <a:moveTo>
                      <a:pt x="7" y="53"/>
                    </a:moveTo>
                    <a:cubicBezTo>
                      <a:pt x="6" y="53"/>
                      <a:pt x="4" y="53"/>
                      <a:pt x="3" y="52"/>
                    </a:cubicBezTo>
                    <a:cubicBezTo>
                      <a:pt x="0" y="49"/>
                      <a:pt x="0" y="46"/>
                      <a:pt x="3" y="4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50" y="0"/>
                      <a:pt x="52" y="2"/>
                    </a:cubicBezTo>
                    <a:cubicBezTo>
                      <a:pt x="54" y="5"/>
                      <a:pt x="54" y="9"/>
                      <a:pt x="52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3"/>
                      <a:pt x="9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156"/>
              <p:cNvSpPr>
                <a:spLocks noEditPoints="1"/>
              </p:cNvSpPr>
              <p:nvPr/>
            </p:nvSpPr>
            <p:spPr bwMode="auto">
              <a:xfrm>
                <a:off x="6618288" y="5935663"/>
                <a:ext cx="166688" cy="163513"/>
              </a:xfrm>
              <a:custGeom>
                <a:avLst/>
                <a:gdLst>
                  <a:gd name="T0" fmla="*/ 40 w 57"/>
                  <a:gd name="T1" fmla="*/ 56 h 56"/>
                  <a:gd name="T2" fmla="*/ 16 w 57"/>
                  <a:gd name="T3" fmla="*/ 56 h 56"/>
                  <a:gd name="T4" fmla="*/ 0 w 57"/>
                  <a:gd name="T5" fmla="*/ 39 h 56"/>
                  <a:gd name="T6" fmla="*/ 0 w 57"/>
                  <a:gd name="T7" fmla="*/ 16 h 56"/>
                  <a:gd name="T8" fmla="*/ 16 w 57"/>
                  <a:gd name="T9" fmla="*/ 0 h 56"/>
                  <a:gd name="T10" fmla="*/ 40 w 57"/>
                  <a:gd name="T11" fmla="*/ 0 h 56"/>
                  <a:gd name="T12" fmla="*/ 57 w 57"/>
                  <a:gd name="T13" fmla="*/ 16 h 56"/>
                  <a:gd name="T14" fmla="*/ 57 w 57"/>
                  <a:gd name="T15" fmla="*/ 39 h 56"/>
                  <a:gd name="T16" fmla="*/ 40 w 57"/>
                  <a:gd name="T17" fmla="*/ 56 h 56"/>
                  <a:gd name="T18" fmla="*/ 16 w 57"/>
                  <a:gd name="T19" fmla="*/ 12 h 56"/>
                  <a:gd name="T20" fmla="*/ 12 w 57"/>
                  <a:gd name="T21" fmla="*/ 16 h 56"/>
                  <a:gd name="T22" fmla="*/ 12 w 57"/>
                  <a:gd name="T23" fmla="*/ 39 h 56"/>
                  <a:gd name="T24" fmla="*/ 16 w 57"/>
                  <a:gd name="T25" fmla="*/ 44 h 56"/>
                  <a:gd name="T26" fmla="*/ 40 w 57"/>
                  <a:gd name="T27" fmla="*/ 44 h 56"/>
                  <a:gd name="T28" fmla="*/ 45 w 57"/>
                  <a:gd name="T29" fmla="*/ 39 h 56"/>
                  <a:gd name="T30" fmla="*/ 45 w 57"/>
                  <a:gd name="T31" fmla="*/ 16 h 56"/>
                  <a:gd name="T32" fmla="*/ 40 w 57"/>
                  <a:gd name="T33" fmla="*/ 12 h 56"/>
                  <a:gd name="T34" fmla="*/ 16 w 57"/>
                  <a:gd name="T35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6">
                    <a:moveTo>
                      <a:pt x="40" y="56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7" y="56"/>
                      <a:pt x="0" y="48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0"/>
                      <a:pt x="57" y="7"/>
                      <a:pt x="57" y="16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8"/>
                      <a:pt x="49" y="56"/>
                      <a:pt x="40" y="56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4"/>
                      <a:pt x="45" y="42"/>
                      <a:pt x="45" y="3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4"/>
                      <a:pt x="43" y="12"/>
                      <a:pt x="40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1007"/>
            <p:cNvGrpSpPr/>
            <p:nvPr/>
          </p:nvGrpSpPr>
          <p:grpSpPr>
            <a:xfrm>
              <a:off x="2505213" y="3051656"/>
              <a:ext cx="617942" cy="664897"/>
              <a:chOff x="6081713" y="3184525"/>
              <a:chExt cx="1044575" cy="1123950"/>
            </a:xfrm>
            <a:solidFill>
              <a:schemeClr val="tx1"/>
            </a:solidFill>
          </p:grpSpPr>
          <p:sp>
            <p:nvSpPr>
              <p:cNvPr id="63" name="Freeform 1183"/>
              <p:cNvSpPr>
                <a:spLocks/>
              </p:cNvSpPr>
              <p:nvPr/>
            </p:nvSpPr>
            <p:spPr bwMode="auto">
              <a:xfrm>
                <a:off x="6289675" y="3530600"/>
                <a:ext cx="196850" cy="38100"/>
              </a:xfrm>
              <a:custGeom>
                <a:avLst/>
                <a:gdLst>
                  <a:gd name="T0" fmla="*/ 55 w 61"/>
                  <a:gd name="T1" fmla="*/ 12 h 12"/>
                  <a:gd name="T2" fmla="*/ 6 w 61"/>
                  <a:gd name="T3" fmla="*/ 12 h 12"/>
                  <a:gd name="T4" fmla="*/ 0 w 61"/>
                  <a:gd name="T5" fmla="*/ 6 h 12"/>
                  <a:gd name="T6" fmla="*/ 6 w 61"/>
                  <a:gd name="T7" fmla="*/ 0 h 12"/>
                  <a:gd name="T8" fmla="*/ 55 w 61"/>
                  <a:gd name="T9" fmla="*/ 0 h 12"/>
                  <a:gd name="T10" fmla="*/ 61 w 61"/>
                  <a:gd name="T11" fmla="*/ 6 h 12"/>
                  <a:gd name="T12" fmla="*/ 55 w 6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2">
                    <a:moveTo>
                      <a:pt x="5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3"/>
                      <a:pt x="61" y="6"/>
                    </a:cubicBezTo>
                    <a:cubicBezTo>
                      <a:pt x="61" y="10"/>
                      <a:pt x="58" y="12"/>
                      <a:pt x="5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184"/>
              <p:cNvSpPr>
                <a:spLocks/>
              </p:cNvSpPr>
              <p:nvPr/>
            </p:nvSpPr>
            <p:spPr bwMode="auto">
              <a:xfrm>
                <a:off x="6081713" y="4270375"/>
                <a:ext cx="923925" cy="38100"/>
              </a:xfrm>
              <a:custGeom>
                <a:avLst/>
                <a:gdLst>
                  <a:gd name="T0" fmla="*/ 280 w 286"/>
                  <a:gd name="T1" fmla="*/ 12 h 12"/>
                  <a:gd name="T2" fmla="*/ 6 w 286"/>
                  <a:gd name="T3" fmla="*/ 12 h 12"/>
                  <a:gd name="T4" fmla="*/ 0 w 286"/>
                  <a:gd name="T5" fmla="*/ 6 h 12"/>
                  <a:gd name="T6" fmla="*/ 6 w 286"/>
                  <a:gd name="T7" fmla="*/ 0 h 12"/>
                  <a:gd name="T8" fmla="*/ 280 w 286"/>
                  <a:gd name="T9" fmla="*/ 0 h 12"/>
                  <a:gd name="T10" fmla="*/ 286 w 286"/>
                  <a:gd name="T11" fmla="*/ 6 h 12"/>
                  <a:gd name="T12" fmla="*/ 280 w 28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2">
                    <a:moveTo>
                      <a:pt x="28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6" y="3"/>
                      <a:pt x="286" y="6"/>
                    </a:cubicBezTo>
                    <a:cubicBezTo>
                      <a:pt x="286" y="10"/>
                      <a:pt x="283" y="12"/>
                      <a:pt x="28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185"/>
              <p:cNvSpPr>
                <a:spLocks/>
              </p:cNvSpPr>
              <p:nvPr/>
            </p:nvSpPr>
            <p:spPr bwMode="auto">
              <a:xfrm>
                <a:off x="6365875" y="3184525"/>
                <a:ext cx="760413" cy="314325"/>
              </a:xfrm>
              <a:custGeom>
                <a:avLst/>
                <a:gdLst>
                  <a:gd name="T0" fmla="*/ 6 w 235"/>
                  <a:gd name="T1" fmla="*/ 97 h 97"/>
                  <a:gd name="T2" fmla="*/ 5 w 235"/>
                  <a:gd name="T3" fmla="*/ 97 h 97"/>
                  <a:gd name="T4" fmla="*/ 0 w 235"/>
                  <a:gd name="T5" fmla="*/ 90 h 97"/>
                  <a:gd name="T6" fmla="*/ 45 w 235"/>
                  <a:gd name="T7" fmla="*/ 52 h 97"/>
                  <a:gd name="T8" fmla="*/ 68 w 235"/>
                  <a:gd name="T9" fmla="*/ 59 h 97"/>
                  <a:gd name="T10" fmla="*/ 111 w 235"/>
                  <a:gd name="T11" fmla="*/ 36 h 97"/>
                  <a:gd name="T12" fmla="*/ 132 w 235"/>
                  <a:gd name="T13" fmla="*/ 40 h 97"/>
                  <a:gd name="T14" fmla="*/ 161 w 235"/>
                  <a:gd name="T15" fmla="*/ 27 h 97"/>
                  <a:gd name="T16" fmla="*/ 198 w 235"/>
                  <a:gd name="T17" fmla="*/ 0 h 97"/>
                  <a:gd name="T18" fmla="*/ 235 w 235"/>
                  <a:gd name="T19" fmla="*/ 28 h 97"/>
                  <a:gd name="T20" fmla="*/ 230 w 235"/>
                  <a:gd name="T21" fmla="*/ 36 h 97"/>
                  <a:gd name="T22" fmla="*/ 223 w 235"/>
                  <a:gd name="T23" fmla="*/ 31 h 97"/>
                  <a:gd name="T24" fmla="*/ 198 w 235"/>
                  <a:gd name="T25" fmla="*/ 12 h 97"/>
                  <a:gd name="T26" fmla="*/ 172 w 235"/>
                  <a:gd name="T27" fmla="*/ 35 h 97"/>
                  <a:gd name="T28" fmla="*/ 169 w 235"/>
                  <a:gd name="T29" fmla="*/ 39 h 97"/>
                  <a:gd name="T30" fmla="*/ 164 w 235"/>
                  <a:gd name="T31" fmla="*/ 40 h 97"/>
                  <a:gd name="T32" fmla="*/ 158 w 235"/>
                  <a:gd name="T33" fmla="*/ 39 h 97"/>
                  <a:gd name="T34" fmla="*/ 140 w 235"/>
                  <a:gd name="T35" fmla="*/ 51 h 97"/>
                  <a:gd name="T36" fmla="*/ 136 w 235"/>
                  <a:gd name="T37" fmla="*/ 54 h 97"/>
                  <a:gd name="T38" fmla="*/ 131 w 235"/>
                  <a:gd name="T39" fmla="*/ 53 h 97"/>
                  <a:gd name="T40" fmla="*/ 111 w 235"/>
                  <a:gd name="T41" fmla="*/ 48 h 97"/>
                  <a:gd name="T42" fmla="*/ 75 w 235"/>
                  <a:gd name="T43" fmla="*/ 70 h 97"/>
                  <a:gd name="T44" fmla="*/ 71 w 235"/>
                  <a:gd name="T45" fmla="*/ 73 h 97"/>
                  <a:gd name="T46" fmla="*/ 66 w 235"/>
                  <a:gd name="T47" fmla="*/ 72 h 97"/>
                  <a:gd name="T48" fmla="*/ 45 w 235"/>
                  <a:gd name="T49" fmla="*/ 64 h 97"/>
                  <a:gd name="T50" fmla="*/ 12 w 235"/>
                  <a:gd name="T51" fmla="*/ 92 h 97"/>
                  <a:gd name="T52" fmla="*/ 6 w 235"/>
                  <a:gd name="T5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97">
                    <a:moveTo>
                      <a:pt x="6" y="97"/>
                    </a:moveTo>
                    <a:cubicBezTo>
                      <a:pt x="6" y="97"/>
                      <a:pt x="5" y="97"/>
                      <a:pt x="5" y="97"/>
                    </a:cubicBezTo>
                    <a:cubicBezTo>
                      <a:pt x="2" y="96"/>
                      <a:pt x="0" y="93"/>
                      <a:pt x="0" y="90"/>
                    </a:cubicBezTo>
                    <a:cubicBezTo>
                      <a:pt x="4" y="68"/>
                      <a:pt x="23" y="52"/>
                      <a:pt x="45" y="52"/>
                    </a:cubicBezTo>
                    <a:cubicBezTo>
                      <a:pt x="54" y="52"/>
                      <a:pt x="61" y="54"/>
                      <a:pt x="68" y="59"/>
                    </a:cubicBezTo>
                    <a:cubicBezTo>
                      <a:pt x="78" y="45"/>
                      <a:pt x="94" y="36"/>
                      <a:pt x="111" y="36"/>
                    </a:cubicBezTo>
                    <a:cubicBezTo>
                      <a:pt x="118" y="36"/>
                      <a:pt x="125" y="37"/>
                      <a:pt x="132" y="40"/>
                    </a:cubicBezTo>
                    <a:cubicBezTo>
                      <a:pt x="138" y="31"/>
                      <a:pt x="150" y="26"/>
                      <a:pt x="161" y="27"/>
                    </a:cubicBezTo>
                    <a:cubicBezTo>
                      <a:pt x="166" y="11"/>
                      <a:pt x="181" y="0"/>
                      <a:pt x="198" y="0"/>
                    </a:cubicBezTo>
                    <a:cubicBezTo>
                      <a:pt x="215" y="0"/>
                      <a:pt x="230" y="11"/>
                      <a:pt x="235" y="28"/>
                    </a:cubicBezTo>
                    <a:cubicBezTo>
                      <a:pt x="235" y="31"/>
                      <a:pt x="234" y="35"/>
                      <a:pt x="230" y="36"/>
                    </a:cubicBezTo>
                    <a:cubicBezTo>
                      <a:pt x="227" y="36"/>
                      <a:pt x="224" y="34"/>
                      <a:pt x="223" y="31"/>
                    </a:cubicBezTo>
                    <a:cubicBezTo>
                      <a:pt x="220" y="20"/>
                      <a:pt x="210" y="12"/>
                      <a:pt x="198" y="12"/>
                    </a:cubicBezTo>
                    <a:cubicBezTo>
                      <a:pt x="185" y="12"/>
                      <a:pt x="173" y="22"/>
                      <a:pt x="172" y="35"/>
                    </a:cubicBezTo>
                    <a:cubicBezTo>
                      <a:pt x="172" y="36"/>
                      <a:pt x="171" y="38"/>
                      <a:pt x="169" y="39"/>
                    </a:cubicBezTo>
                    <a:cubicBezTo>
                      <a:pt x="168" y="40"/>
                      <a:pt x="166" y="40"/>
                      <a:pt x="164" y="40"/>
                    </a:cubicBezTo>
                    <a:cubicBezTo>
                      <a:pt x="162" y="39"/>
                      <a:pt x="160" y="39"/>
                      <a:pt x="158" y="39"/>
                    </a:cubicBezTo>
                    <a:cubicBezTo>
                      <a:pt x="150" y="39"/>
                      <a:pt x="143" y="43"/>
                      <a:pt x="140" y="51"/>
                    </a:cubicBezTo>
                    <a:cubicBezTo>
                      <a:pt x="139" y="52"/>
                      <a:pt x="138" y="53"/>
                      <a:pt x="136" y="54"/>
                    </a:cubicBezTo>
                    <a:cubicBezTo>
                      <a:pt x="135" y="54"/>
                      <a:pt x="133" y="54"/>
                      <a:pt x="131" y="53"/>
                    </a:cubicBezTo>
                    <a:cubicBezTo>
                      <a:pt x="125" y="50"/>
                      <a:pt x="118" y="48"/>
                      <a:pt x="111" y="48"/>
                    </a:cubicBezTo>
                    <a:cubicBezTo>
                      <a:pt x="96" y="48"/>
                      <a:pt x="82" y="56"/>
                      <a:pt x="75" y="70"/>
                    </a:cubicBezTo>
                    <a:cubicBezTo>
                      <a:pt x="75" y="71"/>
                      <a:pt x="73" y="73"/>
                      <a:pt x="71" y="73"/>
                    </a:cubicBezTo>
                    <a:cubicBezTo>
                      <a:pt x="70" y="73"/>
                      <a:pt x="68" y="73"/>
                      <a:pt x="66" y="72"/>
                    </a:cubicBezTo>
                    <a:cubicBezTo>
                      <a:pt x="60" y="67"/>
                      <a:pt x="53" y="64"/>
                      <a:pt x="45" y="64"/>
                    </a:cubicBezTo>
                    <a:cubicBezTo>
                      <a:pt x="29" y="64"/>
                      <a:pt x="15" y="76"/>
                      <a:pt x="12" y="92"/>
                    </a:cubicBezTo>
                    <a:cubicBezTo>
                      <a:pt x="12" y="95"/>
                      <a:pt x="9" y="97"/>
                      <a:pt x="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186"/>
              <p:cNvSpPr>
                <a:spLocks/>
              </p:cNvSpPr>
              <p:nvPr/>
            </p:nvSpPr>
            <p:spPr bwMode="auto">
              <a:xfrm>
                <a:off x="6153150" y="3983038"/>
                <a:ext cx="180975" cy="258763"/>
              </a:xfrm>
              <a:custGeom>
                <a:avLst/>
                <a:gdLst>
                  <a:gd name="T0" fmla="*/ 6 w 56"/>
                  <a:gd name="T1" fmla="*/ 80 h 80"/>
                  <a:gd name="T2" fmla="*/ 0 w 56"/>
                  <a:gd name="T3" fmla="*/ 74 h 80"/>
                  <a:gd name="T4" fmla="*/ 0 w 56"/>
                  <a:gd name="T5" fmla="*/ 19 h 80"/>
                  <a:gd name="T6" fmla="*/ 13 w 56"/>
                  <a:gd name="T7" fmla="*/ 0 h 80"/>
                  <a:gd name="T8" fmla="*/ 50 w 56"/>
                  <a:gd name="T9" fmla="*/ 0 h 80"/>
                  <a:gd name="T10" fmla="*/ 56 w 56"/>
                  <a:gd name="T11" fmla="*/ 6 h 80"/>
                  <a:gd name="T12" fmla="*/ 50 w 56"/>
                  <a:gd name="T13" fmla="*/ 12 h 80"/>
                  <a:gd name="T14" fmla="*/ 14 w 56"/>
                  <a:gd name="T15" fmla="*/ 12 h 80"/>
                  <a:gd name="T16" fmla="*/ 12 w 56"/>
                  <a:gd name="T17" fmla="*/ 19 h 80"/>
                  <a:gd name="T18" fmla="*/ 12 w 56"/>
                  <a:gd name="T19" fmla="*/ 74 h 80"/>
                  <a:gd name="T20" fmla="*/ 6 w 56"/>
                  <a:gd name="T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80">
                    <a:moveTo>
                      <a:pt x="6" y="80"/>
                    </a:moveTo>
                    <a:cubicBezTo>
                      <a:pt x="3" y="80"/>
                      <a:pt x="0" y="77"/>
                      <a:pt x="0" y="7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6" y="0"/>
                      <a:pt x="1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5"/>
                      <a:pt x="12" y="1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7"/>
                      <a:pt x="9" y="80"/>
                      <a:pt x="6" y="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1187"/>
              <p:cNvSpPr>
                <a:spLocks/>
              </p:cNvSpPr>
              <p:nvPr/>
            </p:nvSpPr>
            <p:spPr bwMode="auto">
              <a:xfrm>
                <a:off x="6308725" y="3586163"/>
                <a:ext cx="147638" cy="652463"/>
              </a:xfrm>
              <a:custGeom>
                <a:avLst/>
                <a:gdLst>
                  <a:gd name="T0" fmla="*/ 40 w 46"/>
                  <a:gd name="T1" fmla="*/ 202 h 202"/>
                  <a:gd name="T2" fmla="*/ 34 w 46"/>
                  <a:gd name="T3" fmla="*/ 196 h 202"/>
                  <a:gd name="T4" fmla="*/ 34 w 46"/>
                  <a:gd name="T5" fmla="*/ 12 h 202"/>
                  <a:gd name="T6" fmla="*/ 12 w 46"/>
                  <a:gd name="T7" fmla="*/ 12 h 202"/>
                  <a:gd name="T8" fmla="*/ 12 w 46"/>
                  <a:gd name="T9" fmla="*/ 196 h 202"/>
                  <a:gd name="T10" fmla="*/ 6 w 46"/>
                  <a:gd name="T11" fmla="*/ 202 h 202"/>
                  <a:gd name="T12" fmla="*/ 0 w 46"/>
                  <a:gd name="T13" fmla="*/ 196 h 202"/>
                  <a:gd name="T14" fmla="*/ 0 w 46"/>
                  <a:gd name="T15" fmla="*/ 6 h 202"/>
                  <a:gd name="T16" fmla="*/ 6 w 46"/>
                  <a:gd name="T17" fmla="*/ 0 h 202"/>
                  <a:gd name="T18" fmla="*/ 40 w 46"/>
                  <a:gd name="T19" fmla="*/ 0 h 202"/>
                  <a:gd name="T20" fmla="*/ 46 w 46"/>
                  <a:gd name="T21" fmla="*/ 6 h 202"/>
                  <a:gd name="T22" fmla="*/ 46 w 46"/>
                  <a:gd name="T23" fmla="*/ 196 h 202"/>
                  <a:gd name="T24" fmla="*/ 40 w 46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202">
                    <a:moveTo>
                      <a:pt x="40" y="202"/>
                    </a:moveTo>
                    <a:cubicBezTo>
                      <a:pt x="36" y="202"/>
                      <a:pt x="34" y="200"/>
                      <a:pt x="34" y="19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200"/>
                      <a:pt x="10" y="202"/>
                      <a:pt x="6" y="202"/>
                    </a:cubicBezTo>
                    <a:cubicBezTo>
                      <a:pt x="3" y="202"/>
                      <a:pt x="0" y="200"/>
                      <a:pt x="0" y="19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6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200"/>
                      <a:pt x="43" y="202"/>
                      <a:pt x="40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1188"/>
              <p:cNvSpPr>
                <a:spLocks/>
              </p:cNvSpPr>
              <p:nvPr/>
            </p:nvSpPr>
            <p:spPr bwMode="auto">
              <a:xfrm>
                <a:off x="6464300" y="3860800"/>
                <a:ext cx="496888" cy="374650"/>
              </a:xfrm>
              <a:custGeom>
                <a:avLst/>
                <a:gdLst>
                  <a:gd name="T0" fmla="*/ 148 w 154"/>
                  <a:gd name="T1" fmla="*/ 116 h 116"/>
                  <a:gd name="T2" fmla="*/ 142 w 154"/>
                  <a:gd name="T3" fmla="*/ 110 h 116"/>
                  <a:gd name="T4" fmla="*/ 142 w 154"/>
                  <a:gd name="T5" fmla="*/ 31 h 116"/>
                  <a:gd name="T6" fmla="*/ 129 w 154"/>
                  <a:gd name="T7" fmla="*/ 16 h 116"/>
                  <a:gd name="T8" fmla="*/ 108 w 154"/>
                  <a:gd name="T9" fmla="*/ 34 h 116"/>
                  <a:gd name="T10" fmla="*/ 100 w 154"/>
                  <a:gd name="T11" fmla="*/ 33 h 116"/>
                  <a:gd name="T12" fmla="*/ 79 w 154"/>
                  <a:gd name="T13" fmla="*/ 14 h 116"/>
                  <a:gd name="T14" fmla="*/ 58 w 154"/>
                  <a:gd name="T15" fmla="*/ 33 h 116"/>
                  <a:gd name="T16" fmla="*/ 50 w 154"/>
                  <a:gd name="T17" fmla="*/ 33 h 116"/>
                  <a:gd name="T18" fmla="*/ 31 w 154"/>
                  <a:gd name="T19" fmla="*/ 15 h 116"/>
                  <a:gd name="T20" fmla="*/ 10 w 154"/>
                  <a:gd name="T21" fmla="*/ 33 h 116"/>
                  <a:gd name="T22" fmla="*/ 2 w 154"/>
                  <a:gd name="T23" fmla="*/ 33 h 116"/>
                  <a:gd name="T24" fmla="*/ 2 w 154"/>
                  <a:gd name="T25" fmla="*/ 24 h 116"/>
                  <a:gd name="T26" fmla="*/ 27 w 154"/>
                  <a:gd name="T27" fmla="*/ 3 h 116"/>
                  <a:gd name="T28" fmla="*/ 35 w 154"/>
                  <a:gd name="T29" fmla="*/ 3 h 116"/>
                  <a:gd name="T30" fmla="*/ 54 w 154"/>
                  <a:gd name="T31" fmla="*/ 21 h 116"/>
                  <a:gd name="T32" fmla="*/ 75 w 154"/>
                  <a:gd name="T33" fmla="*/ 2 h 116"/>
                  <a:gd name="T34" fmla="*/ 83 w 154"/>
                  <a:gd name="T35" fmla="*/ 2 h 116"/>
                  <a:gd name="T36" fmla="*/ 104 w 154"/>
                  <a:gd name="T37" fmla="*/ 21 h 116"/>
                  <a:gd name="T38" fmla="*/ 126 w 154"/>
                  <a:gd name="T39" fmla="*/ 2 h 116"/>
                  <a:gd name="T40" fmla="*/ 130 w 154"/>
                  <a:gd name="T41" fmla="*/ 1 h 116"/>
                  <a:gd name="T42" fmla="*/ 134 w 154"/>
                  <a:gd name="T43" fmla="*/ 3 h 116"/>
                  <a:gd name="T44" fmla="*/ 152 w 154"/>
                  <a:gd name="T45" fmla="*/ 25 h 116"/>
                  <a:gd name="T46" fmla="*/ 154 w 154"/>
                  <a:gd name="T47" fmla="*/ 29 h 116"/>
                  <a:gd name="T48" fmla="*/ 154 w 154"/>
                  <a:gd name="T49" fmla="*/ 110 h 116"/>
                  <a:gd name="T50" fmla="*/ 148 w 154"/>
                  <a:gd name="T5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16">
                    <a:moveTo>
                      <a:pt x="148" y="116"/>
                    </a:moveTo>
                    <a:cubicBezTo>
                      <a:pt x="145" y="116"/>
                      <a:pt x="142" y="114"/>
                      <a:pt x="142" y="11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5" y="35"/>
                      <a:pt x="102" y="35"/>
                      <a:pt x="100" y="33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5" y="35"/>
                      <a:pt x="52" y="35"/>
                      <a:pt x="50" y="3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6"/>
                      <a:pt x="4" y="35"/>
                      <a:pt x="2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3" y="1"/>
                      <a:pt x="35" y="3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0"/>
                      <a:pt x="81" y="0"/>
                      <a:pt x="83" y="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2" y="1"/>
                      <a:pt x="133" y="2"/>
                      <a:pt x="134" y="3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3" y="26"/>
                      <a:pt x="154" y="28"/>
                      <a:pt x="154" y="29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4"/>
                      <a:pt x="151" y="116"/>
                      <a:pt x="148" y="1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189"/>
              <p:cNvSpPr>
                <a:spLocks/>
              </p:cNvSpPr>
              <p:nvPr/>
            </p:nvSpPr>
            <p:spPr bwMode="auto">
              <a:xfrm>
                <a:off x="6489700" y="4027488"/>
                <a:ext cx="390525" cy="39688"/>
              </a:xfrm>
              <a:custGeom>
                <a:avLst/>
                <a:gdLst>
                  <a:gd name="T0" fmla="*/ 115 w 121"/>
                  <a:gd name="T1" fmla="*/ 12 h 12"/>
                  <a:gd name="T2" fmla="*/ 6 w 121"/>
                  <a:gd name="T3" fmla="*/ 12 h 12"/>
                  <a:gd name="T4" fmla="*/ 0 w 121"/>
                  <a:gd name="T5" fmla="*/ 6 h 12"/>
                  <a:gd name="T6" fmla="*/ 6 w 121"/>
                  <a:gd name="T7" fmla="*/ 0 h 12"/>
                  <a:gd name="T8" fmla="*/ 115 w 121"/>
                  <a:gd name="T9" fmla="*/ 0 h 12"/>
                  <a:gd name="T10" fmla="*/ 121 w 121"/>
                  <a:gd name="T11" fmla="*/ 6 h 12"/>
                  <a:gd name="T12" fmla="*/ 115 w 12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2">
                    <a:moveTo>
                      <a:pt x="11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1" y="3"/>
                      <a:pt x="121" y="6"/>
                    </a:cubicBezTo>
                    <a:cubicBezTo>
                      <a:pt x="121" y="10"/>
                      <a:pt x="119" y="12"/>
                      <a:pt x="1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1064"/>
            <p:cNvGrpSpPr/>
            <p:nvPr/>
          </p:nvGrpSpPr>
          <p:grpSpPr>
            <a:xfrm>
              <a:off x="4137743" y="3143218"/>
              <a:ext cx="440200" cy="594062"/>
              <a:chOff x="9929813" y="3343275"/>
              <a:chExt cx="400050" cy="962025"/>
            </a:xfrm>
            <a:solidFill>
              <a:schemeClr val="tx1"/>
            </a:solidFill>
          </p:grpSpPr>
          <p:sp>
            <p:nvSpPr>
              <p:cNvPr id="75" name="Freeform 1250"/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251"/>
              <p:cNvSpPr>
                <a:spLocks/>
              </p:cNvSpPr>
              <p:nvPr/>
            </p:nvSpPr>
            <p:spPr bwMode="auto">
              <a:xfrm>
                <a:off x="10117138" y="4073525"/>
                <a:ext cx="31750" cy="196850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252"/>
              <p:cNvSpPr>
                <a:spLocks noEditPoints="1"/>
              </p:cNvSpPr>
              <p:nvPr/>
            </p:nvSpPr>
            <p:spPr bwMode="auto">
              <a:xfrm>
                <a:off x="9929813" y="3860800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6 w 62"/>
                  <a:gd name="T5" fmla="*/ 46 h 63"/>
                  <a:gd name="T6" fmla="*/ 1 w 62"/>
                  <a:gd name="T7" fmla="*/ 5 h 63"/>
                  <a:gd name="T8" fmla="*/ 2 w 62"/>
                  <a:gd name="T9" fmla="*/ 2 h 63"/>
                  <a:gd name="T10" fmla="*/ 6 w 62"/>
                  <a:gd name="T11" fmla="*/ 0 h 63"/>
                  <a:gd name="T12" fmla="*/ 61 w 62"/>
                  <a:gd name="T13" fmla="*/ 58 h 63"/>
                  <a:gd name="T14" fmla="*/ 56 w 62"/>
                  <a:gd name="T15" fmla="*/ 63 h 63"/>
                  <a:gd name="T16" fmla="*/ 11 w 62"/>
                  <a:gd name="T17" fmla="*/ 11 h 63"/>
                  <a:gd name="T18" fmla="*/ 24 w 62"/>
                  <a:gd name="T19" fmla="*/ 39 h 63"/>
                  <a:gd name="T20" fmla="*/ 51 w 62"/>
                  <a:gd name="T21" fmla="*/ 53 h 63"/>
                  <a:gd name="T22" fmla="*/ 11 w 62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3"/>
                      <a:pt x="27" y="56"/>
                      <a:pt x="16" y="46"/>
                    </a:cubicBezTo>
                    <a:cubicBezTo>
                      <a:pt x="6" y="35"/>
                      <a:pt x="0" y="20"/>
                      <a:pt x="1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1"/>
                      <a:pt x="59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2" y="21"/>
                      <a:pt x="16" y="31"/>
                      <a:pt x="24" y="39"/>
                    </a:cubicBezTo>
                    <a:cubicBezTo>
                      <a:pt x="31" y="46"/>
                      <a:pt x="41" y="51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1253"/>
              <p:cNvSpPr>
                <a:spLocks noEditPoints="1"/>
              </p:cNvSpPr>
              <p:nvPr/>
            </p:nvSpPr>
            <p:spPr bwMode="auto">
              <a:xfrm>
                <a:off x="10133013" y="3860800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56 w 61"/>
                  <a:gd name="T5" fmla="*/ 0 h 63"/>
                  <a:gd name="T6" fmla="*/ 59 w 61"/>
                  <a:gd name="T7" fmla="*/ 2 h 63"/>
                  <a:gd name="T8" fmla="*/ 61 w 61"/>
                  <a:gd name="T9" fmla="*/ 5 h 63"/>
                  <a:gd name="T10" fmla="*/ 45 w 61"/>
                  <a:gd name="T11" fmla="*/ 46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38 w 61"/>
                  <a:gd name="T21" fmla="*/ 39 h 63"/>
                  <a:gd name="T22" fmla="*/ 51 w 61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1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2"/>
                      <a:pt x="61" y="4"/>
                      <a:pt x="61" y="5"/>
                    </a:cubicBezTo>
                    <a:cubicBezTo>
                      <a:pt x="61" y="20"/>
                      <a:pt x="56" y="35"/>
                      <a:pt x="45" y="46"/>
                    </a:cubicBezTo>
                    <a:cubicBezTo>
                      <a:pt x="35" y="56"/>
                      <a:pt x="21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21" y="51"/>
                      <a:pt x="30" y="46"/>
                      <a:pt x="38" y="39"/>
                    </a:cubicBezTo>
                    <a:cubicBezTo>
                      <a:pt x="45" y="31"/>
                      <a:pt x="50" y="21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254"/>
              <p:cNvSpPr>
                <a:spLocks noEditPoints="1"/>
              </p:cNvSpPr>
              <p:nvPr/>
            </p:nvSpPr>
            <p:spPr bwMode="auto">
              <a:xfrm>
                <a:off x="9929813" y="3692525"/>
                <a:ext cx="196850" cy="203200"/>
              </a:xfrm>
              <a:custGeom>
                <a:avLst/>
                <a:gdLst>
                  <a:gd name="T0" fmla="*/ 56 w 61"/>
                  <a:gd name="T1" fmla="*/ 63 h 63"/>
                  <a:gd name="T2" fmla="*/ 56 w 61"/>
                  <a:gd name="T3" fmla="*/ 63 h 63"/>
                  <a:gd name="T4" fmla="*/ 16 w 61"/>
                  <a:gd name="T5" fmla="*/ 45 h 63"/>
                  <a:gd name="T6" fmla="*/ 1 w 61"/>
                  <a:gd name="T7" fmla="*/ 5 h 63"/>
                  <a:gd name="T8" fmla="*/ 6 w 61"/>
                  <a:gd name="T9" fmla="*/ 0 h 63"/>
                  <a:gd name="T10" fmla="*/ 45 w 61"/>
                  <a:gd name="T11" fmla="*/ 17 h 63"/>
                  <a:gd name="T12" fmla="*/ 61 w 61"/>
                  <a:gd name="T13" fmla="*/ 58 h 63"/>
                  <a:gd name="T14" fmla="*/ 56 w 61"/>
                  <a:gd name="T15" fmla="*/ 63 h 63"/>
                  <a:gd name="T16" fmla="*/ 11 w 61"/>
                  <a:gd name="T17" fmla="*/ 10 h 63"/>
                  <a:gd name="T18" fmla="*/ 24 w 61"/>
                  <a:gd name="T19" fmla="*/ 38 h 63"/>
                  <a:gd name="T20" fmla="*/ 51 w 61"/>
                  <a:gd name="T21" fmla="*/ 52 h 63"/>
                  <a:gd name="T22" fmla="*/ 38 w 61"/>
                  <a:gd name="T23" fmla="*/ 24 h 63"/>
                  <a:gd name="T24" fmla="*/ 1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2"/>
                      <a:pt x="27" y="56"/>
                      <a:pt x="16" y="45"/>
                    </a:cubicBezTo>
                    <a:cubicBezTo>
                      <a:pt x="6" y="34"/>
                      <a:pt x="0" y="20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1" y="0"/>
                      <a:pt x="35" y="6"/>
                      <a:pt x="45" y="17"/>
                    </a:cubicBezTo>
                    <a:cubicBezTo>
                      <a:pt x="56" y="28"/>
                      <a:pt x="61" y="43"/>
                      <a:pt x="61" y="58"/>
                    </a:cubicBezTo>
                    <a:cubicBezTo>
                      <a:pt x="61" y="60"/>
                      <a:pt x="59" y="63"/>
                      <a:pt x="56" y="63"/>
                    </a:cubicBezTo>
                    <a:close/>
                    <a:moveTo>
                      <a:pt x="11" y="10"/>
                    </a:moveTo>
                    <a:cubicBezTo>
                      <a:pt x="12" y="21"/>
                      <a:pt x="16" y="30"/>
                      <a:pt x="24" y="38"/>
                    </a:cubicBezTo>
                    <a:cubicBezTo>
                      <a:pt x="31" y="46"/>
                      <a:pt x="41" y="51"/>
                      <a:pt x="51" y="52"/>
                    </a:cubicBezTo>
                    <a:cubicBezTo>
                      <a:pt x="50" y="42"/>
                      <a:pt x="46" y="32"/>
                      <a:pt x="38" y="24"/>
                    </a:cubicBezTo>
                    <a:cubicBezTo>
                      <a:pt x="31" y="16"/>
                      <a:pt x="21" y="12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1255"/>
              <p:cNvSpPr>
                <a:spLocks noEditPoints="1"/>
              </p:cNvSpPr>
              <p:nvPr/>
            </p:nvSpPr>
            <p:spPr bwMode="auto">
              <a:xfrm>
                <a:off x="10133013" y="369252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16 w 61"/>
                  <a:gd name="T5" fmla="*/ 17 h 63"/>
                  <a:gd name="T6" fmla="*/ 56 w 61"/>
                  <a:gd name="T7" fmla="*/ 0 h 63"/>
                  <a:gd name="T8" fmla="*/ 61 w 61"/>
                  <a:gd name="T9" fmla="*/ 5 h 63"/>
                  <a:gd name="T10" fmla="*/ 45 w 61"/>
                  <a:gd name="T11" fmla="*/ 4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0 h 63"/>
                  <a:gd name="T18" fmla="*/ 23 w 61"/>
                  <a:gd name="T19" fmla="*/ 24 h 63"/>
                  <a:gd name="T20" fmla="*/ 10 w 61"/>
                  <a:gd name="T21" fmla="*/ 52 h 63"/>
                  <a:gd name="T22" fmla="*/ 38 w 61"/>
                  <a:gd name="T23" fmla="*/ 38 h 63"/>
                  <a:gd name="T24" fmla="*/ 5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0"/>
                      <a:pt x="0" y="58"/>
                    </a:cubicBezTo>
                    <a:cubicBezTo>
                      <a:pt x="0" y="43"/>
                      <a:pt x="6" y="28"/>
                      <a:pt x="16" y="17"/>
                    </a:cubicBezTo>
                    <a:cubicBezTo>
                      <a:pt x="26" y="6"/>
                      <a:pt x="41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20"/>
                      <a:pt x="56" y="34"/>
                      <a:pt x="45" y="45"/>
                    </a:cubicBezTo>
                    <a:cubicBezTo>
                      <a:pt x="35" y="56"/>
                      <a:pt x="21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0"/>
                    </a:moveTo>
                    <a:cubicBezTo>
                      <a:pt x="40" y="12"/>
                      <a:pt x="31" y="16"/>
                      <a:pt x="23" y="24"/>
                    </a:cubicBezTo>
                    <a:cubicBezTo>
                      <a:pt x="16" y="32"/>
                      <a:pt x="11" y="42"/>
                      <a:pt x="10" y="52"/>
                    </a:cubicBezTo>
                    <a:cubicBezTo>
                      <a:pt x="21" y="51"/>
                      <a:pt x="30" y="46"/>
                      <a:pt x="38" y="38"/>
                    </a:cubicBezTo>
                    <a:cubicBezTo>
                      <a:pt x="45" y="30"/>
                      <a:pt x="50" y="21"/>
                      <a:pt x="5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256"/>
              <p:cNvSpPr>
                <a:spLocks noEditPoints="1"/>
              </p:cNvSpPr>
              <p:nvPr/>
            </p:nvSpPr>
            <p:spPr bwMode="auto">
              <a:xfrm>
                <a:off x="9929813" y="3521075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 w 62"/>
                  <a:gd name="T5" fmla="*/ 5 h 63"/>
                  <a:gd name="T6" fmla="*/ 2 w 62"/>
                  <a:gd name="T7" fmla="*/ 2 h 63"/>
                  <a:gd name="T8" fmla="*/ 6 w 62"/>
                  <a:gd name="T9" fmla="*/ 0 h 63"/>
                  <a:gd name="T10" fmla="*/ 61 w 62"/>
                  <a:gd name="T11" fmla="*/ 58 h 63"/>
                  <a:gd name="T12" fmla="*/ 60 w 62"/>
                  <a:gd name="T13" fmla="*/ 62 h 63"/>
                  <a:gd name="T14" fmla="*/ 56 w 62"/>
                  <a:gd name="T15" fmla="*/ 63 h 63"/>
                  <a:gd name="T16" fmla="*/ 11 w 62"/>
                  <a:gd name="T17" fmla="*/ 11 h 63"/>
                  <a:gd name="T18" fmla="*/ 51 w 62"/>
                  <a:gd name="T19" fmla="*/ 53 h 63"/>
                  <a:gd name="T20" fmla="*/ 11 w 62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25" y="62"/>
                      <a:pt x="0" y="36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0"/>
                      <a:pt x="61" y="61"/>
                      <a:pt x="60" y="62"/>
                    </a:cubicBezTo>
                    <a:cubicBezTo>
                      <a:pt x="59" y="63"/>
                      <a:pt x="57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3" y="32"/>
                      <a:pt x="30" y="50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257"/>
              <p:cNvSpPr>
                <a:spLocks noEditPoints="1"/>
              </p:cNvSpPr>
              <p:nvPr/>
            </p:nvSpPr>
            <p:spPr bwMode="auto">
              <a:xfrm>
                <a:off x="10133013" y="352107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2 w 61"/>
                  <a:gd name="T3" fmla="*/ 62 h 63"/>
                  <a:gd name="T4" fmla="*/ 0 w 61"/>
                  <a:gd name="T5" fmla="*/ 58 h 63"/>
                  <a:gd name="T6" fmla="*/ 56 w 61"/>
                  <a:gd name="T7" fmla="*/ 0 h 63"/>
                  <a:gd name="T8" fmla="*/ 59 w 61"/>
                  <a:gd name="T9" fmla="*/ 2 h 63"/>
                  <a:gd name="T10" fmla="*/ 61 w 61"/>
                  <a:gd name="T11" fmla="*/ 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51 w 61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1" y="61"/>
                      <a:pt x="0" y="60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1" y="5"/>
                    </a:cubicBezTo>
                    <a:cubicBezTo>
                      <a:pt x="61" y="36"/>
                      <a:pt x="37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32" y="50"/>
                      <a:pt x="49" y="32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258"/>
              <p:cNvSpPr>
                <a:spLocks noEditPoints="1"/>
              </p:cNvSpPr>
              <p:nvPr/>
            </p:nvSpPr>
            <p:spPr bwMode="auto">
              <a:xfrm>
                <a:off x="10048875" y="3343275"/>
                <a:ext cx="168275" cy="268288"/>
              </a:xfrm>
              <a:custGeom>
                <a:avLst/>
                <a:gdLst>
                  <a:gd name="T0" fmla="*/ 27 w 52"/>
                  <a:gd name="T1" fmla="*/ 83 h 83"/>
                  <a:gd name="T2" fmla="*/ 24 w 52"/>
                  <a:gd name="T3" fmla="*/ 82 h 83"/>
                  <a:gd name="T4" fmla="*/ 22 w 52"/>
                  <a:gd name="T5" fmla="*/ 2 h 83"/>
                  <a:gd name="T6" fmla="*/ 25 w 52"/>
                  <a:gd name="T7" fmla="*/ 0 h 83"/>
                  <a:gd name="T8" fmla="*/ 29 w 52"/>
                  <a:gd name="T9" fmla="*/ 2 h 83"/>
                  <a:gd name="T10" fmla="*/ 31 w 52"/>
                  <a:gd name="T11" fmla="*/ 82 h 83"/>
                  <a:gd name="T12" fmla="*/ 27 w 52"/>
                  <a:gd name="T13" fmla="*/ 83 h 83"/>
                  <a:gd name="T14" fmla="*/ 27 w 52"/>
                  <a:gd name="T15" fmla="*/ 83 h 83"/>
                  <a:gd name="T16" fmla="*/ 26 w 52"/>
                  <a:gd name="T17" fmla="*/ 13 h 83"/>
                  <a:gd name="T18" fmla="*/ 27 w 52"/>
                  <a:gd name="T19" fmla="*/ 71 h 83"/>
                  <a:gd name="T20" fmla="*/ 26 w 52"/>
                  <a:gd name="T2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3">
                    <a:moveTo>
                      <a:pt x="27" y="83"/>
                    </a:moveTo>
                    <a:cubicBezTo>
                      <a:pt x="26" y="83"/>
                      <a:pt x="25" y="83"/>
                      <a:pt x="24" y="82"/>
                    </a:cubicBezTo>
                    <a:cubicBezTo>
                      <a:pt x="1" y="60"/>
                      <a:pt x="0" y="24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51" y="23"/>
                      <a:pt x="52" y="59"/>
                      <a:pt x="31" y="82"/>
                    </a:cubicBezTo>
                    <a:cubicBezTo>
                      <a:pt x="30" y="83"/>
                      <a:pt x="29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lose/>
                    <a:moveTo>
                      <a:pt x="26" y="13"/>
                    </a:moveTo>
                    <a:cubicBezTo>
                      <a:pt x="12" y="30"/>
                      <a:pt x="13" y="54"/>
                      <a:pt x="27" y="71"/>
                    </a:cubicBezTo>
                    <a:cubicBezTo>
                      <a:pt x="40" y="54"/>
                      <a:pt x="39" y="29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5631046" y="3965409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Требования к лизингополучателю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84715" y="7841786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Приоритетный проект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«Малый бизнес и поддержка индивидуальной предпринимательской инициативы» (протокол от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27.12.2016 №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15)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том числе в рамках реализации мероприятий по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развитию сельскохозяйственной кооперации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 ЮЛ и ИП, отнесенные к категории субъекта «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Микропредприятия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» или «Малые предприятия» в соответствии с Федеральным законом от 24 июля 2007 г. № 209-ФЗ.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631046" y="4434719"/>
            <a:ext cx="6675580" cy="3437846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6" name="Freeform 21"/>
          <p:cNvSpPr>
            <a:spLocks noChangeAspect="1"/>
          </p:cNvSpPr>
          <p:nvPr/>
        </p:nvSpPr>
        <p:spPr bwMode="auto">
          <a:xfrm>
            <a:off x="5995645" y="4501350"/>
            <a:ext cx="818883" cy="78631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79124" y="4503375"/>
            <a:ext cx="4876242" cy="155002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400" dirty="0">
                <a:latin typeface="Arial Narrow" panose="020B0606020202030204" pitchFamily="34" charset="0"/>
              </a:rPr>
              <a:t>Субъекты индивидуального и малого предпринимательства (ИМП</a:t>
            </a:r>
            <a:r>
              <a:rPr lang="ru-RU" sz="1400" dirty="0" smtClean="0">
                <a:latin typeface="Arial Narrow" panose="020B0606020202030204" pitchFamily="34" charset="0"/>
              </a:rPr>
              <a:t>)***, </a:t>
            </a:r>
            <a:r>
              <a:rPr lang="ru-RU" sz="1400" dirty="0">
                <a:latin typeface="Arial Narrow" panose="020B0606020202030204" pitchFamily="34" charset="0"/>
              </a:rPr>
              <a:t>в том числе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54607" y="5263893"/>
            <a:ext cx="11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Профиль клиента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880533" y="5926533"/>
            <a:ext cx="3553071" cy="307777"/>
            <a:chOff x="7971382" y="5218272"/>
            <a:chExt cx="3553071" cy="307777"/>
          </a:xfrm>
        </p:grpSpPr>
        <p:sp>
          <p:nvSpPr>
            <p:cNvPr id="91" name="L-Shape 10"/>
            <p:cNvSpPr/>
            <p:nvPr/>
          </p:nvSpPr>
          <p:spPr>
            <a:xfrm rot="13701821">
              <a:off x="9841255" y="5243333"/>
              <a:ext cx="226876" cy="226876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971382" y="5218272"/>
              <a:ext cx="18003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Величина дохода</a:t>
              </a:r>
              <a:endParaRPr lang="en-US" sz="1400" b="1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0236921" y="5218272"/>
              <a:ext cx="12875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800 млн руб.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846946" y="6298211"/>
            <a:ext cx="3544980" cy="738664"/>
            <a:chOff x="7937795" y="5600707"/>
            <a:chExt cx="3544980" cy="738664"/>
          </a:xfrm>
        </p:grpSpPr>
        <p:sp>
          <p:nvSpPr>
            <p:cNvPr id="97" name="L-Shape 10"/>
            <p:cNvSpPr/>
            <p:nvPr/>
          </p:nvSpPr>
          <p:spPr>
            <a:xfrm rot="13701821">
              <a:off x="9829911" y="57990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937795" y="5600707"/>
              <a:ext cx="18339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Среднесписочная численность сотрудников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0236921" y="5785373"/>
              <a:ext cx="12458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100 человек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831926" y="7039221"/>
            <a:ext cx="3612306" cy="307777"/>
            <a:chOff x="7937795" y="6497609"/>
            <a:chExt cx="3612306" cy="307777"/>
          </a:xfrm>
        </p:grpSpPr>
        <p:sp>
          <p:nvSpPr>
            <p:cNvPr id="102" name="L-Shape 10"/>
            <p:cNvSpPr/>
            <p:nvPr/>
          </p:nvSpPr>
          <p:spPr>
            <a:xfrm rot="13701821">
              <a:off x="9829911" y="6511326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937795" y="6497609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Место регистрации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0236921" y="6497609"/>
              <a:ext cx="13131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Резидент РФ****</a:t>
              </a:r>
              <a:endParaRPr lang="ru-RU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831926" y="7410900"/>
            <a:ext cx="3969776" cy="400110"/>
            <a:chOff x="7937795" y="6980440"/>
            <a:chExt cx="3969776" cy="400110"/>
          </a:xfrm>
        </p:grpSpPr>
        <p:sp>
          <p:nvSpPr>
            <p:cNvPr id="123" name="L-Shape 10"/>
            <p:cNvSpPr/>
            <p:nvPr/>
          </p:nvSpPr>
          <p:spPr>
            <a:xfrm rot="13701821">
              <a:off x="9829911" y="70864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7937795" y="6980440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Срок ведения бизнеса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0236921" y="7072773"/>
              <a:ext cx="16706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Не менее 12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7107270"/>
          <a:ext cx="5114974" cy="130846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203372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Годовой объем лизинговой поддержки, оказанной РЛК субъектам ИМП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1" y="6641692"/>
            <a:ext cx="522278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4571" y="6980246"/>
            <a:ext cx="5222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6" y="41087"/>
            <a:ext cx="6723586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льготной лизинговой поддержки субъектов ИМП через сеть РЛК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44570" y="973213"/>
            <a:ext cx="574449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РЛК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4571" y="1360840"/>
            <a:ext cx="5324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734049" y="1632973"/>
          <a:ext cx="6582475" cy="407280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7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 РФ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98478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572" y="3342657"/>
          <a:ext cx="5222778" cy="303423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год)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2610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93730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313403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987311"/>
                  </a:ext>
                </a:extLst>
              </a:tr>
              <a:tr h="2128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284,2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597269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268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361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36926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069267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734049" y="973213"/>
            <a:ext cx="658247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регионам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734050" y="1360840"/>
            <a:ext cx="6582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Таблица 66"/>
          <p:cNvGraphicFramePr>
            <a:graphicFrameLocks noGrp="1"/>
          </p:cNvGraphicFramePr>
          <p:nvPr>
            <p:extLst/>
          </p:nvPr>
        </p:nvGraphicFramePr>
        <p:xfrm>
          <a:off x="5734048" y="4519273"/>
          <a:ext cx="6582475" cy="1223320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70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284,2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5734048" y="5826287"/>
          <a:ext cx="6582475" cy="2398431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125310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8964951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Курганская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861858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547334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360049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247,9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910039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14938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071174"/>
                  </a:ext>
                </a:extLst>
              </a:tr>
              <a:tr h="170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244572" y="1631553"/>
          <a:ext cx="5222778" cy="64788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647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региональной лизинговой компании (РЛК)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026252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/>
          </p:nvPr>
        </p:nvGraphicFramePr>
        <p:xfrm>
          <a:off x="244572" y="2293361"/>
          <a:ext cx="5222778" cy="1004643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24000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5734049" y="2081123"/>
          <a:ext cx="6582474" cy="1051560"/>
        </p:xfrm>
        <a:graphic>
          <a:graphicData uri="http://schemas.openxmlformats.org/drawingml/2006/table">
            <a:tbl>
              <a:tblPr/>
              <a:tblGrid>
                <a:gridCol w="2971264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5734049" y="3216378"/>
          <a:ext cx="6582474" cy="1219200"/>
        </p:xfrm>
        <a:graphic>
          <a:graphicData uri="http://schemas.openxmlformats.org/drawingml/2006/table">
            <a:tbl>
              <a:tblPr/>
              <a:tblGrid>
                <a:gridCol w="2971264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(2018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904379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2356156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750592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622077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53875" y="8301153"/>
            <a:ext cx="43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Меры поддержки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сельскохозяйственной кооперации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Реализованные мероприятия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Корпорация МСП реализует комплекс мер, направленных на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вовлечение крестьянских (фермерских) хозяйств и личных подсобных хозяйств в сельскохозяйственные кооперативы, увеличение числа сельскохозяйственных кооперативов и рабочих мест, созданных ими, а также на увеличение выручки от реализации товаров, работ и услуг сельскохозяйственных кооперативов</a:t>
            </a:r>
          </a:p>
        </p:txBody>
      </p:sp>
      <p:sp>
        <p:nvSpPr>
          <p:cNvPr id="109" name="TextBox 27"/>
          <p:cNvSpPr txBox="1">
            <a:spLocks noChangeArrowheads="1"/>
          </p:cNvSpPr>
          <p:nvPr/>
        </p:nvSpPr>
        <p:spPr bwMode="auto">
          <a:xfrm>
            <a:off x="1688181" y="2112145"/>
            <a:ext cx="4662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Подготовлены 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рекомендации по разработке программ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сельскохозяйственной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 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РФ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4" name="Group 58"/>
          <p:cNvGrpSpPr/>
          <p:nvPr/>
        </p:nvGrpSpPr>
        <p:grpSpPr>
          <a:xfrm>
            <a:off x="554270" y="2383965"/>
            <a:ext cx="726132" cy="720102"/>
            <a:chOff x="9766301" y="7064375"/>
            <a:chExt cx="573087" cy="568326"/>
          </a:xfrm>
          <a:solidFill>
            <a:srgbClr val="0070C0"/>
          </a:solidFill>
        </p:grpSpPr>
        <p:sp>
          <p:nvSpPr>
            <p:cNvPr id="155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9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4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5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625321" y="4823801"/>
            <a:ext cx="45987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МСП, АО «МСП Банк» (при участии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Росэксимбанк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»,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Росагролизинг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специализированные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кредитные и гарантийные продукты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развития сельскохозяйственной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3" name="Group 1581"/>
          <p:cNvGrpSpPr/>
          <p:nvPr/>
        </p:nvGrpSpPr>
        <p:grpSpPr>
          <a:xfrm>
            <a:off x="578899" y="5084723"/>
            <a:ext cx="697165" cy="646258"/>
            <a:chOff x="3556001" y="8647113"/>
            <a:chExt cx="500063" cy="463550"/>
          </a:xfrm>
          <a:solidFill>
            <a:srgbClr val="0070C0"/>
          </a:solidFill>
        </p:grpSpPr>
        <p:sp>
          <p:nvSpPr>
            <p:cNvPr id="174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5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7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27"/>
          <p:cNvSpPr txBox="1">
            <a:spLocks noChangeArrowheads="1"/>
          </p:cNvSpPr>
          <p:nvPr/>
        </p:nvSpPr>
        <p:spPr bwMode="auto">
          <a:xfrm>
            <a:off x="1618529" y="6191993"/>
            <a:ext cx="45620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02.04.2018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обеспечена финансовая поддержка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субъектам МСП в сфере сельского хозяйства в размере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47,25 млрд рублей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сельскохозяйственным кооперативам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790,6 млн рублей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субъектах Российской Федерации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7 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банками (заключены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45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договоров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гарантии и поручительства)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8" name="Group 730"/>
          <p:cNvGrpSpPr/>
          <p:nvPr/>
        </p:nvGrpSpPr>
        <p:grpSpPr>
          <a:xfrm>
            <a:off x="544943" y="6777941"/>
            <a:ext cx="806753" cy="675419"/>
            <a:chOff x="8016876" y="5507038"/>
            <a:chExt cx="614363" cy="514350"/>
          </a:xfrm>
          <a:solidFill>
            <a:srgbClr val="0070C0"/>
          </a:solidFill>
        </p:grpSpPr>
        <p:sp>
          <p:nvSpPr>
            <p:cNvPr id="179" name="Freeform 1411"/>
            <p:cNvSpPr>
              <a:spLocks/>
            </p:cNvSpPr>
            <p:nvPr/>
          </p:nvSpPr>
          <p:spPr bwMode="auto">
            <a:xfrm>
              <a:off x="8016876" y="5507038"/>
              <a:ext cx="39688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0" name="Freeform 1412"/>
            <p:cNvSpPr>
              <a:spLocks/>
            </p:cNvSpPr>
            <p:nvPr/>
          </p:nvSpPr>
          <p:spPr bwMode="auto">
            <a:xfrm>
              <a:off x="8016876" y="5981700"/>
              <a:ext cx="614363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1" name="Freeform 1413"/>
            <p:cNvSpPr>
              <a:spLocks/>
            </p:cNvSpPr>
            <p:nvPr/>
          </p:nvSpPr>
          <p:spPr bwMode="auto">
            <a:xfrm>
              <a:off x="8081963" y="5519738"/>
              <a:ext cx="503238" cy="314325"/>
            </a:xfrm>
            <a:custGeom>
              <a:avLst/>
              <a:gdLst>
                <a:gd name="T0" fmla="*/ 7 w 156"/>
                <a:gd name="T1" fmla="*/ 97 h 97"/>
                <a:gd name="T2" fmla="*/ 3 w 156"/>
                <a:gd name="T3" fmla="*/ 95 h 97"/>
                <a:gd name="T4" fmla="*/ 3 w 156"/>
                <a:gd name="T5" fmla="*/ 86 h 97"/>
                <a:gd name="T6" fmla="*/ 78 w 156"/>
                <a:gd name="T7" fmla="*/ 15 h 97"/>
                <a:gd name="T8" fmla="*/ 86 w 156"/>
                <a:gd name="T9" fmla="*/ 15 h 97"/>
                <a:gd name="T10" fmla="*/ 111 w 156"/>
                <a:gd name="T11" fmla="*/ 34 h 97"/>
                <a:gd name="T12" fmla="*/ 145 w 156"/>
                <a:gd name="T13" fmla="*/ 2 h 97"/>
                <a:gd name="T14" fmla="*/ 153 w 156"/>
                <a:gd name="T15" fmla="*/ 2 h 97"/>
                <a:gd name="T16" fmla="*/ 153 w 156"/>
                <a:gd name="T17" fmla="*/ 11 h 97"/>
                <a:gd name="T18" fmla="*/ 115 w 156"/>
                <a:gd name="T19" fmla="*/ 46 h 97"/>
                <a:gd name="T20" fmla="*/ 107 w 156"/>
                <a:gd name="T21" fmla="*/ 47 h 97"/>
                <a:gd name="T22" fmla="*/ 83 w 156"/>
                <a:gd name="T23" fmla="*/ 27 h 97"/>
                <a:gd name="T24" fmla="*/ 11 w 156"/>
                <a:gd name="T25" fmla="*/ 95 h 97"/>
                <a:gd name="T26" fmla="*/ 7 w 156"/>
                <a:gd name="T2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2"/>
                    <a:pt x="0" y="89"/>
                    <a:pt x="3" y="8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3"/>
                    <a:pt x="84" y="13"/>
                    <a:pt x="86" y="1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6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8"/>
                    <a:pt x="110" y="48"/>
                    <a:pt x="107" y="4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2" name="Freeform 1414"/>
            <p:cNvSpPr>
              <a:spLocks/>
            </p:cNvSpPr>
            <p:nvPr/>
          </p:nvSpPr>
          <p:spPr bwMode="auto">
            <a:xfrm>
              <a:off x="8123238" y="5865813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415"/>
            <p:cNvSpPr>
              <a:spLocks/>
            </p:cNvSpPr>
            <p:nvPr/>
          </p:nvSpPr>
          <p:spPr bwMode="auto">
            <a:xfrm>
              <a:off x="8194676" y="5807075"/>
              <a:ext cx="39688" cy="155575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416"/>
            <p:cNvSpPr>
              <a:spLocks/>
            </p:cNvSpPr>
            <p:nvPr/>
          </p:nvSpPr>
          <p:spPr bwMode="auto">
            <a:xfrm>
              <a:off x="8262938" y="5749925"/>
              <a:ext cx="38100" cy="212725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417"/>
            <p:cNvSpPr>
              <a:spLocks/>
            </p:cNvSpPr>
            <p:nvPr/>
          </p:nvSpPr>
          <p:spPr bwMode="auto">
            <a:xfrm>
              <a:off x="8334376" y="5678488"/>
              <a:ext cx="38100" cy="284163"/>
            </a:xfrm>
            <a:custGeom>
              <a:avLst/>
              <a:gdLst>
                <a:gd name="T0" fmla="*/ 6 w 12"/>
                <a:gd name="T1" fmla="*/ 88 h 88"/>
                <a:gd name="T2" fmla="*/ 0 w 12"/>
                <a:gd name="T3" fmla="*/ 82 h 88"/>
                <a:gd name="T4" fmla="*/ 0 w 12"/>
                <a:gd name="T5" fmla="*/ 6 h 88"/>
                <a:gd name="T6" fmla="*/ 6 w 12"/>
                <a:gd name="T7" fmla="*/ 0 h 88"/>
                <a:gd name="T8" fmla="*/ 12 w 12"/>
                <a:gd name="T9" fmla="*/ 6 h 88"/>
                <a:gd name="T10" fmla="*/ 12 w 12"/>
                <a:gd name="T11" fmla="*/ 82 h 88"/>
                <a:gd name="T12" fmla="*/ 6 w 1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8">
                  <a:moveTo>
                    <a:pt x="6" y="88"/>
                  </a:move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6" name="Freeform 1418"/>
            <p:cNvSpPr>
              <a:spLocks/>
            </p:cNvSpPr>
            <p:nvPr/>
          </p:nvSpPr>
          <p:spPr bwMode="auto">
            <a:xfrm>
              <a:off x="8404226" y="5734050"/>
              <a:ext cx="39688" cy="228600"/>
            </a:xfrm>
            <a:custGeom>
              <a:avLst/>
              <a:gdLst>
                <a:gd name="T0" fmla="*/ 6 w 12"/>
                <a:gd name="T1" fmla="*/ 71 h 71"/>
                <a:gd name="T2" fmla="*/ 0 w 12"/>
                <a:gd name="T3" fmla="*/ 65 h 71"/>
                <a:gd name="T4" fmla="*/ 0 w 12"/>
                <a:gd name="T5" fmla="*/ 6 h 71"/>
                <a:gd name="T6" fmla="*/ 6 w 12"/>
                <a:gd name="T7" fmla="*/ 0 h 71"/>
                <a:gd name="T8" fmla="*/ 12 w 12"/>
                <a:gd name="T9" fmla="*/ 6 h 71"/>
                <a:gd name="T10" fmla="*/ 12 w 12"/>
                <a:gd name="T11" fmla="*/ 65 h 71"/>
                <a:gd name="T12" fmla="*/ 6 w 1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1"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7" name="Freeform 1419"/>
            <p:cNvSpPr>
              <a:spLocks/>
            </p:cNvSpPr>
            <p:nvPr/>
          </p:nvSpPr>
          <p:spPr bwMode="auto">
            <a:xfrm>
              <a:off x="8472488" y="5697538"/>
              <a:ext cx="39688" cy="265113"/>
            </a:xfrm>
            <a:custGeom>
              <a:avLst/>
              <a:gdLst>
                <a:gd name="T0" fmla="*/ 6 w 12"/>
                <a:gd name="T1" fmla="*/ 82 h 82"/>
                <a:gd name="T2" fmla="*/ 0 w 12"/>
                <a:gd name="T3" fmla="*/ 76 h 82"/>
                <a:gd name="T4" fmla="*/ 0 w 12"/>
                <a:gd name="T5" fmla="*/ 6 h 82"/>
                <a:gd name="T6" fmla="*/ 6 w 12"/>
                <a:gd name="T7" fmla="*/ 0 h 82"/>
                <a:gd name="T8" fmla="*/ 12 w 12"/>
                <a:gd name="T9" fmla="*/ 6 h 82"/>
                <a:gd name="T10" fmla="*/ 12 w 12"/>
                <a:gd name="T11" fmla="*/ 76 h 82"/>
                <a:gd name="T12" fmla="*/ 6 w 1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2">
                  <a:moveTo>
                    <a:pt x="6" y="82"/>
                  </a:moveTo>
                  <a:cubicBezTo>
                    <a:pt x="3" y="82"/>
                    <a:pt x="0" y="79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9"/>
                    <a:pt x="10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8" name="Freeform 1420"/>
            <p:cNvSpPr>
              <a:spLocks/>
            </p:cNvSpPr>
            <p:nvPr/>
          </p:nvSpPr>
          <p:spPr bwMode="auto">
            <a:xfrm>
              <a:off x="8543926" y="5643563"/>
              <a:ext cx="38100" cy="319088"/>
            </a:xfrm>
            <a:custGeom>
              <a:avLst/>
              <a:gdLst>
                <a:gd name="T0" fmla="*/ 6 w 12"/>
                <a:gd name="T1" fmla="*/ 99 h 99"/>
                <a:gd name="T2" fmla="*/ 0 w 12"/>
                <a:gd name="T3" fmla="*/ 93 h 99"/>
                <a:gd name="T4" fmla="*/ 0 w 12"/>
                <a:gd name="T5" fmla="*/ 6 h 99"/>
                <a:gd name="T6" fmla="*/ 6 w 12"/>
                <a:gd name="T7" fmla="*/ 0 h 99"/>
                <a:gd name="T8" fmla="*/ 12 w 12"/>
                <a:gd name="T9" fmla="*/ 6 h 99"/>
                <a:gd name="T10" fmla="*/ 12 w 12"/>
                <a:gd name="T11" fmla="*/ 93 h 99"/>
                <a:gd name="T12" fmla="*/ 6 w 1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9">
                  <a:moveTo>
                    <a:pt x="6" y="99"/>
                  </a:moveTo>
                  <a:cubicBezTo>
                    <a:pt x="3" y="99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6"/>
                    <a:pt x="9" y="99"/>
                    <a:pt x="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7" name="TextBox 27"/>
          <p:cNvSpPr txBox="1">
            <a:spLocks noChangeArrowheads="1"/>
          </p:cNvSpPr>
          <p:nvPr/>
        </p:nvSpPr>
        <p:spPr bwMode="auto">
          <a:xfrm>
            <a:off x="7568412" y="4678982"/>
            <a:ext cx="4633771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Разработан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и направлен высшим должностным лицам субъектов РФ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алгоритм (пошаговая инструкция)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использования с/х кооперативами комплекса мер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 открытии или расширении своей деятельности (Бизнес-навигатор МСП, участие в закупках крупнейших заказчиков, получение финансово-гарантийной поддержки)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7" name="Group 1074"/>
          <p:cNvGrpSpPr/>
          <p:nvPr/>
        </p:nvGrpSpPr>
        <p:grpSpPr>
          <a:xfrm>
            <a:off x="6589708" y="5027834"/>
            <a:ext cx="675859" cy="662651"/>
            <a:chOff x="12446001" y="3830638"/>
            <a:chExt cx="487362" cy="477837"/>
          </a:xfrm>
          <a:solidFill>
            <a:srgbClr val="0070C0"/>
          </a:solidFill>
        </p:grpSpPr>
        <p:sp>
          <p:nvSpPr>
            <p:cNvPr id="198" name="Freeform 1280"/>
            <p:cNvSpPr>
              <a:spLocks/>
            </p:cNvSpPr>
            <p:nvPr/>
          </p:nvSpPr>
          <p:spPr bwMode="auto">
            <a:xfrm>
              <a:off x="12523788" y="3830638"/>
              <a:ext cx="409575" cy="390525"/>
            </a:xfrm>
            <a:custGeom>
              <a:avLst/>
              <a:gdLst>
                <a:gd name="T0" fmla="*/ 42 w 127"/>
                <a:gd name="T1" fmla="*/ 121 h 121"/>
                <a:gd name="T2" fmla="*/ 42 w 127"/>
                <a:gd name="T3" fmla="*/ 121 h 121"/>
                <a:gd name="T4" fmla="*/ 37 w 127"/>
                <a:gd name="T5" fmla="*/ 118 h 121"/>
                <a:gd name="T6" fmla="*/ 2 w 127"/>
                <a:gd name="T7" fmla="*/ 55 h 121"/>
                <a:gd name="T8" fmla="*/ 4 w 127"/>
                <a:gd name="T9" fmla="*/ 47 h 121"/>
                <a:gd name="T10" fmla="*/ 12 w 127"/>
                <a:gd name="T11" fmla="*/ 49 h 121"/>
                <a:gd name="T12" fmla="*/ 43 w 127"/>
                <a:gd name="T13" fmla="*/ 104 h 121"/>
                <a:gd name="T14" fmla="*/ 116 w 127"/>
                <a:gd name="T15" fmla="*/ 3 h 121"/>
                <a:gd name="T16" fmla="*/ 124 w 127"/>
                <a:gd name="T17" fmla="*/ 2 h 121"/>
                <a:gd name="T18" fmla="*/ 125 w 127"/>
                <a:gd name="T19" fmla="*/ 10 h 121"/>
                <a:gd name="T20" fmla="*/ 47 w 127"/>
                <a:gd name="T21" fmla="*/ 118 h 121"/>
                <a:gd name="T22" fmla="*/ 42 w 127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1">
                  <a:moveTo>
                    <a:pt x="42" y="121"/>
                  </a:moveTo>
                  <a:cubicBezTo>
                    <a:pt x="42" y="121"/>
                    <a:pt x="42" y="121"/>
                    <a:pt x="42" y="121"/>
                  </a:cubicBezTo>
                  <a:cubicBezTo>
                    <a:pt x="40" y="121"/>
                    <a:pt x="38" y="120"/>
                    <a:pt x="37" y="11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1" y="49"/>
                    <a:pt x="4" y="47"/>
                  </a:cubicBezTo>
                  <a:cubicBezTo>
                    <a:pt x="7" y="45"/>
                    <a:pt x="11" y="46"/>
                    <a:pt x="12" y="49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1"/>
                    <a:pt x="121" y="0"/>
                    <a:pt x="124" y="2"/>
                  </a:cubicBezTo>
                  <a:cubicBezTo>
                    <a:pt x="127" y="4"/>
                    <a:pt x="127" y="8"/>
                    <a:pt x="125" y="1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20"/>
                    <a:pt x="44" y="121"/>
                    <a:pt x="4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1281"/>
            <p:cNvSpPr>
              <a:spLocks/>
            </p:cNvSpPr>
            <p:nvPr/>
          </p:nvSpPr>
          <p:spPr bwMode="auto">
            <a:xfrm>
              <a:off x="12446001" y="3889375"/>
              <a:ext cx="422275" cy="419100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7588347" y="3331196"/>
            <a:ext cx="4799309" cy="14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Портале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Бизнес-навигатора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созданы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информационные сервисы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расширения рынков сбыта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производителей продукции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информирования потребителей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о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такой продукции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0" name="Group 382"/>
          <p:cNvGrpSpPr/>
          <p:nvPr/>
        </p:nvGrpSpPr>
        <p:grpSpPr>
          <a:xfrm>
            <a:off x="6569901" y="3577771"/>
            <a:ext cx="701520" cy="538798"/>
            <a:chOff x="11366500" y="13617575"/>
            <a:chExt cx="923925" cy="709613"/>
          </a:xfrm>
          <a:solidFill>
            <a:srgbClr val="0070C0"/>
          </a:solidFill>
        </p:grpSpPr>
        <p:sp>
          <p:nvSpPr>
            <p:cNvPr id="201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1655947" y="3380291"/>
            <a:ext cx="4605628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25 субъектах РФ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комплексные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включающие инструменты финансовой, организационной, информационной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законодательной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190288" y="3453196"/>
            <a:ext cx="1469050" cy="751122"/>
            <a:chOff x="5431529" y="3043868"/>
            <a:chExt cx="2319568" cy="952080"/>
          </a:xfrm>
          <a:solidFill>
            <a:srgbClr val="0070C0"/>
          </a:solidFill>
        </p:grpSpPr>
        <p:sp>
          <p:nvSpPr>
            <p:cNvPr id="209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94"/>
            <p:cNvSpPr>
              <a:spLocks noEditPoints="1"/>
            </p:cNvSpPr>
            <p:nvPr/>
          </p:nvSpPr>
          <p:spPr bwMode="auto">
            <a:xfrm>
              <a:off x="6358312" y="3057646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97"/>
            <p:cNvSpPr>
              <a:spLocks noEditPoints="1"/>
            </p:cNvSpPr>
            <p:nvPr/>
          </p:nvSpPr>
          <p:spPr bwMode="auto">
            <a:xfrm>
              <a:off x="5964103" y="3154094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242370" y="3349061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TextBox 27"/>
          <p:cNvSpPr txBox="1">
            <a:spLocks noChangeArrowheads="1"/>
          </p:cNvSpPr>
          <p:nvPr/>
        </p:nvSpPr>
        <p:spPr bwMode="auto">
          <a:xfrm>
            <a:off x="7610129" y="1975149"/>
            <a:ext cx="47775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02.04.2018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85 субъектами МСП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сельскохозяйственными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кооперативами 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крупнейшими заказчиками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заключен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161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общую сумму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1 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053,33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млн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806" y="2190401"/>
            <a:ext cx="845987" cy="708268"/>
            <a:chOff x="412720" y="5367673"/>
            <a:chExt cx="577821" cy="483756"/>
          </a:xfrm>
        </p:grpSpPr>
        <p:sp>
          <p:nvSpPr>
            <p:cNvPr id="405" name="Freeform 1406"/>
            <p:cNvSpPr>
              <a:spLocks/>
            </p:cNvSpPr>
            <p:nvPr/>
          </p:nvSpPr>
          <p:spPr bwMode="auto">
            <a:xfrm>
              <a:off x="412720" y="5367673"/>
              <a:ext cx="35834" cy="483756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6" name="Freeform 1407"/>
            <p:cNvSpPr>
              <a:spLocks/>
            </p:cNvSpPr>
            <p:nvPr/>
          </p:nvSpPr>
          <p:spPr bwMode="auto">
            <a:xfrm>
              <a:off x="412720" y="5814102"/>
              <a:ext cx="577821" cy="37327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7" name="Freeform 1408"/>
            <p:cNvSpPr>
              <a:spLocks/>
            </p:cNvSpPr>
            <p:nvPr/>
          </p:nvSpPr>
          <p:spPr bwMode="auto">
            <a:xfrm>
              <a:off x="488866" y="5461736"/>
              <a:ext cx="470320" cy="325490"/>
            </a:xfrm>
            <a:custGeom>
              <a:avLst/>
              <a:gdLst>
                <a:gd name="T0" fmla="*/ 7 w 155"/>
                <a:gd name="T1" fmla="*/ 107 h 107"/>
                <a:gd name="T2" fmla="*/ 2 w 155"/>
                <a:gd name="T3" fmla="*/ 105 h 107"/>
                <a:gd name="T4" fmla="*/ 2 w 155"/>
                <a:gd name="T5" fmla="*/ 97 h 107"/>
                <a:gd name="T6" fmla="*/ 77 w 155"/>
                <a:gd name="T7" fmla="*/ 15 h 107"/>
                <a:gd name="T8" fmla="*/ 86 w 155"/>
                <a:gd name="T9" fmla="*/ 15 h 107"/>
                <a:gd name="T10" fmla="*/ 110 w 155"/>
                <a:gd name="T11" fmla="*/ 34 h 107"/>
                <a:gd name="T12" fmla="*/ 144 w 155"/>
                <a:gd name="T13" fmla="*/ 2 h 107"/>
                <a:gd name="T14" fmla="*/ 153 w 155"/>
                <a:gd name="T15" fmla="*/ 2 h 107"/>
                <a:gd name="T16" fmla="*/ 153 w 155"/>
                <a:gd name="T17" fmla="*/ 11 h 107"/>
                <a:gd name="T18" fmla="*/ 115 w 155"/>
                <a:gd name="T19" fmla="*/ 46 h 107"/>
                <a:gd name="T20" fmla="*/ 107 w 155"/>
                <a:gd name="T21" fmla="*/ 47 h 107"/>
                <a:gd name="T22" fmla="*/ 82 w 155"/>
                <a:gd name="T23" fmla="*/ 28 h 107"/>
                <a:gd name="T24" fmla="*/ 11 w 155"/>
                <a:gd name="T25" fmla="*/ 105 h 107"/>
                <a:gd name="T26" fmla="*/ 7 w 155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7">
                  <a:moveTo>
                    <a:pt x="7" y="107"/>
                  </a:moveTo>
                  <a:cubicBezTo>
                    <a:pt x="5" y="107"/>
                    <a:pt x="4" y="106"/>
                    <a:pt x="2" y="105"/>
                  </a:cubicBezTo>
                  <a:cubicBezTo>
                    <a:pt x="0" y="103"/>
                    <a:pt x="0" y="99"/>
                    <a:pt x="2" y="9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3"/>
                    <a:pt x="83" y="13"/>
                    <a:pt x="86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5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2" y="48"/>
                    <a:pt x="109" y="48"/>
                    <a:pt x="107" y="47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8" y="107"/>
                    <a:pt x="7" y="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8" name="Freeform 1409"/>
            <p:cNvSpPr>
              <a:spLocks/>
            </p:cNvSpPr>
            <p:nvPr/>
          </p:nvSpPr>
          <p:spPr bwMode="auto">
            <a:xfrm>
              <a:off x="679980" y="5602085"/>
              <a:ext cx="276220" cy="147815"/>
            </a:xfrm>
            <a:custGeom>
              <a:avLst/>
              <a:gdLst>
                <a:gd name="T0" fmla="*/ 46 w 91"/>
                <a:gd name="T1" fmla="*/ 49 h 49"/>
                <a:gd name="T2" fmla="*/ 43 w 91"/>
                <a:gd name="T3" fmla="*/ 48 h 49"/>
                <a:gd name="T4" fmla="*/ 3 w 91"/>
                <a:gd name="T5" fmla="*/ 16 h 49"/>
                <a:gd name="T6" fmla="*/ 2 w 91"/>
                <a:gd name="T7" fmla="*/ 7 h 49"/>
                <a:gd name="T8" fmla="*/ 11 w 91"/>
                <a:gd name="T9" fmla="*/ 7 h 49"/>
                <a:gd name="T10" fmla="*/ 46 w 91"/>
                <a:gd name="T11" fmla="*/ 35 h 49"/>
                <a:gd name="T12" fmla="*/ 80 w 91"/>
                <a:gd name="T13" fmla="*/ 2 h 49"/>
                <a:gd name="T14" fmla="*/ 89 w 91"/>
                <a:gd name="T15" fmla="*/ 3 h 49"/>
                <a:gd name="T16" fmla="*/ 89 w 91"/>
                <a:gd name="T17" fmla="*/ 11 h 49"/>
                <a:gd name="T18" fmla="*/ 51 w 91"/>
                <a:gd name="T19" fmla="*/ 48 h 49"/>
                <a:gd name="T20" fmla="*/ 46 w 91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9">
                  <a:moveTo>
                    <a:pt x="46" y="49"/>
                  </a:moveTo>
                  <a:cubicBezTo>
                    <a:pt x="45" y="49"/>
                    <a:pt x="44" y="49"/>
                    <a:pt x="43" y="4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4"/>
                    <a:pt x="0" y="10"/>
                    <a:pt x="2" y="7"/>
                  </a:cubicBezTo>
                  <a:cubicBezTo>
                    <a:pt x="5" y="5"/>
                    <a:pt x="8" y="4"/>
                    <a:pt x="11" y="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3" y="0"/>
                    <a:pt x="86" y="0"/>
                    <a:pt x="89" y="3"/>
                  </a:cubicBezTo>
                  <a:cubicBezTo>
                    <a:pt x="91" y="5"/>
                    <a:pt x="91" y="9"/>
                    <a:pt x="89" y="1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9"/>
                    <a:pt x="48" y="49"/>
                    <a:pt x="4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9" name="Freeform 1410"/>
            <p:cNvSpPr>
              <a:spLocks/>
            </p:cNvSpPr>
            <p:nvPr/>
          </p:nvSpPr>
          <p:spPr bwMode="auto">
            <a:xfrm>
              <a:off x="470950" y="5502050"/>
              <a:ext cx="173197" cy="106009"/>
            </a:xfrm>
            <a:custGeom>
              <a:avLst/>
              <a:gdLst>
                <a:gd name="T0" fmla="*/ 7 w 57"/>
                <a:gd name="T1" fmla="*/ 35 h 35"/>
                <a:gd name="T2" fmla="*/ 3 w 57"/>
                <a:gd name="T3" fmla="*/ 33 h 35"/>
                <a:gd name="T4" fmla="*/ 3 w 57"/>
                <a:gd name="T5" fmla="*/ 24 h 35"/>
                <a:gd name="T6" fmla="*/ 26 w 57"/>
                <a:gd name="T7" fmla="*/ 2 h 35"/>
                <a:gd name="T8" fmla="*/ 34 w 57"/>
                <a:gd name="T9" fmla="*/ 2 h 35"/>
                <a:gd name="T10" fmla="*/ 54 w 57"/>
                <a:gd name="T11" fmla="*/ 18 h 35"/>
                <a:gd name="T12" fmla="*/ 55 w 57"/>
                <a:gd name="T13" fmla="*/ 27 h 35"/>
                <a:gd name="T14" fmla="*/ 47 w 57"/>
                <a:gd name="T15" fmla="*/ 28 h 35"/>
                <a:gd name="T16" fmla="*/ 31 w 57"/>
                <a:gd name="T17" fmla="*/ 15 h 35"/>
                <a:gd name="T18" fmla="*/ 11 w 57"/>
                <a:gd name="T19" fmla="*/ 33 h 35"/>
                <a:gd name="T20" fmla="*/ 7 w 57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5">
                  <a:moveTo>
                    <a:pt x="7" y="35"/>
                  </a:moveTo>
                  <a:cubicBezTo>
                    <a:pt x="5" y="35"/>
                    <a:pt x="4" y="34"/>
                    <a:pt x="3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7" y="21"/>
                    <a:pt x="57" y="24"/>
                    <a:pt x="55" y="27"/>
                  </a:cubicBezTo>
                  <a:cubicBezTo>
                    <a:pt x="53" y="29"/>
                    <a:pt x="49" y="30"/>
                    <a:pt x="47" y="2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>
            <a:off x="307679" y="4698946"/>
            <a:ext cx="5723802" cy="2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52612" y="6191993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486650" y="3360144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6573482" y="4724995"/>
            <a:ext cx="5720836" cy="3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6584365" y="8128373"/>
            <a:ext cx="5738408" cy="3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96927" y="8169678"/>
            <a:ext cx="41250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6507905" y="6589687"/>
            <a:ext cx="5807668" cy="4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27"/>
          <p:cNvSpPr txBox="1">
            <a:spLocks noChangeArrowheads="1"/>
          </p:cNvSpPr>
          <p:nvPr/>
        </p:nvSpPr>
        <p:spPr bwMode="auto">
          <a:xfrm>
            <a:off x="7568412" y="6560620"/>
            <a:ext cx="4721914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25 субъектах РФ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(в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22 субъектах РФ 1 и 2 очереди)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определены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центры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компетенций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развитию сельскохозяйственной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основе разработанных Корпорацией МСП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рекомендаций по разработке программ развития сельскохозяйственной кооперации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субъектах РФ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3" name="Прямая соединительная линия 342"/>
          <p:cNvCxnSpPr/>
          <p:nvPr/>
        </p:nvCxnSpPr>
        <p:spPr>
          <a:xfrm>
            <a:off x="369683" y="814145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23" y="6932032"/>
            <a:ext cx="684098" cy="6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Планируемые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 rIns="0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Корпорацией МСП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совместно с Минсельхозом России, АО 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Росагролизинг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АО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Россельхозбанк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утверждена «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дорожная карта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2017–2018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годы. Дорожная карта включает следующие направления деятельности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2575" y="2060911"/>
            <a:ext cx="12095161" cy="1126113"/>
            <a:chOff x="282575" y="2060911"/>
            <a:chExt cx="12095161" cy="1126113"/>
          </a:xfrm>
        </p:grpSpPr>
        <p:sp>
          <p:nvSpPr>
            <p:cNvPr id="358" name="TextBox 27"/>
            <p:cNvSpPr txBox="1">
              <a:spLocks noChangeArrowheads="1"/>
            </p:cNvSpPr>
            <p:nvPr/>
          </p:nvSpPr>
          <p:spPr bwMode="auto">
            <a:xfrm>
              <a:off x="3993931" y="2109806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Расширение сбыта продукции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сельскохозяйственных кооперативов с использованием сервисов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Портала Бизнес-навигатора 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в том числе через действующие розничные магазины минуя сетевые магазины; открытие собственного магазина, интернет-магазина; </a:t>
              </a:r>
            </a:p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Участие в закупках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крупнейших заказчиков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в рамках специальной квоты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для субъектов МСП для целей сбыта сельскохозяйственной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продукции</a:t>
              </a:r>
              <a:endParaRPr lang="ru-RU" alt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82575" y="2060911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 Расширение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сбыта </a:t>
              </a:r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продукции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кооперативов </a:t>
              </a:r>
              <a:endPara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575" y="3422548"/>
            <a:ext cx="12095161" cy="1077218"/>
            <a:chOff x="282575" y="3427579"/>
            <a:chExt cx="12095161" cy="10772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2575" y="3429107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2. Льготная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кредитно-гарантийная и лизинговая поддержка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993931" y="3427579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Предоставление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льготной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кредитно-гарантийной и лизинговой поддержки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числе: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Предоставление гарантий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поручительств АО «Корпорация «МСП», АО «МСП Банк»,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РГО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Прямое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кредитование АО «МСП Банк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Лизинг оборудования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дочерними региональными лизинговыми компаниями АО «Корпорация «МСП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Совместные продукты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 АО «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Росагролизинг</a:t>
              </a:r>
              <a:r>
                <a:rPr lang="ru-RU" altLang="ru-RU" sz="1400" dirty="0">
                  <a:latin typeface="Arial Narrow" panose="020B0606020202030204" pitchFamily="34" charset="0"/>
                </a:rPr>
                <a:t>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2575" y="4735290"/>
            <a:ext cx="12095161" cy="1077218"/>
            <a:chOff x="282575" y="4672948"/>
            <a:chExt cx="12095161" cy="10772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575" y="4672948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3. Информирование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производителей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3993931" y="4672948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Информирование сельскохозяйственных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производителей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прежде всего крестьянских (фермерских) хозяйств и личных подсобных хозяйств,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о преимуществах создания сельскохозяйственных кооперативов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наличии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комплексной поддержки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создания и деятельности сельских кооперативов, в том числе за счет реализации целевых программ в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50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субъектах Российской Федерации, проведения обучающих мероприятий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2575" y="6048032"/>
            <a:ext cx="12095161" cy="1077218"/>
            <a:chOff x="282575" y="5915261"/>
            <a:chExt cx="12095161" cy="107721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2575" y="5916789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 Создание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развитие инфраструктуры сельскохозяйственных кооперативов</a:t>
              </a: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993931" y="5915261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Реализация проектов по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созданию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развитию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инфраструктуры сельскохозяйственных кооперативов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числе в формате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агрохабов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агропарков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центров коллективного пользования (доступа) к специализированному оборудованию по обработке и переработке сельскохозяйственной продукции, оптово-распределительных центров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2575" y="7360774"/>
            <a:ext cx="12095161" cy="1078746"/>
            <a:chOff x="282575" y="7360775"/>
            <a:chExt cx="12095161" cy="1078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2575" y="7363830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5. Установление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специальной квоты на закупку продукции у сельскохозяйственных кооперативов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993931" y="7360775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Корпорация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подготовила предложения по </a:t>
              </a:r>
              <a:r>
                <a:rPr lang="ru-RU" altLang="ru-RU" sz="1400" b="1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установлению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для крупнейших заказчиков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специальной квоты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предусматривающей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закупку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сельскохозяйственной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продукции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 сельскохозяйственных кооперативов                                                       </a:t>
              </a:r>
            </a:p>
            <a:p>
              <a:pPr algn="just">
                <a:spcBef>
                  <a:spcPts val="600"/>
                </a:spcBef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	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																																		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    </a:t>
              </a:r>
              <a:r>
                <a:rPr lang="ru-RU" altLang="ru-RU" sz="1200" dirty="0" smtClean="0">
                  <a:latin typeface="Arial Narrow" panose="020B0606020202030204" pitchFamily="34" charset="0"/>
                </a:rPr>
                <a:t>15</a:t>
              </a:r>
              <a:endParaRPr lang="ru-RU" altLang="ru-RU" sz="12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835400" y="3304786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35400" y="4617528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35400" y="5930270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35400" y="7243012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82"/>
          <p:cNvGrpSpPr/>
          <p:nvPr/>
        </p:nvGrpSpPr>
        <p:grpSpPr>
          <a:xfrm>
            <a:off x="452743" y="2350115"/>
            <a:ext cx="637745" cy="489816"/>
            <a:chOff x="11366500" y="13617575"/>
            <a:chExt cx="923925" cy="709613"/>
          </a:xfrm>
          <a:solidFill>
            <a:schemeClr val="bg1"/>
          </a:solidFill>
        </p:grpSpPr>
        <p:sp>
          <p:nvSpPr>
            <p:cNvPr id="42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81"/>
          <p:cNvGrpSpPr/>
          <p:nvPr/>
        </p:nvGrpSpPr>
        <p:grpSpPr>
          <a:xfrm>
            <a:off x="482371" y="3693033"/>
            <a:ext cx="578489" cy="536247"/>
            <a:chOff x="3556001" y="8647113"/>
            <a:chExt cx="500063" cy="463550"/>
          </a:xfrm>
          <a:solidFill>
            <a:schemeClr val="bg1"/>
          </a:solidFill>
        </p:grpSpPr>
        <p:sp>
          <p:nvSpPr>
            <p:cNvPr id="50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118"/>
          <p:cNvGrpSpPr/>
          <p:nvPr/>
        </p:nvGrpSpPr>
        <p:grpSpPr>
          <a:xfrm>
            <a:off x="470581" y="4981041"/>
            <a:ext cx="602069" cy="584187"/>
            <a:chOff x="2524126" y="1912938"/>
            <a:chExt cx="1282700" cy="1244600"/>
          </a:xfrm>
          <a:solidFill>
            <a:schemeClr val="bg1"/>
          </a:solidFill>
        </p:grpSpPr>
        <p:sp>
          <p:nvSpPr>
            <p:cNvPr id="55" name="Freeform 1119"/>
            <p:cNvSpPr>
              <a:spLocks/>
            </p:cNvSpPr>
            <p:nvPr/>
          </p:nvSpPr>
          <p:spPr bwMode="auto">
            <a:xfrm>
              <a:off x="2524126" y="1912938"/>
              <a:ext cx="1049338" cy="1244600"/>
            </a:xfrm>
            <a:custGeom>
              <a:avLst/>
              <a:gdLst>
                <a:gd name="T0" fmla="*/ 102 w 293"/>
                <a:gd name="T1" fmla="*/ 347 h 347"/>
                <a:gd name="T2" fmla="*/ 49 w 293"/>
                <a:gd name="T3" fmla="*/ 347 h 347"/>
                <a:gd name="T4" fmla="*/ 39 w 293"/>
                <a:gd name="T5" fmla="*/ 342 h 347"/>
                <a:gd name="T6" fmla="*/ 37 w 293"/>
                <a:gd name="T7" fmla="*/ 332 h 347"/>
                <a:gd name="T8" fmla="*/ 57 w 293"/>
                <a:gd name="T9" fmla="*/ 232 h 347"/>
                <a:gd name="T10" fmla="*/ 13 w 293"/>
                <a:gd name="T11" fmla="*/ 232 h 347"/>
                <a:gd name="T12" fmla="*/ 0 w 293"/>
                <a:gd name="T13" fmla="*/ 220 h 347"/>
                <a:gd name="T14" fmla="*/ 0 w 293"/>
                <a:gd name="T15" fmla="*/ 108 h 347"/>
                <a:gd name="T16" fmla="*/ 13 w 293"/>
                <a:gd name="T17" fmla="*/ 96 h 347"/>
                <a:gd name="T18" fmla="*/ 153 w 293"/>
                <a:gd name="T19" fmla="*/ 96 h 347"/>
                <a:gd name="T20" fmla="*/ 274 w 293"/>
                <a:gd name="T21" fmla="*/ 3 h 347"/>
                <a:gd name="T22" fmla="*/ 286 w 293"/>
                <a:gd name="T23" fmla="*/ 2 h 347"/>
                <a:gd name="T24" fmla="*/ 293 w 293"/>
                <a:gd name="T25" fmla="*/ 13 h 347"/>
                <a:gd name="T26" fmla="*/ 293 w 293"/>
                <a:gd name="T27" fmla="*/ 317 h 347"/>
                <a:gd name="T28" fmla="*/ 286 w 293"/>
                <a:gd name="T29" fmla="*/ 328 h 347"/>
                <a:gd name="T30" fmla="*/ 274 w 293"/>
                <a:gd name="T31" fmla="*/ 327 h 347"/>
                <a:gd name="T32" fmla="*/ 155 w 293"/>
                <a:gd name="T33" fmla="*/ 238 h 347"/>
                <a:gd name="T34" fmla="*/ 150 w 293"/>
                <a:gd name="T35" fmla="*/ 228 h 347"/>
                <a:gd name="T36" fmla="*/ 150 w 293"/>
                <a:gd name="T37" fmla="*/ 151 h 347"/>
                <a:gd name="T38" fmla="*/ 162 w 293"/>
                <a:gd name="T39" fmla="*/ 139 h 347"/>
                <a:gd name="T40" fmla="*/ 175 w 293"/>
                <a:gd name="T41" fmla="*/ 151 h 347"/>
                <a:gd name="T42" fmla="*/ 175 w 293"/>
                <a:gd name="T43" fmla="*/ 222 h 347"/>
                <a:gd name="T44" fmla="*/ 269 w 293"/>
                <a:gd name="T45" fmla="*/ 293 h 347"/>
                <a:gd name="T46" fmla="*/ 269 w 293"/>
                <a:gd name="T47" fmla="*/ 38 h 347"/>
                <a:gd name="T48" fmla="*/ 165 w 293"/>
                <a:gd name="T49" fmla="*/ 118 h 347"/>
                <a:gd name="T50" fmla="*/ 157 w 293"/>
                <a:gd name="T51" fmla="*/ 120 h 347"/>
                <a:gd name="T52" fmla="*/ 25 w 293"/>
                <a:gd name="T53" fmla="*/ 120 h 347"/>
                <a:gd name="T54" fmla="*/ 25 w 293"/>
                <a:gd name="T55" fmla="*/ 208 h 347"/>
                <a:gd name="T56" fmla="*/ 71 w 293"/>
                <a:gd name="T57" fmla="*/ 208 h 347"/>
                <a:gd name="T58" fmla="*/ 81 w 293"/>
                <a:gd name="T59" fmla="*/ 212 h 347"/>
                <a:gd name="T60" fmla="*/ 83 w 293"/>
                <a:gd name="T61" fmla="*/ 223 h 347"/>
                <a:gd name="T62" fmla="*/ 64 w 293"/>
                <a:gd name="T63" fmla="*/ 322 h 347"/>
                <a:gd name="T64" fmla="*/ 92 w 293"/>
                <a:gd name="T65" fmla="*/ 322 h 347"/>
                <a:gd name="T66" fmla="*/ 116 w 293"/>
                <a:gd name="T67" fmla="*/ 216 h 347"/>
                <a:gd name="T68" fmla="*/ 131 w 293"/>
                <a:gd name="T69" fmla="*/ 207 h 347"/>
                <a:gd name="T70" fmla="*/ 140 w 293"/>
                <a:gd name="T71" fmla="*/ 222 h 347"/>
                <a:gd name="T72" fmla="*/ 114 w 293"/>
                <a:gd name="T73" fmla="*/ 337 h 347"/>
                <a:gd name="T74" fmla="*/ 102 w 293"/>
                <a:gd name="T7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" h="347">
                  <a:moveTo>
                    <a:pt x="102" y="347"/>
                  </a:moveTo>
                  <a:cubicBezTo>
                    <a:pt x="49" y="347"/>
                    <a:pt x="49" y="347"/>
                    <a:pt x="49" y="347"/>
                  </a:cubicBezTo>
                  <a:cubicBezTo>
                    <a:pt x="45" y="347"/>
                    <a:pt x="42" y="345"/>
                    <a:pt x="39" y="342"/>
                  </a:cubicBezTo>
                  <a:cubicBezTo>
                    <a:pt x="37" y="339"/>
                    <a:pt x="36" y="336"/>
                    <a:pt x="37" y="3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6" y="232"/>
                    <a:pt x="0" y="227"/>
                    <a:pt x="0" y="2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6" y="96"/>
                    <a:pt x="1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7" y="1"/>
                    <a:pt x="282" y="0"/>
                    <a:pt x="286" y="2"/>
                  </a:cubicBezTo>
                  <a:cubicBezTo>
                    <a:pt x="291" y="4"/>
                    <a:pt x="293" y="9"/>
                    <a:pt x="293" y="13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322"/>
                    <a:pt x="291" y="326"/>
                    <a:pt x="286" y="328"/>
                  </a:cubicBezTo>
                  <a:cubicBezTo>
                    <a:pt x="282" y="330"/>
                    <a:pt x="277" y="330"/>
                    <a:pt x="274" y="327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2" y="235"/>
                    <a:pt x="150" y="232"/>
                    <a:pt x="150" y="22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44"/>
                    <a:pt x="156" y="139"/>
                    <a:pt x="162" y="139"/>
                  </a:cubicBezTo>
                  <a:cubicBezTo>
                    <a:pt x="169" y="139"/>
                    <a:pt x="175" y="144"/>
                    <a:pt x="175" y="151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3" y="119"/>
                    <a:pt x="160" y="120"/>
                    <a:pt x="157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5" y="208"/>
                    <a:pt x="79" y="210"/>
                    <a:pt x="81" y="212"/>
                  </a:cubicBezTo>
                  <a:cubicBezTo>
                    <a:pt x="83" y="215"/>
                    <a:pt x="84" y="219"/>
                    <a:pt x="83" y="223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8" y="209"/>
                    <a:pt x="124" y="205"/>
                    <a:pt x="131" y="207"/>
                  </a:cubicBezTo>
                  <a:cubicBezTo>
                    <a:pt x="137" y="208"/>
                    <a:pt x="141" y="215"/>
                    <a:pt x="140" y="222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2" y="343"/>
                    <a:pt x="107" y="347"/>
                    <a:pt x="1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120"/>
            <p:cNvSpPr>
              <a:spLocks/>
            </p:cNvSpPr>
            <p:nvPr/>
          </p:nvSpPr>
          <p:spPr bwMode="auto">
            <a:xfrm>
              <a:off x="3538538" y="2320926"/>
              <a:ext cx="268288" cy="384175"/>
            </a:xfrm>
            <a:custGeom>
              <a:avLst/>
              <a:gdLst>
                <a:gd name="T0" fmla="*/ 23 w 75"/>
                <a:gd name="T1" fmla="*/ 107 h 107"/>
                <a:gd name="T2" fmla="*/ 12 w 75"/>
                <a:gd name="T3" fmla="*/ 107 h 107"/>
                <a:gd name="T4" fmla="*/ 0 w 75"/>
                <a:gd name="T5" fmla="*/ 94 h 107"/>
                <a:gd name="T6" fmla="*/ 12 w 75"/>
                <a:gd name="T7" fmla="*/ 82 h 107"/>
                <a:gd name="T8" fmla="*/ 23 w 75"/>
                <a:gd name="T9" fmla="*/ 82 h 107"/>
                <a:gd name="T10" fmla="*/ 50 w 75"/>
                <a:gd name="T11" fmla="*/ 55 h 107"/>
                <a:gd name="T12" fmla="*/ 50 w 75"/>
                <a:gd name="T13" fmla="*/ 52 h 107"/>
                <a:gd name="T14" fmla="*/ 23 w 75"/>
                <a:gd name="T15" fmla="*/ 25 h 107"/>
                <a:gd name="T16" fmla="*/ 12 w 75"/>
                <a:gd name="T17" fmla="*/ 25 h 107"/>
                <a:gd name="T18" fmla="*/ 0 w 75"/>
                <a:gd name="T19" fmla="*/ 12 h 107"/>
                <a:gd name="T20" fmla="*/ 12 w 75"/>
                <a:gd name="T21" fmla="*/ 0 h 107"/>
                <a:gd name="T22" fmla="*/ 23 w 75"/>
                <a:gd name="T23" fmla="*/ 0 h 107"/>
                <a:gd name="T24" fmla="*/ 75 w 75"/>
                <a:gd name="T25" fmla="*/ 52 h 107"/>
                <a:gd name="T26" fmla="*/ 75 w 75"/>
                <a:gd name="T27" fmla="*/ 55 h 107"/>
                <a:gd name="T28" fmla="*/ 23 w 75"/>
                <a:gd name="T2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7">
                  <a:moveTo>
                    <a:pt x="23" y="107"/>
                  </a:moveTo>
                  <a:cubicBezTo>
                    <a:pt x="12" y="107"/>
                    <a:pt x="12" y="107"/>
                    <a:pt x="12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88"/>
                    <a:pt x="6" y="82"/>
                    <a:pt x="1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8" y="82"/>
                    <a:pt x="50" y="70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37"/>
                    <a:pt x="38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2" y="0"/>
                    <a:pt x="75" y="23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84"/>
                    <a:pt x="52" y="107"/>
                    <a:pt x="2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03"/>
          <p:cNvGrpSpPr/>
          <p:nvPr/>
        </p:nvGrpSpPr>
        <p:grpSpPr>
          <a:xfrm>
            <a:off x="498621" y="6284857"/>
            <a:ext cx="545989" cy="603567"/>
            <a:chOff x="2555875" y="13077826"/>
            <a:chExt cx="436563" cy="482600"/>
          </a:xfrm>
          <a:solidFill>
            <a:schemeClr val="bg1"/>
          </a:solidFill>
        </p:grpSpPr>
        <p:sp>
          <p:nvSpPr>
            <p:cNvPr id="58" name="Freeform 719"/>
            <p:cNvSpPr>
              <a:spLocks/>
            </p:cNvSpPr>
            <p:nvPr/>
          </p:nvSpPr>
          <p:spPr bwMode="auto">
            <a:xfrm>
              <a:off x="2697163" y="13212763"/>
              <a:ext cx="128588" cy="87313"/>
            </a:xfrm>
            <a:custGeom>
              <a:avLst/>
              <a:gdLst>
                <a:gd name="T0" fmla="*/ 6 w 44"/>
                <a:gd name="T1" fmla="*/ 30 h 30"/>
                <a:gd name="T2" fmla="*/ 1 w 44"/>
                <a:gd name="T3" fmla="*/ 27 h 30"/>
                <a:gd name="T4" fmla="*/ 3 w 44"/>
                <a:gd name="T5" fmla="*/ 19 h 30"/>
                <a:gd name="T6" fmla="*/ 34 w 44"/>
                <a:gd name="T7" fmla="*/ 1 h 30"/>
                <a:gd name="T8" fmla="*/ 42 w 44"/>
                <a:gd name="T9" fmla="*/ 3 h 30"/>
                <a:gd name="T10" fmla="*/ 40 w 44"/>
                <a:gd name="T11" fmla="*/ 12 h 30"/>
                <a:gd name="T12" fmla="*/ 9 w 44"/>
                <a:gd name="T13" fmla="*/ 29 h 30"/>
                <a:gd name="T14" fmla="*/ 6 w 4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6" y="30"/>
                  </a:moveTo>
                  <a:cubicBezTo>
                    <a:pt x="4" y="30"/>
                    <a:pt x="2" y="29"/>
                    <a:pt x="1" y="27"/>
                  </a:cubicBezTo>
                  <a:cubicBezTo>
                    <a:pt x="0" y="24"/>
                    <a:pt x="1" y="20"/>
                    <a:pt x="3" y="1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3" y="10"/>
                    <a:pt x="40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720"/>
            <p:cNvSpPr>
              <a:spLocks/>
            </p:cNvSpPr>
            <p:nvPr/>
          </p:nvSpPr>
          <p:spPr bwMode="auto">
            <a:xfrm>
              <a:off x="2725738" y="13361988"/>
              <a:ext cx="131763" cy="87313"/>
            </a:xfrm>
            <a:custGeom>
              <a:avLst/>
              <a:gdLst>
                <a:gd name="T0" fmla="*/ 38 w 45"/>
                <a:gd name="T1" fmla="*/ 30 h 30"/>
                <a:gd name="T2" fmla="*/ 35 w 45"/>
                <a:gd name="T3" fmla="*/ 29 h 30"/>
                <a:gd name="T4" fmla="*/ 4 w 45"/>
                <a:gd name="T5" fmla="*/ 13 h 30"/>
                <a:gd name="T6" fmla="*/ 2 w 45"/>
                <a:gd name="T7" fmla="*/ 4 h 30"/>
                <a:gd name="T8" fmla="*/ 10 w 45"/>
                <a:gd name="T9" fmla="*/ 2 h 30"/>
                <a:gd name="T10" fmla="*/ 41 w 45"/>
                <a:gd name="T11" fmla="*/ 19 h 30"/>
                <a:gd name="T12" fmla="*/ 43 w 45"/>
                <a:gd name="T13" fmla="*/ 27 h 30"/>
                <a:gd name="T14" fmla="*/ 38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38" y="30"/>
                  </a:moveTo>
                  <a:cubicBezTo>
                    <a:pt x="37" y="30"/>
                    <a:pt x="36" y="30"/>
                    <a:pt x="35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2"/>
                    <a:pt x="7" y="0"/>
                    <a:pt x="10" y="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20"/>
                    <a:pt x="45" y="24"/>
                    <a:pt x="43" y="27"/>
                  </a:cubicBezTo>
                  <a:cubicBezTo>
                    <a:pt x="42" y="29"/>
                    <a:pt x="40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721"/>
            <p:cNvSpPr>
              <a:spLocks noEditPoints="1"/>
            </p:cNvSpPr>
            <p:nvPr/>
          </p:nvSpPr>
          <p:spPr bwMode="auto">
            <a:xfrm>
              <a:off x="2811463" y="13382626"/>
              <a:ext cx="177800" cy="177800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0 h 61"/>
                <a:gd name="T14" fmla="*/ 30 w 61"/>
                <a:gd name="T15" fmla="*/ 49 h 61"/>
                <a:gd name="T16" fmla="*/ 49 w 61"/>
                <a:gd name="T17" fmla="*/ 30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722"/>
            <p:cNvSpPr>
              <a:spLocks noEditPoints="1"/>
            </p:cNvSpPr>
            <p:nvPr/>
          </p:nvSpPr>
          <p:spPr bwMode="auto">
            <a:xfrm>
              <a:off x="2555875" y="13233401"/>
              <a:ext cx="180975" cy="177800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12 h 61"/>
                <a:gd name="T12" fmla="*/ 12 w 62"/>
                <a:gd name="T13" fmla="*/ 31 h 61"/>
                <a:gd name="T14" fmla="*/ 31 w 62"/>
                <a:gd name="T15" fmla="*/ 49 h 61"/>
                <a:gd name="T16" fmla="*/ 50 w 62"/>
                <a:gd name="T17" fmla="*/ 31 h 61"/>
                <a:gd name="T18" fmla="*/ 31 w 62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41"/>
                    <a:pt x="21" y="49"/>
                    <a:pt x="31" y="49"/>
                  </a:cubicBezTo>
                  <a:cubicBezTo>
                    <a:pt x="41" y="49"/>
                    <a:pt x="50" y="4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723"/>
            <p:cNvSpPr>
              <a:spLocks noEditPoints="1"/>
            </p:cNvSpPr>
            <p:nvPr/>
          </p:nvSpPr>
          <p:spPr bwMode="auto">
            <a:xfrm>
              <a:off x="2813050" y="13077826"/>
              <a:ext cx="179388" cy="1793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1 h 61"/>
                <a:gd name="T14" fmla="*/ 30 w 61"/>
                <a:gd name="T15" fmla="*/ 49 h 61"/>
                <a:gd name="T16" fmla="*/ 49 w 61"/>
                <a:gd name="T17" fmla="*/ 31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1" y="49"/>
                    <a:pt x="49" y="41"/>
                    <a:pt x="49" y="31"/>
                  </a:cubicBezTo>
                  <a:cubicBezTo>
                    <a:pt x="49" y="20"/>
                    <a:pt x="41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442035" y="7633929"/>
            <a:ext cx="659160" cy="530908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 noChangeAspect="1"/>
          </p:cNvGraphicFramePr>
          <p:nvPr>
            <p:extLst/>
          </p:nvPr>
        </p:nvGraphicFramePr>
        <p:xfrm>
          <a:off x="585903" y="4945273"/>
          <a:ext cx="5506628" cy="24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Пятиугольник 56"/>
          <p:cNvSpPr/>
          <p:nvPr/>
        </p:nvSpPr>
        <p:spPr>
          <a:xfrm rot="5400000">
            <a:off x="1842578" y="-359585"/>
            <a:ext cx="3125059" cy="5638404"/>
          </a:xfrm>
          <a:prstGeom prst="homePlate">
            <a:avLst>
              <a:gd name="adj" fmla="val 25959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1" name="Диаграмма 30"/>
          <p:cNvGraphicFramePr>
            <a:graphicFrameLocks noChangeAspect="1"/>
          </p:cNvGraphicFramePr>
          <p:nvPr>
            <p:extLst/>
          </p:nvPr>
        </p:nvGraphicFramePr>
        <p:xfrm>
          <a:off x="818455" y="902898"/>
          <a:ext cx="5094363" cy="25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-10896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algn="ctr" defTabSz="576072">
              <a:defRPr/>
            </a:pPr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Дальневосточном федеральном округе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5905" y="4119677"/>
            <a:ext cx="11355751" cy="58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База для увеличения объемов кредитно-гарантийной поддержки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8165" y="945329"/>
            <a:ext cx="5094366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63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Увеличение доли закупок в ДФО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905" y="4844888"/>
            <a:ext cx="536362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Объем фактически оказанной и планируемой кредитно-гарантийной поддержки в ДФО с 2016 по 2018 гг.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7937" y="2231799"/>
            <a:ext cx="467705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618" y="2096623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45,5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2149" y="1843002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22%</a:t>
            </a:r>
          </a:p>
        </p:txBody>
      </p:sp>
      <p:cxnSp>
        <p:nvCxnSpPr>
          <p:cNvPr id="8" name="Прямая соединительная линия 7"/>
          <p:cNvCxnSpPr>
            <a:stCxn id="47" idx="3"/>
          </p:cNvCxnSpPr>
          <p:nvPr/>
        </p:nvCxnSpPr>
        <p:spPr>
          <a:xfrm>
            <a:off x="3255316" y="1660364"/>
            <a:ext cx="1306204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46466" y="1655355"/>
            <a:ext cx="0" cy="455694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52428" y="1337640"/>
            <a:ext cx="1602888" cy="645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Заключено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7 604 </a:t>
            </a: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договоров с 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</a:rPr>
              <a:t>2 985 </a:t>
            </a: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субъектами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4707" y="899841"/>
            <a:ext cx="5923616" cy="3125060"/>
            <a:chOff x="417843" y="720104"/>
            <a:chExt cx="4701455" cy="2480297"/>
          </a:xfrm>
        </p:grpSpPr>
        <p:sp>
          <p:nvSpPr>
            <p:cNvPr id="54" name="Пятиугольник 53"/>
            <p:cNvSpPr/>
            <p:nvPr/>
          </p:nvSpPr>
          <p:spPr>
            <a:xfrm rot="5400000">
              <a:off x="1415238" y="-277291"/>
              <a:ext cx="2480297" cy="4475088"/>
            </a:xfrm>
            <a:prstGeom prst="homePlate">
              <a:avLst>
                <a:gd name="adj" fmla="val 25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72"/>
              <a:endParaRPr lang="ru-RU" sz="226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8" y="772819"/>
              <a:ext cx="305082" cy="35009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83434" y="1122913"/>
              <a:ext cx="4335864" cy="161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Базовый функционал Бизнес-навигатора МСП охватывает 13 городов всех 9 субъектов Российской Федерации, входящих в состав Дальневосточного федерального округа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В составе Бизнес-навигатора МСП создан подраздел «Специальные меры поддержки субъектов МСП на Дальнем Востоке»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Разработано мобильное приложение сервиса Бизнес-навигатора МСП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  02.04.2018 зарегистрировано </a:t>
              </a:r>
              <a:r>
                <a:rPr lang="ru-RU" sz="1260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19 945 </a:t>
              </a: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субъектов МСП в ДФО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1878" y="772770"/>
              <a:ext cx="4178509" cy="27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6072"/>
              <a:r>
                <a:rPr lang="ru-RU" sz="1638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</a:rPr>
                <a:t>Использование сервисов портала Бизнес-навигатора МСП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152393" y="6217544"/>
            <a:ext cx="633439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58,2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8561" y="621754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66,5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3251" y="4862176"/>
            <a:ext cx="56384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повышению доступности финансовых ресурсов</a:t>
            </a:r>
            <a:endParaRPr lang="en-US" sz="1260" b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субъектов МСП</a:t>
            </a:r>
            <a:r>
              <a:rPr lang="en-US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ДФО</a:t>
            </a:r>
            <a:endParaRPr lang="ru-RU" sz="12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91985" y="5346515"/>
            <a:ext cx="5649671" cy="29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гарантийные продукты АО «Корпорация «МСП» для субъектов МСП в ДФО с повышенным размером обеспечения (до 75% от долговых обязательств)</a:t>
            </a: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кредитные продукты АО «МСП Банк»: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территорий опережающего социально-экономического развития, 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свободного порта Владивосток,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приграничных территорий Дальневосточного федерального округа,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граждан, которым были предоставлены в безвозмездное пользование земельные участки  в соответствии с Федеральным законом от 01.05.2016 № 119-ФЗ (программа «Дальневосточный гектар»)</a:t>
            </a: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26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576072">
              <a:spcAft>
                <a:spcPts val="252"/>
              </a:spcAft>
              <a:buClr>
                <a:srgbClr val="0070C0"/>
              </a:buClr>
              <a:buSzPct val="130000"/>
            </a:pPr>
            <a:endParaRPr lang="ru-RU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endParaRPr lang="en-US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Создание удаленных рабочих мест АО «МСП Банк» в 11 городах: Владивосток, Хабаровск, Якутск, Благовещенск, Петропавловск-Камчатский, Южно-Сахалинск, Биробиджан, Комсомольск-на-Амуре, Магадан, Анадырь, Дальнегорск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6964" y="7328444"/>
            <a:ext cx="5717346" cy="8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en-US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18.07.2017</a:t>
            </a:r>
            <a:r>
              <a:rPr lang="en-US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утвержден план мероприятий («дорожная карта») по дополнительным (специальным) мерам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субъектов МСП в Дальневосточном федеральном округе на 2017-2018 годы, предложенный АО «Корпорация «МСП»</a:t>
            </a:r>
          </a:p>
          <a:p>
            <a:pPr defTabSz="576072">
              <a:spcAft>
                <a:spcPts val="756"/>
              </a:spcAft>
            </a:pPr>
            <a:r>
              <a:rPr lang="ru-RU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27.09.2017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подписан перечень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поручений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Президента Российской Федерации Пр-1968 по итогам рабочей поездки в Дальневосточный федеральный округ 5–8 сентября 2017 г.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9200734" y="4375943"/>
            <a:ext cx="210402" cy="5271442"/>
          </a:xfrm>
          <a:prstGeom prst="rightBrace">
            <a:avLst>
              <a:gd name="adj1" fmla="val 66156"/>
              <a:gd name="adj2" fmla="val 49492"/>
            </a:avLst>
          </a:prstGeom>
          <a:ln w="63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0214" y="7216828"/>
            <a:ext cx="5271442" cy="44140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 defTabSz="576072">
              <a:buClr>
                <a:srgbClr val="0070C0"/>
              </a:buClr>
              <a:buSzPct val="130000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Кредитование как на инвестиционные цели, так и на цели пополнения оборотных средств по кредитной ставке, не превышающей </a:t>
            </a:r>
            <a:r>
              <a:rPr lang="ru-RU" sz="1134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9,9%</a:t>
            </a: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 годовых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0457" y="1589050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3741" y="5834049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39,4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72904" y="8190309"/>
            <a:ext cx="41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72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02"/>
          <p:cNvSpPr/>
          <p:nvPr/>
        </p:nvSpPr>
        <p:spPr>
          <a:xfrm>
            <a:off x="5768136" y="978231"/>
            <a:ext cx="6510239" cy="552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Тренинги по программам обучения АО «Корпорация «МСП»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предпринимателя» и «Школа предпринимательства»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6229479"/>
            <a:ext cx="499817" cy="499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5600974"/>
            <a:ext cx="492885" cy="492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1" y="7726417"/>
            <a:ext cx="536185" cy="5361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0149"/>
            <a:ext cx="2163618" cy="9842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68562" y="157742"/>
            <a:ext cx="9437960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Программы обучения АО «Корпорация «МСП»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потенциальных и действующих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предпринимателей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396045" y="1237473"/>
            <a:ext cx="11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6" name="Picture 4" descr="http://corpmsp.ru/programmy-obucheniya-korporatsii-msp/260%D1%85140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70" y="1034158"/>
            <a:ext cx="1442546" cy="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Pentagon 35"/>
          <p:cNvSpPr/>
          <p:nvPr/>
        </p:nvSpPr>
        <p:spPr>
          <a:xfrm>
            <a:off x="303651" y="175104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Pentagon 35"/>
          <p:cNvSpPr/>
          <p:nvPr/>
        </p:nvSpPr>
        <p:spPr>
          <a:xfrm>
            <a:off x="283838" y="174842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55" y="1624803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женщин-предпринимателей</a:t>
            </a:r>
          </a:p>
        </p:txBody>
      </p:sp>
      <p:sp>
        <p:nvSpPr>
          <p:cNvPr id="131" name="Pentagon 35"/>
          <p:cNvSpPr/>
          <p:nvPr/>
        </p:nvSpPr>
        <p:spPr>
          <a:xfrm>
            <a:off x="303651" y="2374206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2" name="Pentagon 35"/>
          <p:cNvSpPr/>
          <p:nvPr/>
        </p:nvSpPr>
        <p:spPr>
          <a:xfrm>
            <a:off x="283838" y="237157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252555" y="2241441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585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Pentagon 35"/>
          <p:cNvSpPr/>
          <p:nvPr/>
        </p:nvSpPr>
        <p:spPr>
          <a:xfrm>
            <a:off x="292896" y="298229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73083" y="297967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52555" y="2852582"/>
            <a:ext cx="4313477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216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женщин-предпринимателей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0" y="5677014"/>
            <a:ext cx="5694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женщин-предпринимателей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субъектов МСП, объем финансовой поддержки составил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1 674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 рублей, в том числе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/>
          </p:nvPr>
        </p:nvGraphicFramePr>
        <p:xfrm>
          <a:off x="0" y="6231568"/>
          <a:ext cx="5721810" cy="2234151"/>
        </p:xfrm>
        <a:graphic>
          <a:graphicData uri="http://schemas.openxmlformats.org/drawingml/2006/table">
            <a:tbl>
              <a:tblPr/>
              <a:tblGrid>
                <a:gridCol w="2969111">
                  <a:extLst>
                    <a:ext uri="{9D8B030D-6E8A-4147-A177-3AD203B41FA5}">
                      <a16:colId xmlns:a16="http://schemas.microsoft.com/office/drawing/2014/main" xmlns="" val="2213566760"/>
                    </a:ext>
                  </a:extLst>
                </a:gridCol>
                <a:gridCol w="821839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1140285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150182"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</a:t>
                      </a:r>
                      <a:endParaRPr lang="en-US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223-ФЗ и 44-ФЗ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Количество, шт.</a:t>
                      </a:r>
                      <a:endParaRPr lang="ru-RU" sz="14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lvl="0" indent="0" algn="l" rtl="0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 получателей, ед.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08054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1 154</a:t>
                      </a:r>
                      <a:endParaRPr lang="ru-RU" sz="2000" b="1" i="0" u="none" strike="noStrike" kern="1200" dirty="0" smtClean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397879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Привлеченное финансирование,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 заключенных контрактов,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623160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68135" y="4955056"/>
            <a:ext cx="6831853" cy="51732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>
            <a:defPPr>
              <a:defRPr lang="en-US"/>
            </a:defPPr>
            <a:lvl1pPr algn="ctr" defTabSz="914400">
              <a:defRPr b="1" ker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Задачи по продвижению программ обучения Корпорации в 2018 году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50474" y="3560018"/>
            <a:ext cx="5385846" cy="1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Реализуется совместно с ОПОРОЙ России и Благотворительным фондом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«В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ответе за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будущее» компании 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7800" marR="0" lvl="0" indent="-177800" algn="l" defTabSz="62817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Важная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часть программы – конкурс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бизнес-проектов: победительницы получают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100 000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«В ответе за будущее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24396" y="6181976"/>
            <a:ext cx="586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двух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новых учебных модулей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повышению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производительности труда субъектами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Минэкономразвития России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обеспечению и защите прав субъектов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при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аренде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недвижимого имущества (совместно с Аппаратом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Уполномоченного при Президенте РФ по защите прав предпринимателей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53727" y="7778220"/>
            <a:ext cx="514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Внедрение программ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обучения АО «Корпорация «МСП»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субъектов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51808" y="5529203"/>
            <a:ext cx="5691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60 дополнительных тренеров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тренинга по подготовке тренеров программ обучения Корпорации.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" y="4966518"/>
            <a:ext cx="5694399" cy="7632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 поддержке АО «МСП Банк»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женщин-предпринимателей в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30.03.2018)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Pentagon 35"/>
          <p:cNvSpPr/>
          <p:nvPr/>
        </p:nvSpPr>
        <p:spPr>
          <a:xfrm>
            <a:off x="5897880" y="17813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5878067" y="177874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890166" y="1655452"/>
            <a:ext cx="527673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тренинга, 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1 022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человека, из них 43 % - действующие предприниматели; 60 % - женщины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Pentagon 35"/>
          <p:cNvSpPr/>
          <p:nvPr/>
        </p:nvSpPr>
        <p:spPr>
          <a:xfrm>
            <a:off x="5906935" y="249091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2" name="Pentagon 35"/>
          <p:cNvSpPr/>
          <p:nvPr/>
        </p:nvSpPr>
        <p:spPr>
          <a:xfrm>
            <a:off x="5887122" y="248829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890167" y="2364813"/>
            <a:ext cx="5452948" cy="9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82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Проведено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818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тренингов,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14 538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из них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52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действующие предприниматели; 58 % - женщины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76819" y="3213455"/>
            <a:ext cx="6040956" cy="865211"/>
            <a:chOff x="5876819" y="4044990"/>
            <a:chExt cx="6040956" cy="865211"/>
          </a:xfrm>
        </p:grpSpPr>
        <p:sp>
          <p:nvSpPr>
            <p:cNvPr id="95" name="Pentagon 35"/>
            <p:cNvSpPr/>
            <p:nvPr/>
          </p:nvSpPr>
          <p:spPr>
            <a:xfrm>
              <a:off x="5896632" y="4171399"/>
              <a:ext cx="882644" cy="41695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9" name="Pentagon 35"/>
            <p:cNvSpPr/>
            <p:nvPr/>
          </p:nvSpPr>
          <p:spPr>
            <a:xfrm>
              <a:off x="5876819" y="4168771"/>
              <a:ext cx="809294" cy="422210"/>
            </a:xfrm>
            <a:prstGeom prst="homePlate">
              <a:avLst>
                <a:gd name="adj" fmla="val 22714"/>
              </a:avLst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г.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883486" y="4044990"/>
              <a:ext cx="5034289" cy="86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Реализованы в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38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субъектах Российской Федерации</a:t>
              </a:r>
            </a:p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Проведены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119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тренингов, обучены 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2 288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человек,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из них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40 % – 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действующие предприниматели;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59 %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женщины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816694" y="4156394"/>
            <a:ext cx="6527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Союзом «Агентство развития профессиональных сообществ и рабочих кадров «Ворлдскиллс Россия» в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рамках 24 семинаров по развитию предпринимательских навыков обучено 342 студента колледжей</a:t>
            </a:r>
            <a:endParaRPr kumimoji="0" lang="ru-RU" altLang="ru-RU" sz="15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6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Меры поддержки субъектов МСП в </a:t>
            </a:r>
            <a:r>
              <a:rPr kumimoji="0" lang="ru-RU" sz="2268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моногородах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(по состоянию 02.04.2018)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922" y="982557"/>
            <a:ext cx="5766354" cy="3165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Использование сервисов Портала Бизнес-навигатора МСП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176" y="3816160"/>
            <a:ext cx="12035100" cy="402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субъектов МСП в моногородах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0089" y="4259870"/>
            <a:ext cx="6139189" cy="2754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Продукты Корпорации, МСП Банка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200089" y="4639805"/>
          <a:ext cx="6114967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Специальные гарантийные продукты Корпорации для субъектов МСП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 моногородах с повышенным размером обеспечения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Срок гарантии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 15 лет</a:t>
                      </a:r>
                      <a:endParaRPr lang="ru-RU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гарантийного покрытия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75%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кредита (при условии поручительства РГО в размере 10%)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Порядок уплаты вознаграждения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единовременно/ежегодно/1 раз в полгода/ежеквартально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6224310" y="6646664"/>
          <a:ext cx="6114967" cy="142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кредитный продукт МСП Банка для резидентов моногородов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«Развитие моногородов»*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кредита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3 млн до 250 млн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Ставка по кредиту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8,9% до 10,6%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36 до 84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месяцев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6181152" y="8311088"/>
            <a:ext cx="4629572" cy="21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кредитование как на инвестиционные цели, так и на пополнение оборотных средств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69412" y="4258272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6600476" y="134260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5" name="Pentagon 35"/>
          <p:cNvSpPr/>
          <p:nvPr/>
        </p:nvSpPr>
        <p:spPr>
          <a:xfrm>
            <a:off x="6580663" y="1340667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/>
          <a:srcRect l="26242" t="75245" r="52725" b="17260"/>
          <a:stretch/>
        </p:blipFill>
        <p:spPr>
          <a:xfrm>
            <a:off x="9833726" y="3271600"/>
            <a:ext cx="2457602" cy="516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8650" y="8259732"/>
            <a:ext cx="46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1" name="Pentagon 35"/>
          <p:cNvSpPr/>
          <p:nvPr/>
        </p:nvSpPr>
        <p:spPr>
          <a:xfrm>
            <a:off x="6589490" y="18522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2" name="Pentagon 35"/>
          <p:cNvSpPr/>
          <p:nvPr/>
        </p:nvSpPr>
        <p:spPr>
          <a:xfrm>
            <a:off x="6569677" y="18503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88003" y="979939"/>
            <a:ext cx="6091281" cy="33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у субъектов МСП в моногородах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572719" y="1370249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5" name="Скругленный прямоугольник 4"/>
          <p:cNvSpPr/>
          <p:nvPr/>
        </p:nvSpPr>
        <p:spPr>
          <a:xfrm>
            <a:off x="676135" y="1361209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Объем закупок у субъектов МСП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(млрд руб.)</a:t>
            </a:r>
          </a:p>
        </p:txBody>
      </p:sp>
      <p:grpSp>
        <p:nvGrpSpPr>
          <p:cNvPr id="176" name="Группа 175"/>
          <p:cNvGrpSpPr/>
          <p:nvPr/>
        </p:nvGrpSpPr>
        <p:grpSpPr>
          <a:xfrm>
            <a:off x="13194" y="1875358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8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7,9</a:t>
              </a:r>
            </a:p>
          </p:txBody>
        </p:sp>
      </p:grpSp>
      <p:sp>
        <p:nvSpPr>
          <p:cNvPr id="179" name="Скругленный прямоугольник 178"/>
          <p:cNvSpPr/>
          <p:nvPr/>
        </p:nvSpPr>
        <p:spPr>
          <a:xfrm>
            <a:off x="711918" y="213385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0" name="Прямоугольник 179"/>
          <p:cNvSpPr/>
          <p:nvPr/>
        </p:nvSpPr>
        <p:spPr>
          <a:xfrm>
            <a:off x="243764" y="2692986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1" name="Скругленный прямоугольник 6"/>
          <p:cNvSpPr/>
          <p:nvPr/>
        </p:nvSpPr>
        <p:spPr>
          <a:xfrm>
            <a:off x="633124" y="22351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54,2</a:t>
            </a: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547215" y="1366890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3" name="Скругленный прямоугольник 4"/>
          <p:cNvSpPr/>
          <p:nvPr/>
        </p:nvSpPr>
        <p:spPr>
          <a:xfrm>
            <a:off x="2569217" y="1355426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моногородов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2172878" y="1849301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Скругленный прямоугольник 184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136</a:t>
              </a:r>
            </a:p>
          </p:txBody>
        </p:sp>
      </p:grpSp>
      <p:sp>
        <p:nvSpPr>
          <p:cNvPr id="187" name="Скругленный прямоугольник 186"/>
          <p:cNvSpPr/>
          <p:nvPr/>
        </p:nvSpPr>
        <p:spPr>
          <a:xfrm>
            <a:off x="2932406" y="213032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8" name="Скругленный прямоугольник 6"/>
          <p:cNvSpPr/>
          <p:nvPr/>
        </p:nvSpPr>
        <p:spPr>
          <a:xfrm>
            <a:off x="2884483" y="220608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182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4670637" y="1369264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0" name="Группа 189"/>
          <p:cNvGrpSpPr/>
          <p:nvPr/>
        </p:nvGrpSpPr>
        <p:grpSpPr>
          <a:xfrm>
            <a:off x="4370372" y="1864983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1" name="Скругленный прямоугольник 19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2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701</a:t>
              </a:r>
            </a:p>
          </p:txBody>
        </p:sp>
      </p:grpSp>
      <p:sp>
        <p:nvSpPr>
          <p:cNvPr id="193" name="Скругленный прямоугольник 192"/>
          <p:cNvSpPr/>
          <p:nvPr/>
        </p:nvSpPr>
        <p:spPr>
          <a:xfrm>
            <a:off x="5121418" y="213351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" name="Скругленный прямоугольник 6"/>
          <p:cNvSpPr/>
          <p:nvPr/>
        </p:nvSpPr>
        <p:spPr>
          <a:xfrm>
            <a:off x="5077972" y="221111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1 649</a:t>
            </a:r>
          </a:p>
        </p:txBody>
      </p:sp>
      <p:sp>
        <p:nvSpPr>
          <p:cNvPr id="195" name="Скругленный прямоугольник 4"/>
          <p:cNvSpPr/>
          <p:nvPr/>
        </p:nvSpPr>
        <p:spPr>
          <a:xfrm>
            <a:off x="4656542" y="1386790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Поставщиков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277447" y="3168902"/>
            <a:ext cx="5812947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Увеличение объема закупок у субъектов МСП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50%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2017 годом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не менее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373116" y="2393469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8" name="Скругленный прямоугольник 6"/>
          <p:cNvSpPr/>
          <p:nvPr/>
        </p:nvSpPr>
        <p:spPr>
          <a:xfrm>
            <a:off x="1294322" y="2494711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29,9</a:t>
            </a: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3610117" y="2398432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0" name="Скругленный прямоугольник 6"/>
          <p:cNvSpPr/>
          <p:nvPr/>
        </p:nvSpPr>
        <p:spPr>
          <a:xfrm>
            <a:off x="3562194" y="2474186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</a:t>
            </a: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5816733" y="2401451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2" name="Скругленный прямоугольник 6"/>
          <p:cNvSpPr/>
          <p:nvPr/>
        </p:nvSpPr>
        <p:spPr>
          <a:xfrm>
            <a:off x="5773287" y="2479043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1 312</a:t>
            </a:r>
          </a:p>
        </p:txBody>
      </p:sp>
      <p:sp>
        <p:nvSpPr>
          <p:cNvPr id="203" name="Pentagon 35"/>
          <p:cNvSpPr/>
          <p:nvPr/>
        </p:nvSpPr>
        <p:spPr>
          <a:xfrm>
            <a:off x="359141" y="4717690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4" name="Pentagon 35"/>
          <p:cNvSpPr/>
          <p:nvPr/>
        </p:nvSpPr>
        <p:spPr>
          <a:xfrm>
            <a:off x="339328" y="4715747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205" name="Прямоугольник 204"/>
          <p:cNvSpPr>
            <a:spLocks noChangeArrowheads="1"/>
          </p:cNvSpPr>
          <p:nvPr/>
        </p:nvSpPr>
        <p:spPr bwMode="auto">
          <a:xfrm>
            <a:off x="345592" y="6870762"/>
            <a:ext cx="5767414" cy="570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98463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количеству субъектов ИМП, получивших финансовую поддержку с 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участием НГС в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2017-2018гг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ru-RU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316426" y="4579297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участием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290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субъектам индивидуального и малого предпринимательства (ИМП), реализующим проекты в моногородах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316426" y="5111335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445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22979" y="6274348"/>
            <a:ext cx="5767415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ИМП, реализующих проекты в моногородах с поддержкой НГС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494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312961" y="5627420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64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04176" y="4284905"/>
            <a:ext cx="5786218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Показатели паспорта приоритетного проекта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«Малый бизнес и поддержка индивидуальной предпринимательской инициативы»: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2" name="Pentagon 35"/>
          <p:cNvSpPr/>
          <p:nvPr/>
        </p:nvSpPr>
        <p:spPr>
          <a:xfrm>
            <a:off x="342792" y="537465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3" name="Pentagon 35"/>
          <p:cNvSpPr/>
          <p:nvPr/>
        </p:nvSpPr>
        <p:spPr>
          <a:xfrm>
            <a:off x="322979" y="537271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214" name="Pentagon 35"/>
          <p:cNvSpPr/>
          <p:nvPr/>
        </p:nvSpPr>
        <p:spPr>
          <a:xfrm>
            <a:off x="359141" y="586812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5" name="Pentagon 35"/>
          <p:cNvSpPr/>
          <p:nvPr/>
        </p:nvSpPr>
        <p:spPr>
          <a:xfrm>
            <a:off x="339328" y="586618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91947" y="1475005"/>
            <a:ext cx="4819863" cy="18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30 307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МСП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317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моногородах воспользовались сервисами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4 201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МСП в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221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моногороде воспользовался сервисами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Бизнес-навигатор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МСП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включает данные по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18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моногородам.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течение 2018 г.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планируется включение в Бизнес-навигатор МСП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7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новых моногородов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первым из которых станет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г. Усолье-Сибирское Иркутской области;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Google Play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и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App Store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доступно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мобильное приложение Бизнес-навигатора МСП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18057" y="7420730"/>
            <a:ext cx="5567731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Набережные Челны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(Республика Татарстан)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  <a:endParaRPr kumimoji="0" lang="ru-RU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Тольятти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(Самарская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Нижний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Тагил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(Свердловская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Новокузнецк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(Кемеровская область) –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Глазов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(Удмуртская Республика)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77" y="213838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                                             Имущественная поддержка.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3235" y="2726618"/>
          <a:ext cx="6165031" cy="40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608" y="419867"/>
            <a:ext cx="1417865" cy="71863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82575" y="123360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tagon 35"/>
          <p:cNvSpPr/>
          <p:nvPr/>
        </p:nvSpPr>
        <p:spPr>
          <a:xfrm>
            <a:off x="268462" y="622370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Pentagon 35"/>
          <p:cNvSpPr/>
          <p:nvPr/>
        </p:nvSpPr>
        <p:spPr>
          <a:xfrm>
            <a:off x="201637" y="344541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9099" y="1454519"/>
            <a:ext cx="5950059" cy="516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МФЦ, ЦУБ, ЦОУ и ЕПГУ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0807" y="2028875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1157" y="546620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МФЦ, ЦУБ, ЦОУ и на ЕПГУ: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68462" y="6123946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2849" y="2463915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6"/>
          <p:cNvSpPr txBox="1">
            <a:spLocks noChangeArrowheads="1"/>
          </p:cNvSpPr>
          <p:nvPr/>
        </p:nvSpPr>
        <p:spPr bwMode="auto">
          <a:xfrm>
            <a:off x="1105301" y="2600935"/>
            <a:ext cx="5143547" cy="17389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услуги (имущество, заказчики, финансы)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 (имущество, заказчики, финансы, господдержка, тренинги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                                                                                                   номенклатура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закупок, Бизнес-навигатор МСП) доступны в МФЦ 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84 субъектов РФ и в Центрах услуг для бизнеса (ЦУБ)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г. Москвы;          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информация о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7-ми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услугах размещена на Едином портале государственных услуг (ЕПГУ) с 15.08.2017 г.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66"/>
          <p:cNvSpPr txBox="1">
            <a:spLocks noChangeArrowheads="1"/>
          </p:cNvSpPr>
          <p:nvPr/>
        </p:nvSpPr>
        <p:spPr bwMode="auto">
          <a:xfrm>
            <a:off x="1208690" y="6267900"/>
            <a:ext cx="5020468" cy="10823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 субъектов МСП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МФЦ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2,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 субъектов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в МФЦ, ЦОУ и ЦУБ,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- 9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5,5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тыс. (5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%) зарегистрированы на Портале Бизнес-навигатора через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МФЦ, ЦОУ и ЦУБ (по данным Портала БН)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12147" y="2576273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9" name="Pentagon 35"/>
          <p:cNvSpPr/>
          <p:nvPr/>
        </p:nvSpPr>
        <p:spPr>
          <a:xfrm>
            <a:off x="201637" y="257364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50" name="Pentagon 35"/>
          <p:cNvSpPr/>
          <p:nvPr/>
        </p:nvSpPr>
        <p:spPr>
          <a:xfrm>
            <a:off x="201389" y="3439509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51" name="Pentagon 35"/>
          <p:cNvSpPr/>
          <p:nvPr/>
        </p:nvSpPr>
        <p:spPr>
          <a:xfrm>
            <a:off x="268462" y="622370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52" name="Pentagon 35"/>
          <p:cNvSpPr/>
          <p:nvPr/>
        </p:nvSpPr>
        <p:spPr>
          <a:xfrm>
            <a:off x="279099" y="67777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3" name="Pentagon 35"/>
          <p:cNvSpPr/>
          <p:nvPr/>
        </p:nvSpPr>
        <p:spPr>
          <a:xfrm>
            <a:off x="274497" y="677776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08690" y="7434386"/>
            <a:ext cx="5040158" cy="815608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План: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143 тыс.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«уникальных» субъектов МСП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(за январь-февраль)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11,4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обращений «уникальных» субъектов МСП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21217" y="4367203"/>
            <a:ext cx="5152017" cy="1031051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План: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услуг,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включая 1 комплексную услугу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можно получить в МФЦ, ЦУБ, ЦОУ и через ЕПГУ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возможно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получение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 в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МФЦ, ЦУБ, ЦОУ и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услуги (имущество) в электронной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форме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ЕПГУ</a:t>
            </a:r>
          </a:p>
        </p:txBody>
      </p:sp>
      <p:sp>
        <p:nvSpPr>
          <p:cNvPr id="56" name="Pentagon 35"/>
          <p:cNvSpPr/>
          <p:nvPr/>
        </p:nvSpPr>
        <p:spPr>
          <a:xfrm>
            <a:off x="214186" y="455525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7" name="Pentagon 35"/>
          <p:cNvSpPr/>
          <p:nvPr/>
        </p:nvSpPr>
        <p:spPr>
          <a:xfrm>
            <a:off x="213938" y="4549344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  <p:sp>
        <p:nvSpPr>
          <p:cNvPr id="58" name="Pentagon 35"/>
          <p:cNvSpPr/>
          <p:nvPr/>
        </p:nvSpPr>
        <p:spPr>
          <a:xfrm>
            <a:off x="269718" y="745493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9" name="Pentagon 35"/>
          <p:cNvSpPr/>
          <p:nvPr/>
        </p:nvSpPr>
        <p:spPr>
          <a:xfrm>
            <a:off x="269470" y="7449023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34066" y="1454520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МСП*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54215" y="4625679"/>
            <a:ext cx="6091281" cy="33937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объектов недвижимого имущества в перечнях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702215" y="5263938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Скругленный прямоугольник 4"/>
          <p:cNvSpPr/>
          <p:nvPr/>
        </p:nvSpPr>
        <p:spPr>
          <a:xfrm>
            <a:off x="6805631" y="5254898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Федеральное имущество (ед.)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6142690" y="5769047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2016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473</a:t>
              </a:r>
            </a:p>
          </p:txBody>
        </p:sp>
      </p:grpSp>
      <p:sp>
        <p:nvSpPr>
          <p:cNvPr id="95" name="Скругленный прямоугольник 94"/>
          <p:cNvSpPr/>
          <p:nvPr/>
        </p:nvSpPr>
        <p:spPr>
          <a:xfrm>
            <a:off x="6841414" y="6027547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Скругленный прямоугольник 6"/>
          <p:cNvSpPr/>
          <p:nvPr/>
        </p:nvSpPr>
        <p:spPr>
          <a:xfrm>
            <a:off x="6762620" y="612878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706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676711" y="5260579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Скругленный прямоугольник 4"/>
          <p:cNvSpPr/>
          <p:nvPr/>
        </p:nvSpPr>
        <p:spPr>
          <a:xfrm>
            <a:off x="8601891" y="5249115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Имущество субъектов РФ (ед.)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8205552" y="5742990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2016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9 446</a:t>
              </a: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8998847" y="602720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Скругленный прямоугольник 6"/>
          <p:cNvSpPr/>
          <p:nvPr/>
        </p:nvSpPr>
        <p:spPr>
          <a:xfrm>
            <a:off x="8862640" y="607743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7 926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0800133" y="5262953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5" name="Группа 104"/>
          <p:cNvGrpSpPr/>
          <p:nvPr/>
        </p:nvGrpSpPr>
        <p:grpSpPr>
          <a:xfrm>
            <a:off x="10424562" y="5758672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2016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18 560</a:t>
              </a:r>
            </a:p>
          </p:txBody>
        </p:sp>
      </p:grpSp>
      <p:sp>
        <p:nvSpPr>
          <p:cNvPr id="108" name="Скругленный прямоугольник 107"/>
          <p:cNvSpPr/>
          <p:nvPr/>
        </p:nvSpPr>
        <p:spPr>
          <a:xfrm>
            <a:off x="11175608" y="6027207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Скругленный прямоугольник 6"/>
          <p:cNvSpPr/>
          <p:nvPr/>
        </p:nvSpPr>
        <p:spPr>
          <a:xfrm>
            <a:off x="11207468" y="6104799"/>
            <a:ext cx="682155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32 862</a:t>
            </a:r>
          </a:p>
        </p:txBody>
      </p:sp>
      <p:sp>
        <p:nvSpPr>
          <p:cNvPr id="110" name="Скругленный прямоугольник 4"/>
          <p:cNvSpPr/>
          <p:nvPr/>
        </p:nvSpPr>
        <p:spPr>
          <a:xfrm>
            <a:off x="10710732" y="5280479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Муниципальное имущество (ед.)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502612" y="6287158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Скругленный прямоугольник 6"/>
          <p:cNvSpPr/>
          <p:nvPr/>
        </p:nvSpPr>
        <p:spPr>
          <a:xfrm>
            <a:off x="7423818" y="63884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754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9706680" y="6292314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Скругленный прямоугольник 6"/>
          <p:cNvSpPr/>
          <p:nvPr/>
        </p:nvSpPr>
        <p:spPr>
          <a:xfrm>
            <a:off x="9500114" y="6381308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</a:t>
            </a:r>
          </a:p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8 754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1913955" y="6542567"/>
            <a:ext cx="631541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Скругленный прямоугольник 6"/>
          <p:cNvSpPr/>
          <p:nvPr/>
        </p:nvSpPr>
        <p:spPr>
          <a:xfrm>
            <a:off x="11827477" y="662015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40 498</a:t>
            </a:r>
          </a:p>
        </p:txBody>
      </p:sp>
      <p:sp>
        <p:nvSpPr>
          <p:cNvPr id="117" name="Pentagon 35"/>
          <p:cNvSpPr/>
          <p:nvPr/>
        </p:nvSpPr>
        <p:spPr>
          <a:xfrm>
            <a:off x="6491045" y="2691135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8" name="Pentagon 35"/>
          <p:cNvSpPr/>
          <p:nvPr/>
        </p:nvSpPr>
        <p:spPr>
          <a:xfrm>
            <a:off x="6471232" y="2689192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463649" y="2489878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28 479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объектов недвижимого имущества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463112" y="3087009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41 494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объекта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недвижимого имущества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7459647" y="3689158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50 006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объектов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недвижимого имущества</a:t>
            </a:r>
          </a:p>
        </p:txBody>
      </p:sp>
      <p:sp>
        <p:nvSpPr>
          <p:cNvPr id="122" name="Pentagon 35"/>
          <p:cNvSpPr/>
          <p:nvPr/>
        </p:nvSpPr>
        <p:spPr>
          <a:xfrm>
            <a:off x="6499899" y="3335891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3" name="Pentagon 35"/>
          <p:cNvSpPr/>
          <p:nvPr/>
        </p:nvSpPr>
        <p:spPr>
          <a:xfrm>
            <a:off x="6480086" y="3333948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24" name="Pentagon 35"/>
          <p:cNvSpPr/>
          <p:nvPr/>
        </p:nvSpPr>
        <p:spPr>
          <a:xfrm>
            <a:off x="6480086" y="3972673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5" name="Pentagon 35"/>
          <p:cNvSpPr/>
          <p:nvPr/>
        </p:nvSpPr>
        <p:spPr>
          <a:xfrm>
            <a:off x="6460273" y="3970730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505827" y="7382271"/>
            <a:ext cx="5847979" cy="662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Общее количество объектов недвижимого имущества, включенных в перечни,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2016-2018 гг.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по отношению к данным на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конец 2015 года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увеличилось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75%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6446060" y="5069058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68462" y="8238750"/>
            <a:ext cx="730510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 сведения об имуществе, содержащемся в перечнях 2016-2017 гг., указаны на начало отчетного периода 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1% или 5% годовых (в зависимости от Программы финансирования)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455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программы НИОКР и оборотного капитала для масштабирования продукции на ключевых рынках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Научные исследования и разработки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производства котельного, теплотехнического и вспомогательного оборудования, оборудования автоматики и диспетчеризации котельных под собственной торговой маркой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Теплоэнергетика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производственных мощностей по производству березовой фанеры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Лесная промышленность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18 проектов общим бюджетом 24 627 млн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6783" y="7872529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52144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рамках </a:t>
            </a:r>
            <a:r>
              <a:rPr kumimoji="0" lang="ru-RU" sz="1300" b="1" i="0" u="none" strike="noStrike" kern="1200" cap="none" spc="0" normalizeH="0" baseline="0" noProof="0" dirty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механизма Инвестиционный лифт </a:t>
            </a:r>
            <a:r>
              <a:rPr kumimoji="0" lang="ru-RU" sz="1300" b="1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находятся 4 проекта пищевой, лесной промышленности, теплоэнергетики. Общий бюджет рассматриваемых проектов составляет 2 823 млн </a:t>
            </a:r>
            <a:r>
              <a:rPr kumimoji="0" lang="ru-RU" sz="1300" b="1" i="0" u="none" strike="noStrike" kern="1200" cap="none" spc="0" normalizeH="0" baseline="0" noProof="0" dirty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5190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6016" y="2771671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 (по состоянию на 02.04.2018):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04" y="1036903"/>
            <a:ext cx="12036425" cy="16072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бъем закупок у субъектов МСП составил: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- 1,511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год - 2,098 трлн рублей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995914"/>
            <a:ext cx="3455309" cy="19634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47789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 15 до 100%),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что почти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раза превышает установленную квоту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(15%)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4055416"/>
            <a:ext cx="3513172" cy="19123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6337" y="4055416"/>
            <a:ext cx="3481858" cy="189997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1011695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регионов – лидеров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г. Москва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81,61 млрд руб.), г. Санкт-Петербург (26,76 млрд руб.), Ханты-Мансийский автономный округ – Югра (19,96 млрд руб.), Свердловская область (13,82 млрд рублей), Московская область (11,66 млрд рублей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266424"/>
            <a:ext cx="9969026" cy="727104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подписаны соглашения о взаимодействии 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 крупнейшими заказчиками</a:t>
            </a:r>
          </a:p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заказчиков-лидеров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АО «ГСК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Югория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(22,27 млрд руб.), ПАО «НК «Роснефть» (21,65 млрд руб.), ПАО «ФСК ЕЭС» (18,43 млрд рублей), ООО «РН-Бурение» (15,61 млрд руб.), ПАО «Сбербанк» (8,19 млрд 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44232" y="426141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42,1%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6548" y="4526289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280 329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регионами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заказчиками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094689" y="323321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3237721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СРЕДНЯЯ ДОЛЯ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планируемых прямых закупок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(«спецторги», квота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15%)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3385264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НОМЕНКЛАТУРА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186" y="3347236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ОБЩИЙ ОБЪЕМ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15852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5E221-E10C-40C7-8143-48F6241B28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6185" y="424366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277,16 млрд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3763" y="4667266"/>
            <a:ext cx="27224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концу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года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учетом расширения перечня заказчиков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420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1 447):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целевой показатель -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654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393" y="3163131"/>
            <a:ext cx="2921317" cy="4796304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747" y="3163456"/>
            <a:ext cx="2846276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55" y="3163456"/>
            <a:ext cx="2856311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10987088" y="7546931"/>
            <a:ext cx="397624" cy="19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98185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807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5384" y="3253655"/>
            <a:ext cx="2873005" cy="351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7638">
              <a:defRPr/>
            </a:pPr>
            <a:endParaRPr lang="ru-RU" sz="121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11476" y="1530913"/>
            <a:ext cx="9956254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3767" y="898374"/>
            <a:ext cx="11997251" cy="762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7638">
              <a:defRPr/>
            </a:pPr>
            <a:r>
              <a:rPr lang="ru-RU" sz="1602" b="1" dirty="0">
                <a:solidFill>
                  <a:srgbClr val="ED7D31"/>
                </a:solidFill>
                <a:latin typeface="Arial Narrow" panose="020B0606020202030204" pitchFamily="34" charset="0"/>
              </a:rPr>
              <a:t>  </a:t>
            </a:r>
            <a:r>
              <a:rPr lang="ru-RU" sz="2000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 период с 1 января по 31 декабря 2017 года с 46 659 субъектами МСП заключено 153 543 договора </a:t>
            </a:r>
            <a:endParaRPr lang="ru-RU" sz="2000" b="1" dirty="0" smtClean="0">
              <a:solidFill>
                <a:srgbClr val="ED7D31"/>
              </a:solidFill>
              <a:latin typeface="Arial Narrow" panose="020B0606020202030204" pitchFamily="34" charset="0"/>
            </a:endParaRPr>
          </a:p>
          <a:p>
            <a:pPr algn="ctr" defTabSz="307638">
              <a:defRPr/>
            </a:pP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b="1" dirty="0">
                <a:solidFill>
                  <a:srgbClr val="ED7D31"/>
                </a:solidFill>
                <a:latin typeface="Arial Narrow" panose="020B0606020202030204" pitchFamily="34" charset="0"/>
              </a:rPr>
              <a:t>общую сумму </a:t>
            </a:r>
            <a:r>
              <a:rPr lang="ru-RU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2,0</a:t>
            </a:r>
            <a:r>
              <a:rPr lang="en-US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98</a:t>
            </a:r>
            <a:r>
              <a:rPr lang="ru-RU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 трлн рублей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30710" y="5834968"/>
            <a:ext cx="2217491" cy="12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   с   5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поставщиками   на   общую  сумму 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721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814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0709" y="5955595"/>
            <a:ext cx="227416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рубль.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46545" y="5103292"/>
            <a:ext cx="682297" cy="921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поставщиков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61863" y="5325692"/>
            <a:ext cx="1425831" cy="94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в указанные реестр.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18050" y="6008586"/>
            <a:ext cx="571318" cy="10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153 543    договора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94410" y="5933587"/>
            <a:ext cx="1038238" cy="90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55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46 659 являются субъектами</a:t>
            </a: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170305" y="6021634"/>
            <a:ext cx="784218" cy="950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2 031 178 839 564    рубля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 flipV="1">
            <a:off x="7677671" y="6350912"/>
            <a:ext cx="215223" cy="834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55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6 659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8411878" y="6514160"/>
            <a:ext cx="175144" cy="813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1 682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311" y="93622"/>
            <a:ext cx="1251094" cy="648473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407268" y="1816900"/>
            <a:ext cx="2936442" cy="134623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 defTabSz="375036">
              <a:defRPr/>
            </a:pP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объеме закупок у субъектов МСП</a:t>
            </a:r>
          </a:p>
          <a:p>
            <a:pPr algn="ctr" defTabSz="375036">
              <a:defRPr/>
            </a:pPr>
            <a:r>
              <a:rPr lang="ru-RU" sz="1477" i="1" dirty="0">
                <a:solidFill>
                  <a:schemeClr val="bg1"/>
                </a:solidFill>
                <a:latin typeface="Arial Narrow" panose="020B0606020202030204" pitchFamily="34" charset="0"/>
              </a:rPr>
              <a:t>(по данным Реестра договоров)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154" y="1816900"/>
            <a:ext cx="2861005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 </a:t>
            </a: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общем объеме закупок  и общем количестве поставщиков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92747" y="1816900"/>
            <a:ext cx="2846276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82096" y="5730337"/>
            <a:ext cx="266105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</a:t>
            </a:r>
            <a:endParaRPr lang="ru-RU" sz="496" b="1" dirty="0">
              <a:solidFill>
                <a:srgbClr val="E7E6E6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634" y="3163131"/>
            <a:ext cx="2835772" cy="4796304"/>
          </a:xfrm>
          <a:prstGeom prst="rect">
            <a:avLst/>
          </a:prstGeom>
          <a:ln w="19050">
            <a:solidFill>
              <a:srgbClr val="1F4E79"/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9898759" y="5554129"/>
            <a:ext cx="784982" cy="93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098 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06 532 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11954" y="1816900"/>
            <a:ext cx="2837451" cy="13462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 defTabSz="375036">
              <a:defRPr/>
            </a:pP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объеме закупок у субъектов МСП </a:t>
            </a:r>
            <a:r>
              <a:rPr lang="ru-RU" sz="1477" i="1" dirty="0">
                <a:solidFill>
                  <a:schemeClr val="bg1"/>
                </a:solidFill>
                <a:latin typeface="Arial Narrow" panose="020B0606020202030204" pitchFamily="34" charset="0"/>
              </a:rPr>
              <a:t>(по данным годовых отчетов)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014294" y="8254050"/>
            <a:ext cx="484766" cy="2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923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84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984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28557" y="7927841"/>
            <a:ext cx="10264146" cy="62058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итогам 2017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г.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данные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мониторинга применения Федерального закона № 223-ФЗ в 2017 году, подготовленного Минфином России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Оценка качества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крупнейших заказчиков 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Уровень конкуренции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(среднее количество заявок, поданных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участие в закупках)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Закупки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у субъектов МСП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1,83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Экономия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(разница между начальной (максимальной) ценой и ценой заключенного договора)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75292" y="566315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11,13%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466" y="584086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5,3%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единственного поставщика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25,68%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2703" y="5874987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51,6%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4362" y="7594359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(на 25,92%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6586" y="758190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285962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поставщик+заказчик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имеют косвенную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аффилированность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между собой через общие номера телефонов или адреса.</a:t>
            </a: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22370" y="3038809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(145,14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у единственного поставщика (53,3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Участие заказчика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 уставном капитале субъекта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13568"/>
            <a:ext cx="864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138 поставщиков (0,29%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владение долями в уставном капитале.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поставщиков (0,03 %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органы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управления.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 телефонов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поставщиков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397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субъекта МСП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– поставщика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Номер слайда 1"/>
          <p:cNvSpPr txBox="1">
            <a:spLocks/>
          </p:cNvSpPr>
          <p:nvPr/>
        </p:nvSpPr>
        <p:spPr>
          <a:xfrm>
            <a:off x="9477653" y="8040482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2923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02.04.2018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8141" y="2666590"/>
          <a:ext cx="10902999" cy="4815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02.04.2018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2 469 000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43 703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824 267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13 980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7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581 068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11 564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1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36915</TotalTime>
  <Words>5155</Words>
  <Application>Microsoft Office PowerPoint</Application>
  <PresentationFormat>Произвольный</PresentationFormat>
  <Paragraphs>884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РК Союз Промышленников</cp:lastModifiedBy>
  <cp:revision>1164</cp:revision>
  <cp:lastPrinted>2018-03-12T16:10:05Z</cp:lastPrinted>
  <dcterms:created xsi:type="dcterms:W3CDTF">2015-12-16T13:43:54Z</dcterms:created>
  <dcterms:modified xsi:type="dcterms:W3CDTF">2018-04-03T10:58:24Z</dcterms:modified>
</cp:coreProperties>
</file>